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964" r:id="rId4"/>
    <p:sldMasterId id="2147484013" r:id="rId5"/>
  </p:sldMasterIdLst>
  <p:notesMasterIdLst>
    <p:notesMasterId r:id="rId53"/>
  </p:notesMasterIdLst>
  <p:handoutMasterIdLst>
    <p:handoutMasterId r:id="rId54"/>
  </p:handoutMasterIdLst>
  <p:sldIdLst>
    <p:sldId id="444" r:id="rId6"/>
    <p:sldId id="552" r:id="rId7"/>
    <p:sldId id="574" r:id="rId8"/>
    <p:sldId id="515" r:id="rId9"/>
    <p:sldId id="257" r:id="rId10"/>
    <p:sldId id="548" r:id="rId11"/>
    <p:sldId id="522" r:id="rId12"/>
    <p:sldId id="531" r:id="rId13"/>
    <p:sldId id="523" r:id="rId14"/>
    <p:sldId id="569" r:id="rId15"/>
    <p:sldId id="566" r:id="rId16"/>
    <p:sldId id="550" r:id="rId17"/>
    <p:sldId id="529" r:id="rId18"/>
    <p:sldId id="479" r:id="rId19"/>
    <p:sldId id="549" r:id="rId20"/>
    <p:sldId id="567" r:id="rId21"/>
    <p:sldId id="481" r:id="rId22"/>
    <p:sldId id="482" r:id="rId23"/>
    <p:sldId id="449" r:id="rId24"/>
    <p:sldId id="483" r:id="rId25"/>
    <p:sldId id="546" r:id="rId26"/>
    <p:sldId id="547" r:id="rId27"/>
    <p:sldId id="486" r:id="rId28"/>
    <p:sldId id="431" r:id="rId29"/>
    <p:sldId id="488" r:id="rId30"/>
    <p:sldId id="280" r:id="rId31"/>
    <p:sldId id="489" r:id="rId32"/>
    <p:sldId id="490" r:id="rId33"/>
    <p:sldId id="491" r:id="rId34"/>
    <p:sldId id="283" r:id="rId35"/>
    <p:sldId id="492" r:id="rId36"/>
    <p:sldId id="493" r:id="rId37"/>
    <p:sldId id="494" r:id="rId38"/>
    <p:sldId id="495" r:id="rId39"/>
    <p:sldId id="498" r:id="rId40"/>
    <p:sldId id="499" r:id="rId41"/>
    <p:sldId id="500" r:id="rId42"/>
    <p:sldId id="501" r:id="rId43"/>
    <p:sldId id="457" r:id="rId44"/>
    <p:sldId id="571" r:id="rId45"/>
    <p:sldId id="575" r:id="rId46"/>
    <p:sldId id="572" r:id="rId47"/>
    <p:sldId id="540" r:id="rId48"/>
    <p:sldId id="543" r:id="rId49"/>
    <p:sldId id="545" r:id="rId50"/>
    <p:sldId id="573" r:id="rId51"/>
    <p:sldId id="502" r:id="rId52"/>
  </p:sldIdLst>
  <p:sldSz cx="24384000" cy="13716000"/>
  <p:notesSz cx="6934200" cy="92202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Nunito Sans" panose="020B060402020202020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Times" panose="02020603050405020304" pitchFamily="18" charset="0"/>
      <p:regular r:id="rId65"/>
      <p:bold r:id="rId66"/>
      <p:italic r:id="rId67"/>
      <p:boldItalic r:id="rId68"/>
    </p:embeddedFont>
    <p:embeddedFont>
      <p:font typeface="Arial Black" panose="020B0A04020102020204" pitchFamily="34" charset="0"/>
      <p:bold r:id="rId69"/>
    </p:embeddedFont>
    <p:embeddedFont>
      <p:font typeface="Fira Sans" panose="020B0604020202020204" charset="0"/>
      <p:regular r:id="rId70"/>
      <p:bold r:id="rId71"/>
      <p:italic r:id="rId72"/>
      <p:boldItalic r:id="rId73"/>
    </p:embeddedFont>
    <p:embeddedFont>
      <p:font typeface="Raleway" panose="020B0604020202020204" charset="0"/>
      <p:regular r:id="rId74"/>
      <p:bold r:id="rId75"/>
      <p:italic r:id="rId76"/>
      <p:boldItalic r:id="rId77"/>
    </p:embeddedFont>
    <p:embeddedFont>
      <p:font typeface="Fira Sans Light" panose="020B0604020202020204" charset="0"/>
      <p:regular r:id="rId78"/>
      <p:italic r:id="rId79"/>
    </p:embeddedFont>
    <p:embeddedFont>
      <p:font typeface="Wingdings 2" panose="05020102010507070707" pitchFamily="18" charset="2"/>
      <p:regular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327A"/>
    <a:srgbClr val="FFFEFC"/>
    <a:srgbClr val="757679"/>
    <a:srgbClr val="E6E6E6"/>
    <a:srgbClr val="C8C8C9"/>
    <a:srgbClr val="D3D3D3"/>
    <a:srgbClr val="1F83BD"/>
    <a:srgbClr val="156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B259A7-7E4B-6AE4-AF14-FBED48B2EC5E}" v="42" dt="2021-11-08T15:42:57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5930" autoAdjust="0"/>
  </p:normalViewPr>
  <p:slideViewPr>
    <p:cSldViewPr>
      <p:cViewPr varScale="1">
        <p:scale>
          <a:sx n="54" d="100"/>
          <a:sy n="54" d="100"/>
        </p:scale>
        <p:origin x="720" y="10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8.fntdata"/><Relationship Id="rId80" Type="http://schemas.openxmlformats.org/officeDocument/2006/relationships/font" Target="fonts/font26.fntdata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" Target="slides/slide2.xml"/><Relationship Id="rId71" Type="http://schemas.openxmlformats.org/officeDocument/2006/relationships/font" Target="fonts/font1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2.fntdata"/><Relationship Id="rId61" Type="http://schemas.openxmlformats.org/officeDocument/2006/relationships/font" Target="fonts/font7.fntdata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Clark" userId="a3e9a52d-5d29-4cd7-bcd0-9e5d43649327" providerId="ADAL" clId="{3BA3D096-FF87-4AF8-A061-529A004960EE}"/>
    <pc:docChg chg="undo addSld modSld sldOrd modNotesMaster modHandout">
      <pc:chgData name="Julie Clark" userId="a3e9a52d-5d29-4cd7-bcd0-9e5d43649327" providerId="ADAL" clId="{3BA3D096-FF87-4AF8-A061-529A004960EE}" dt="2021-11-08T17:54:58.690" v="96" actId="2711"/>
      <pc:docMkLst>
        <pc:docMk/>
      </pc:docMkLst>
      <pc:sldChg chg="modSp">
        <pc:chgData name="Julie Clark" userId="a3e9a52d-5d29-4cd7-bcd0-9e5d43649327" providerId="ADAL" clId="{3BA3D096-FF87-4AF8-A061-529A004960EE}" dt="2021-11-08T17:47:41.157" v="92" actId="255"/>
        <pc:sldMkLst>
          <pc:docMk/>
          <pc:sldMk cId="3729902626" sldId="257"/>
        </pc:sldMkLst>
        <pc:spChg chg="mod">
          <ac:chgData name="Julie Clark" userId="a3e9a52d-5d29-4cd7-bcd0-9e5d43649327" providerId="ADAL" clId="{3BA3D096-FF87-4AF8-A061-529A004960EE}" dt="2021-11-08T17:47:41.157" v="92" actId="255"/>
          <ac:spMkLst>
            <pc:docMk/>
            <pc:sldMk cId="3729902626" sldId="257"/>
            <ac:spMk id="4" creationId="{AE12BEFE-074F-49D2-93A1-9CDE98F6A184}"/>
          </ac:spMkLst>
        </pc:spChg>
      </pc:sldChg>
      <pc:sldChg chg="modSp">
        <pc:chgData name="Julie Clark" userId="a3e9a52d-5d29-4cd7-bcd0-9e5d43649327" providerId="ADAL" clId="{3BA3D096-FF87-4AF8-A061-529A004960EE}" dt="2021-11-08T17:54:58.690" v="96" actId="2711"/>
        <pc:sldMkLst>
          <pc:docMk/>
          <pc:sldMk cId="1326052006" sldId="444"/>
        </pc:sldMkLst>
        <pc:spChg chg="mod">
          <ac:chgData name="Julie Clark" userId="a3e9a52d-5d29-4cd7-bcd0-9e5d43649327" providerId="ADAL" clId="{3BA3D096-FF87-4AF8-A061-529A004960EE}" dt="2021-11-08T17:54:58.690" v="96" actId="2711"/>
          <ac:spMkLst>
            <pc:docMk/>
            <pc:sldMk cId="1326052006" sldId="444"/>
            <ac:spMk id="6" creationId="{00000000-0000-0000-0000-000000000000}"/>
          </ac:spMkLst>
        </pc:spChg>
        <pc:spChg chg="mod">
          <ac:chgData name="Julie Clark" userId="a3e9a52d-5d29-4cd7-bcd0-9e5d43649327" providerId="ADAL" clId="{3BA3D096-FF87-4AF8-A061-529A004960EE}" dt="2021-11-08T17:33:31.273" v="52" actId="2711"/>
          <ac:spMkLst>
            <pc:docMk/>
            <pc:sldMk cId="1326052006" sldId="444"/>
            <ac:spMk id="16" creationId="{00000000-0000-0000-0000-000000000000}"/>
          </ac:spMkLst>
        </pc:spChg>
      </pc:sldChg>
      <pc:sldChg chg="modSp">
        <pc:chgData name="Julie Clark" userId="a3e9a52d-5d29-4cd7-bcd0-9e5d43649327" providerId="ADAL" clId="{3BA3D096-FF87-4AF8-A061-529A004960EE}" dt="2021-11-08T17:38:33.260" v="84" actId="255"/>
        <pc:sldMkLst>
          <pc:docMk/>
          <pc:sldMk cId="2747656316" sldId="449"/>
        </pc:sldMkLst>
        <pc:spChg chg="mod">
          <ac:chgData name="Julie Clark" userId="a3e9a52d-5d29-4cd7-bcd0-9e5d43649327" providerId="ADAL" clId="{3BA3D096-FF87-4AF8-A061-529A004960EE}" dt="2021-11-08T17:38:33.260" v="84" actId="255"/>
          <ac:spMkLst>
            <pc:docMk/>
            <pc:sldMk cId="2747656316" sldId="449"/>
            <ac:spMk id="2" creationId="{00000000-0000-0000-0000-000000000000}"/>
          </ac:spMkLst>
        </pc:spChg>
      </pc:sldChg>
      <pc:sldChg chg="ord">
        <pc:chgData name="Julie Clark" userId="a3e9a52d-5d29-4cd7-bcd0-9e5d43649327" providerId="ADAL" clId="{3BA3D096-FF87-4AF8-A061-529A004960EE}" dt="2021-11-08T17:39:08.516" v="85"/>
        <pc:sldMkLst>
          <pc:docMk/>
          <pc:sldMk cId="405925225" sldId="501"/>
        </pc:sldMkLst>
      </pc:sldChg>
      <pc:sldChg chg="addSp delSp modSp">
        <pc:chgData name="Julie Clark" userId="a3e9a52d-5d29-4cd7-bcd0-9e5d43649327" providerId="ADAL" clId="{3BA3D096-FF87-4AF8-A061-529A004960EE}" dt="2021-11-08T17:46:04.342" v="90"/>
        <pc:sldMkLst>
          <pc:docMk/>
          <pc:sldMk cId="1078338585" sldId="515"/>
        </pc:sldMkLst>
        <pc:spChg chg="mod">
          <ac:chgData name="Julie Clark" userId="a3e9a52d-5d29-4cd7-bcd0-9e5d43649327" providerId="ADAL" clId="{3BA3D096-FF87-4AF8-A061-529A004960EE}" dt="2021-11-08T17:34:53.785" v="64" actId="2711"/>
          <ac:spMkLst>
            <pc:docMk/>
            <pc:sldMk cId="1078338585" sldId="515"/>
            <ac:spMk id="2" creationId="{00000000-0000-0000-0000-000000000000}"/>
          </ac:spMkLst>
        </pc:spChg>
        <pc:spChg chg="mod">
          <ac:chgData name="Julie Clark" userId="a3e9a52d-5d29-4cd7-bcd0-9e5d43649327" providerId="ADAL" clId="{3BA3D096-FF87-4AF8-A061-529A004960EE}" dt="2021-11-08T17:33:47.801" v="55" actId="2711"/>
          <ac:spMkLst>
            <pc:docMk/>
            <pc:sldMk cId="1078338585" sldId="515"/>
            <ac:spMk id="3" creationId="{00000000-0000-0000-0000-000000000000}"/>
          </ac:spMkLst>
        </pc:spChg>
        <pc:picChg chg="add del">
          <ac:chgData name="Julie Clark" userId="a3e9a52d-5d29-4cd7-bcd0-9e5d43649327" providerId="ADAL" clId="{3BA3D096-FF87-4AF8-A061-529A004960EE}" dt="2021-11-08T17:45:48.712" v="89"/>
          <ac:picMkLst>
            <pc:docMk/>
            <pc:sldMk cId="1078338585" sldId="515"/>
            <ac:picMk id="1026" creationId="{B6B5B48E-4EC9-4A22-8241-621424A9DFCA}"/>
          </ac:picMkLst>
        </pc:picChg>
        <pc:picChg chg="del">
          <ac:chgData name="Julie Clark" userId="a3e9a52d-5d29-4cd7-bcd0-9e5d43649327" providerId="ADAL" clId="{3BA3D096-FF87-4AF8-A061-529A004960EE}" dt="2021-11-08T17:46:04.342" v="90"/>
          <ac:picMkLst>
            <pc:docMk/>
            <pc:sldMk cId="1078338585" sldId="515"/>
            <ac:picMk id="1028" creationId="{62735E48-868B-4C11-BEBE-CCE26A72B354}"/>
          </ac:picMkLst>
        </pc:picChg>
      </pc:sldChg>
      <pc:sldChg chg="modSp">
        <pc:chgData name="Julie Clark" userId="a3e9a52d-5d29-4cd7-bcd0-9e5d43649327" providerId="ADAL" clId="{3BA3D096-FF87-4AF8-A061-529A004960EE}" dt="2021-11-08T17:34:22.499" v="60" actId="113"/>
        <pc:sldMkLst>
          <pc:docMk/>
          <pc:sldMk cId="2082909698" sldId="522"/>
        </pc:sldMkLst>
        <pc:spChg chg="mod">
          <ac:chgData name="Julie Clark" userId="a3e9a52d-5d29-4cd7-bcd0-9e5d43649327" providerId="ADAL" clId="{3BA3D096-FF87-4AF8-A061-529A004960EE}" dt="2021-11-08T17:34:22.499" v="60" actId="113"/>
          <ac:spMkLst>
            <pc:docMk/>
            <pc:sldMk cId="2082909698" sldId="522"/>
            <ac:spMk id="2" creationId="{00000000-0000-0000-0000-000000000000}"/>
          </ac:spMkLst>
        </pc:spChg>
      </pc:sldChg>
      <pc:sldChg chg="modSp">
        <pc:chgData name="Julie Clark" userId="a3e9a52d-5d29-4cd7-bcd0-9e5d43649327" providerId="ADAL" clId="{3BA3D096-FF87-4AF8-A061-529A004960EE}" dt="2021-11-08T17:34:42.311" v="62" actId="2711"/>
        <pc:sldMkLst>
          <pc:docMk/>
          <pc:sldMk cId="3932541868" sldId="523"/>
        </pc:sldMkLst>
        <pc:spChg chg="mod">
          <ac:chgData name="Julie Clark" userId="a3e9a52d-5d29-4cd7-bcd0-9e5d43649327" providerId="ADAL" clId="{3BA3D096-FF87-4AF8-A061-529A004960EE}" dt="2021-11-08T17:34:42.311" v="62" actId="2711"/>
          <ac:spMkLst>
            <pc:docMk/>
            <pc:sldMk cId="3932541868" sldId="523"/>
            <ac:spMk id="6" creationId="{00000000-0000-0000-0000-000000000000}"/>
          </ac:spMkLst>
        </pc:spChg>
        <pc:spChg chg="mod">
          <ac:chgData name="Julie Clark" userId="a3e9a52d-5d29-4cd7-bcd0-9e5d43649327" providerId="ADAL" clId="{3BA3D096-FF87-4AF8-A061-529A004960EE}" dt="2021-11-08T17:30:24.619" v="31" actId="2711"/>
          <ac:spMkLst>
            <pc:docMk/>
            <pc:sldMk cId="3932541868" sldId="523"/>
            <ac:spMk id="7" creationId="{00000000-0000-0000-0000-000000000000}"/>
          </ac:spMkLst>
        </pc:spChg>
        <pc:graphicFrameChg chg="modGraphic">
          <ac:chgData name="Julie Clark" userId="a3e9a52d-5d29-4cd7-bcd0-9e5d43649327" providerId="ADAL" clId="{3BA3D096-FF87-4AF8-A061-529A004960EE}" dt="2021-11-08T17:34:36.741" v="61" actId="2711"/>
          <ac:graphicFrameMkLst>
            <pc:docMk/>
            <pc:sldMk cId="3932541868" sldId="523"/>
            <ac:graphicFrameMk id="5" creationId="{00000000-0000-0000-0000-000000000000}"/>
          </ac:graphicFrameMkLst>
        </pc:graphicFrameChg>
      </pc:sldChg>
      <pc:sldChg chg="modSp">
        <pc:chgData name="Julie Clark" userId="a3e9a52d-5d29-4cd7-bcd0-9e5d43649327" providerId="ADAL" clId="{3BA3D096-FF87-4AF8-A061-529A004960EE}" dt="2021-11-08T17:39:32.146" v="86" actId="255"/>
        <pc:sldMkLst>
          <pc:docMk/>
          <pc:sldMk cId="1560911132" sldId="540"/>
        </pc:sldMkLst>
        <pc:spChg chg="mod">
          <ac:chgData name="Julie Clark" userId="a3e9a52d-5d29-4cd7-bcd0-9e5d43649327" providerId="ADAL" clId="{3BA3D096-FF87-4AF8-A061-529A004960EE}" dt="2021-11-08T17:39:32.146" v="86" actId="255"/>
          <ac:spMkLst>
            <pc:docMk/>
            <pc:sldMk cId="1560911132" sldId="540"/>
            <ac:spMk id="2" creationId="{ACA12F5C-1837-4E3B-BD33-B3FA6E5F0B33}"/>
          </ac:spMkLst>
        </pc:spChg>
      </pc:sldChg>
      <pc:sldChg chg="modSp">
        <pc:chgData name="Julie Clark" userId="a3e9a52d-5d29-4cd7-bcd0-9e5d43649327" providerId="ADAL" clId="{3BA3D096-FF87-4AF8-A061-529A004960EE}" dt="2021-11-08T17:39:38.387" v="87" actId="255"/>
        <pc:sldMkLst>
          <pc:docMk/>
          <pc:sldMk cId="1810942980" sldId="543"/>
        </pc:sldMkLst>
        <pc:spChg chg="mod">
          <ac:chgData name="Julie Clark" userId="a3e9a52d-5d29-4cd7-bcd0-9e5d43649327" providerId="ADAL" clId="{3BA3D096-FF87-4AF8-A061-529A004960EE}" dt="2021-11-08T17:39:38.387" v="87" actId="255"/>
          <ac:spMkLst>
            <pc:docMk/>
            <pc:sldMk cId="1810942980" sldId="543"/>
            <ac:spMk id="2" creationId="{ACA12F5C-1837-4E3B-BD33-B3FA6E5F0B33}"/>
          </ac:spMkLst>
        </pc:spChg>
      </pc:sldChg>
      <pc:sldChg chg="modSp">
        <pc:chgData name="Julie Clark" userId="a3e9a52d-5d29-4cd7-bcd0-9e5d43649327" providerId="ADAL" clId="{3BA3D096-FF87-4AF8-A061-529A004960EE}" dt="2021-11-08T17:34:48.766" v="63" actId="2711"/>
        <pc:sldMkLst>
          <pc:docMk/>
          <pc:sldMk cId="3445042713" sldId="548"/>
        </pc:sldMkLst>
        <pc:spChg chg="mod">
          <ac:chgData name="Julie Clark" userId="a3e9a52d-5d29-4cd7-bcd0-9e5d43649327" providerId="ADAL" clId="{3BA3D096-FF87-4AF8-A061-529A004960EE}" dt="2021-11-08T17:34:48.766" v="63" actId="2711"/>
          <ac:spMkLst>
            <pc:docMk/>
            <pc:sldMk cId="3445042713" sldId="548"/>
            <ac:spMk id="2" creationId="{00000000-0000-0000-0000-000000000000}"/>
          </ac:spMkLst>
        </pc:spChg>
        <pc:spChg chg="mod">
          <ac:chgData name="Julie Clark" userId="a3e9a52d-5d29-4cd7-bcd0-9e5d43649327" providerId="ADAL" clId="{3BA3D096-FF87-4AF8-A061-529A004960EE}" dt="2021-11-08T17:34:03.473" v="58" actId="2711"/>
          <ac:spMkLst>
            <pc:docMk/>
            <pc:sldMk cId="3445042713" sldId="548"/>
            <ac:spMk id="3" creationId="{00000000-0000-0000-0000-000000000000}"/>
          </ac:spMkLst>
        </pc:spChg>
      </pc:sldChg>
      <pc:sldChg chg="modSp">
        <pc:chgData name="Julie Clark" userId="a3e9a52d-5d29-4cd7-bcd0-9e5d43649327" providerId="ADAL" clId="{3BA3D096-FF87-4AF8-A061-529A004960EE}" dt="2021-11-08T17:36:39.548" v="75" actId="2711"/>
        <pc:sldMkLst>
          <pc:docMk/>
          <pc:sldMk cId="516375386" sldId="549"/>
        </pc:sldMkLst>
        <pc:spChg chg="mod">
          <ac:chgData name="Julie Clark" userId="a3e9a52d-5d29-4cd7-bcd0-9e5d43649327" providerId="ADAL" clId="{3BA3D096-FF87-4AF8-A061-529A004960EE}" dt="2021-11-08T17:36:39.548" v="75" actId="2711"/>
          <ac:spMkLst>
            <pc:docMk/>
            <pc:sldMk cId="516375386" sldId="549"/>
            <ac:spMk id="2" creationId="{B807A652-2E8B-4145-9713-1917894FD57D}"/>
          </ac:spMkLst>
        </pc:spChg>
      </pc:sldChg>
      <pc:sldChg chg="modSp">
        <pc:chgData name="Julie Clark" userId="a3e9a52d-5d29-4cd7-bcd0-9e5d43649327" providerId="ADAL" clId="{3BA3D096-FF87-4AF8-A061-529A004960EE}" dt="2021-11-08T17:36:15.025" v="74" actId="2711"/>
        <pc:sldMkLst>
          <pc:docMk/>
          <pc:sldMk cId="498221864" sldId="550"/>
        </pc:sldMkLst>
        <pc:spChg chg="mod">
          <ac:chgData name="Julie Clark" userId="a3e9a52d-5d29-4cd7-bcd0-9e5d43649327" providerId="ADAL" clId="{3BA3D096-FF87-4AF8-A061-529A004960EE}" dt="2021-11-08T17:35:42.810" v="69" actId="2711"/>
          <ac:spMkLst>
            <pc:docMk/>
            <pc:sldMk cId="498221864" sldId="550"/>
            <ac:spMk id="18" creationId="{8C686FFD-B802-417E-9541-F54A2F9D1FD6}"/>
          </ac:spMkLst>
        </pc:spChg>
        <pc:spChg chg="mod">
          <ac:chgData name="Julie Clark" userId="a3e9a52d-5d29-4cd7-bcd0-9e5d43649327" providerId="ADAL" clId="{3BA3D096-FF87-4AF8-A061-529A004960EE}" dt="2021-11-08T17:35:47.267" v="70" actId="2711"/>
          <ac:spMkLst>
            <pc:docMk/>
            <pc:sldMk cId="498221864" sldId="550"/>
            <ac:spMk id="44" creationId="{3D0CCE7F-59D7-43D4-9036-15BA02B59E3B}"/>
          </ac:spMkLst>
        </pc:spChg>
        <pc:spChg chg="mod">
          <ac:chgData name="Julie Clark" userId="a3e9a52d-5d29-4cd7-bcd0-9e5d43649327" providerId="ADAL" clId="{3BA3D096-FF87-4AF8-A061-529A004960EE}" dt="2021-11-08T17:35:54.173" v="71" actId="2711"/>
          <ac:spMkLst>
            <pc:docMk/>
            <pc:sldMk cId="498221864" sldId="550"/>
            <ac:spMk id="52" creationId="{BB2D452D-EEA2-4E4F-AEC6-041981A85778}"/>
          </ac:spMkLst>
        </pc:spChg>
        <pc:spChg chg="mod">
          <ac:chgData name="Julie Clark" userId="a3e9a52d-5d29-4cd7-bcd0-9e5d43649327" providerId="ADAL" clId="{3BA3D096-FF87-4AF8-A061-529A004960EE}" dt="2021-11-08T17:35:36.739" v="68" actId="2711"/>
          <ac:spMkLst>
            <pc:docMk/>
            <pc:sldMk cId="498221864" sldId="550"/>
            <ac:spMk id="53" creationId="{45F73B79-BE46-44FF-8D1E-B57CFDBEBAEA}"/>
          </ac:spMkLst>
        </pc:spChg>
        <pc:spChg chg="mod">
          <ac:chgData name="Julie Clark" userId="a3e9a52d-5d29-4cd7-bcd0-9e5d43649327" providerId="ADAL" clId="{3BA3D096-FF87-4AF8-A061-529A004960EE}" dt="2021-11-08T17:36:01.187" v="72" actId="2711"/>
          <ac:spMkLst>
            <pc:docMk/>
            <pc:sldMk cId="498221864" sldId="550"/>
            <ac:spMk id="84" creationId="{EC0BFFE8-8476-44FA-99B4-AECDE1ACF963}"/>
          </ac:spMkLst>
        </pc:spChg>
        <pc:spChg chg="mod">
          <ac:chgData name="Julie Clark" userId="a3e9a52d-5d29-4cd7-bcd0-9e5d43649327" providerId="ADAL" clId="{3BA3D096-FF87-4AF8-A061-529A004960EE}" dt="2021-11-08T17:36:07.469" v="73" actId="2711"/>
          <ac:spMkLst>
            <pc:docMk/>
            <pc:sldMk cId="498221864" sldId="550"/>
            <ac:spMk id="100" creationId="{C8D0B054-4E6E-47BB-ACF2-56A5D02015C8}"/>
          </ac:spMkLst>
        </pc:spChg>
        <pc:spChg chg="mod">
          <ac:chgData name="Julie Clark" userId="a3e9a52d-5d29-4cd7-bcd0-9e5d43649327" providerId="ADAL" clId="{3BA3D096-FF87-4AF8-A061-529A004960EE}" dt="2021-11-08T17:36:15.025" v="74" actId="2711"/>
          <ac:spMkLst>
            <pc:docMk/>
            <pc:sldMk cId="498221864" sldId="550"/>
            <ac:spMk id="102" creationId="{AB23183E-906F-4654-9C95-B20E14862101}"/>
          </ac:spMkLst>
        </pc:spChg>
      </pc:sldChg>
      <pc:sldChg chg="modSp">
        <pc:chgData name="Julie Clark" userId="a3e9a52d-5d29-4cd7-bcd0-9e5d43649327" providerId="ADAL" clId="{3BA3D096-FF87-4AF8-A061-529A004960EE}" dt="2021-11-08T17:35:24.094" v="67" actId="2711"/>
        <pc:sldMkLst>
          <pc:docMk/>
          <pc:sldMk cId="1064558113" sldId="566"/>
        </pc:sldMkLst>
        <pc:spChg chg="mod">
          <ac:chgData name="Julie Clark" userId="a3e9a52d-5d29-4cd7-bcd0-9e5d43649327" providerId="ADAL" clId="{3BA3D096-FF87-4AF8-A061-529A004960EE}" dt="2021-11-08T17:35:24.094" v="67" actId="2711"/>
          <ac:spMkLst>
            <pc:docMk/>
            <pc:sldMk cId="1064558113" sldId="566"/>
            <ac:spMk id="2" creationId="{00000000-0000-0000-0000-000000000000}"/>
          </ac:spMkLst>
        </pc:spChg>
      </pc:sldChg>
      <pc:sldChg chg="modSp">
        <pc:chgData name="Julie Clark" userId="a3e9a52d-5d29-4cd7-bcd0-9e5d43649327" providerId="ADAL" clId="{3BA3D096-FF87-4AF8-A061-529A004960EE}" dt="2021-11-08T17:37:23.818" v="80" actId="108"/>
        <pc:sldMkLst>
          <pc:docMk/>
          <pc:sldMk cId="1058826007" sldId="567"/>
        </pc:sldMkLst>
        <pc:spChg chg="mod">
          <ac:chgData name="Julie Clark" userId="a3e9a52d-5d29-4cd7-bcd0-9e5d43649327" providerId="ADAL" clId="{3BA3D096-FF87-4AF8-A061-529A004960EE}" dt="2021-11-08T17:37:23.818" v="80" actId="108"/>
          <ac:spMkLst>
            <pc:docMk/>
            <pc:sldMk cId="1058826007" sldId="567"/>
            <ac:spMk id="2" creationId="{B807A652-2E8B-4145-9713-1917894FD57D}"/>
          </ac:spMkLst>
        </pc:spChg>
      </pc:sldChg>
      <pc:sldChg chg="modSp">
        <pc:chgData name="Julie Clark" userId="a3e9a52d-5d29-4cd7-bcd0-9e5d43649327" providerId="ADAL" clId="{3BA3D096-FF87-4AF8-A061-529A004960EE}" dt="2021-11-08T17:35:10.671" v="66" actId="2711"/>
        <pc:sldMkLst>
          <pc:docMk/>
          <pc:sldMk cId="1836625455" sldId="569"/>
        </pc:sldMkLst>
        <pc:spChg chg="mod">
          <ac:chgData name="Julie Clark" userId="a3e9a52d-5d29-4cd7-bcd0-9e5d43649327" providerId="ADAL" clId="{3BA3D096-FF87-4AF8-A061-529A004960EE}" dt="2021-11-08T17:35:04.302" v="65" actId="2711"/>
          <ac:spMkLst>
            <pc:docMk/>
            <pc:sldMk cId="1836625455" sldId="569"/>
            <ac:spMk id="2" creationId="{00000000-0000-0000-0000-000000000000}"/>
          </ac:spMkLst>
        </pc:spChg>
        <pc:spChg chg="mod">
          <ac:chgData name="Julie Clark" userId="a3e9a52d-5d29-4cd7-bcd0-9e5d43649327" providerId="ADAL" clId="{3BA3D096-FF87-4AF8-A061-529A004960EE}" dt="2021-11-08T17:35:10.671" v="66" actId="2711"/>
          <ac:spMkLst>
            <pc:docMk/>
            <pc:sldMk cId="1836625455" sldId="569"/>
            <ac:spMk id="3" creationId="{00000000-0000-0000-0000-000000000000}"/>
          </ac:spMkLst>
        </pc:spChg>
      </pc:sldChg>
      <pc:sldChg chg="modSp add">
        <pc:chgData name="Julie Clark" userId="a3e9a52d-5d29-4cd7-bcd0-9e5d43649327" providerId="ADAL" clId="{3BA3D096-FF87-4AF8-A061-529A004960EE}" dt="2021-11-08T17:51:38.726" v="95" actId="14100"/>
        <pc:sldMkLst>
          <pc:docMk/>
          <pc:sldMk cId="3984629762" sldId="573"/>
        </pc:sldMkLst>
        <pc:spChg chg="mod">
          <ac:chgData name="Julie Clark" userId="a3e9a52d-5d29-4cd7-bcd0-9e5d43649327" providerId="ADAL" clId="{3BA3D096-FF87-4AF8-A061-529A004960EE}" dt="2021-11-08T17:51:38.726" v="95" actId="14100"/>
          <ac:spMkLst>
            <pc:docMk/>
            <pc:sldMk cId="3984629762" sldId="573"/>
            <ac:spMk id="4" creationId="{AE12BEFE-074F-49D2-93A1-9CDE98F6A184}"/>
          </ac:spMkLst>
        </pc:spChg>
      </pc:sldChg>
    </pc:docChg>
  </pc:docChgLst>
  <pc:docChgLst>
    <pc:chgData name="Julie Clark" userId="S::jclark@bvuvolunteers.org::a3e9a52d-5d29-4cd7-bcd0-9e5d43649327" providerId="AD" clId="Web-{77B259A7-7E4B-6AE4-AF14-FBED48B2EC5E}"/>
    <pc:docChg chg="addSld delSld modSld sldOrd">
      <pc:chgData name="Julie Clark" userId="S::jclark@bvuvolunteers.org::a3e9a52d-5d29-4cd7-bcd0-9e5d43649327" providerId="AD" clId="Web-{77B259A7-7E4B-6AE4-AF14-FBED48B2EC5E}" dt="2021-11-08T15:42:57.195" v="41" actId="20577"/>
      <pc:docMkLst>
        <pc:docMk/>
      </pc:docMkLst>
      <pc:sldChg chg="modSp">
        <pc:chgData name="Julie Clark" userId="S::jclark@bvuvolunteers.org::a3e9a52d-5d29-4cd7-bcd0-9e5d43649327" providerId="AD" clId="Web-{77B259A7-7E4B-6AE4-AF14-FBED48B2EC5E}" dt="2021-11-08T15:42:57.195" v="41" actId="20577"/>
        <pc:sldMkLst>
          <pc:docMk/>
          <pc:sldMk cId="3071194303" sldId="479"/>
        </pc:sldMkLst>
        <pc:spChg chg="mod">
          <ac:chgData name="Julie Clark" userId="S::jclark@bvuvolunteers.org::a3e9a52d-5d29-4cd7-bcd0-9e5d43649327" providerId="AD" clId="Web-{77B259A7-7E4B-6AE4-AF14-FBED48B2EC5E}" dt="2021-11-08T15:42:57.195" v="41" actId="20577"/>
          <ac:spMkLst>
            <pc:docMk/>
            <pc:sldMk cId="3071194303" sldId="479"/>
            <ac:spMk id="5" creationId="{00000000-0000-0000-0000-000000000000}"/>
          </ac:spMkLst>
        </pc:spChg>
      </pc:sldChg>
      <pc:sldChg chg="modSp">
        <pc:chgData name="Julie Clark" userId="S::jclark@bvuvolunteers.org::a3e9a52d-5d29-4cd7-bcd0-9e5d43649327" providerId="AD" clId="Web-{77B259A7-7E4B-6AE4-AF14-FBED48B2EC5E}" dt="2021-11-08T15:39:46.004" v="2" actId="20577"/>
        <pc:sldMkLst>
          <pc:docMk/>
          <pc:sldMk cId="1560911132" sldId="540"/>
        </pc:sldMkLst>
        <pc:spChg chg="mod">
          <ac:chgData name="Julie Clark" userId="S::jclark@bvuvolunteers.org::a3e9a52d-5d29-4cd7-bcd0-9e5d43649327" providerId="AD" clId="Web-{77B259A7-7E4B-6AE4-AF14-FBED48B2EC5E}" dt="2021-11-08T15:39:46.004" v="2" actId="20577"/>
          <ac:spMkLst>
            <pc:docMk/>
            <pc:sldMk cId="1560911132" sldId="540"/>
            <ac:spMk id="19" creationId="{FF2C078B-7CA9-4237-9807-C2EA318A0167}"/>
          </ac:spMkLst>
        </pc:spChg>
      </pc:sldChg>
      <pc:sldChg chg="del">
        <pc:chgData name="Julie Clark" userId="S::jclark@bvuvolunteers.org::a3e9a52d-5d29-4cd7-bcd0-9e5d43649327" providerId="AD" clId="Web-{77B259A7-7E4B-6AE4-AF14-FBED48B2EC5E}" dt="2021-11-08T15:42:20.460" v="39"/>
        <pc:sldMkLst>
          <pc:docMk/>
          <pc:sldMk cId="4190413358" sldId="541"/>
        </pc:sldMkLst>
      </pc:sldChg>
      <pc:sldChg chg="modSp">
        <pc:chgData name="Julie Clark" userId="S::jclark@bvuvolunteers.org::a3e9a52d-5d29-4cd7-bcd0-9e5d43649327" providerId="AD" clId="Web-{77B259A7-7E4B-6AE4-AF14-FBED48B2EC5E}" dt="2021-11-08T15:40:56.818" v="5" actId="20577"/>
        <pc:sldMkLst>
          <pc:docMk/>
          <pc:sldMk cId="601491133" sldId="545"/>
        </pc:sldMkLst>
        <pc:spChg chg="mod">
          <ac:chgData name="Julie Clark" userId="S::jclark@bvuvolunteers.org::a3e9a52d-5d29-4cd7-bcd0-9e5d43649327" providerId="AD" clId="Web-{77B259A7-7E4B-6AE4-AF14-FBED48B2EC5E}" dt="2021-11-08T15:40:56.818" v="5" actId="20577"/>
          <ac:spMkLst>
            <pc:docMk/>
            <pc:sldMk cId="601491133" sldId="545"/>
            <ac:spMk id="18" creationId="{62E2585B-C02A-49FA-A915-709DF146FA54}"/>
          </ac:spMkLst>
        </pc:spChg>
        <pc:spChg chg="mod">
          <ac:chgData name="Julie Clark" userId="S::jclark@bvuvolunteers.org::a3e9a52d-5d29-4cd7-bcd0-9e5d43649327" providerId="AD" clId="Web-{77B259A7-7E4B-6AE4-AF14-FBED48B2EC5E}" dt="2021-11-08T15:40:04.270" v="3" actId="20577"/>
          <ac:spMkLst>
            <pc:docMk/>
            <pc:sldMk cId="601491133" sldId="545"/>
            <ac:spMk id="20" creationId="{28139DD0-AC14-4602-8950-E7B471496F6D}"/>
          </ac:spMkLst>
        </pc:spChg>
      </pc:sldChg>
      <pc:sldChg chg="modSp">
        <pc:chgData name="Julie Clark" userId="S::jclark@bvuvolunteers.org::a3e9a52d-5d29-4cd7-bcd0-9e5d43649327" providerId="AD" clId="Web-{77B259A7-7E4B-6AE4-AF14-FBED48B2EC5E}" dt="2021-11-08T14:57:21.180" v="1" actId="20577"/>
        <pc:sldMkLst>
          <pc:docMk/>
          <pc:sldMk cId="3445042713" sldId="548"/>
        </pc:sldMkLst>
        <pc:spChg chg="mod">
          <ac:chgData name="Julie Clark" userId="S::jclark@bvuvolunteers.org::a3e9a52d-5d29-4cd7-bcd0-9e5d43649327" providerId="AD" clId="Web-{77B259A7-7E4B-6AE4-AF14-FBED48B2EC5E}" dt="2021-11-08T14:57:21.180" v="1" actId="20577"/>
          <ac:spMkLst>
            <pc:docMk/>
            <pc:sldMk cId="3445042713" sldId="548"/>
            <ac:spMk id="3" creationId="{00000000-0000-0000-0000-000000000000}"/>
          </ac:spMkLst>
        </pc:spChg>
      </pc:sldChg>
      <pc:sldChg chg="new del">
        <pc:chgData name="Julie Clark" userId="S::jclark@bvuvolunteers.org::a3e9a52d-5d29-4cd7-bcd0-9e5d43649327" providerId="AD" clId="Web-{77B259A7-7E4B-6AE4-AF14-FBED48B2EC5E}" dt="2021-11-08T15:41:29.271" v="8"/>
        <pc:sldMkLst>
          <pc:docMk/>
          <pc:sldMk cId="2363111510" sldId="570"/>
        </pc:sldMkLst>
      </pc:sldChg>
      <pc:sldChg chg="modSp add replId">
        <pc:chgData name="Julie Clark" userId="S::jclark@bvuvolunteers.org::a3e9a52d-5d29-4cd7-bcd0-9e5d43649327" providerId="AD" clId="Web-{77B259A7-7E4B-6AE4-AF14-FBED48B2EC5E}" dt="2021-11-08T15:41:39.662" v="13" actId="20577"/>
        <pc:sldMkLst>
          <pc:docMk/>
          <pc:sldMk cId="1431758299" sldId="571"/>
        </pc:sldMkLst>
        <pc:spChg chg="mod">
          <ac:chgData name="Julie Clark" userId="S::jclark@bvuvolunteers.org::a3e9a52d-5d29-4cd7-bcd0-9e5d43649327" providerId="AD" clId="Web-{77B259A7-7E4B-6AE4-AF14-FBED48B2EC5E}" dt="2021-11-08T15:41:39.662" v="13" actId="20577"/>
          <ac:spMkLst>
            <pc:docMk/>
            <pc:sldMk cId="1431758299" sldId="571"/>
            <ac:spMk id="5" creationId="{00000000-0000-0000-0000-000000000000}"/>
          </ac:spMkLst>
        </pc:spChg>
        <pc:spChg chg="mod">
          <ac:chgData name="Julie Clark" userId="S::jclark@bvuvolunteers.org::a3e9a52d-5d29-4cd7-bcd0-9e5d43649327" providerId="AD" clId="Web-{77B259A7-7E4B-6AE4-AF14-FBED48B2EC5E}" dt="2021-11-08T15:41:31.818" v="10" actId="20577"/>
          <ac:spMkLst>
            <pc:docMk/>
            <pc:sldMk cId="1431758299" sldId="571"/>
            <ac:spMk id="6" creationId="{00000000-0000-0000-0000-000000000000}"/>
          </ac:spMkLst>
        </pc:spChg>
      </pc:sldChg>
      <pc:sldChg chg="modSp add ord replId">
        <pc:chgData name="Julie Clark" userId="S::jclark@bvuvolunteers.org::a3e9a52d-5d29-4cd7-bcd0-9e5d43649327" providerId="AD" clId="Web-{77B259A7-7E4B-6AE4-AF14-FBED48B2EC5E}" dt="2021-11-08T15:42:18.522" v="38" actId="20577"/>
        <pc:sldMkLst>
          <pc:docMk/>
          <pc:sldMk cId="1308237514" sldId="572"/>
        </pc:sldMkLst>
        <pc:spChg chg="mod">
          <ac:chgData name="Julie Clark" userId="S::jclark@bvuvolunteers.org::a3e9a52d-5d29-4cd7-bcd0-9e5d43649327" providerId="AD" clId="Web-{77B259A7-7E4B-6AE4-AF14-FBED48B2EC5E}" dt="2021-11-08T15:42:18.522" v="38" actId="20577"/>
          <ac:spMkLst>
            <pc:docMk/>
            <pc:sldMk cId="1308237514" sldId="572"/>
            <ac:spMk id="5" creationId="{00000000-0000-0000-0000-000000000000}"/>
          </ac:spMkLst>
        </pc:spChg>
        <pc:spChg chg="mod">
          <ac:chgData name="Julie Clark" userId="S::jclark@bvuvolunteers.org::a3e9a52d-5d29-4cd7-bcd0-9e5d43649327" providerId="AD" clId="Web-{77B259A7-7E4B-6AE4-AF14-FBED48B2EC5E}" dt="2021-11-08T15:41:54.787" v="16" actId="20577"/>
          <ac:spMkLst>
            <pc:docMk/>
            <pc:sldMk cId="1308237514" sldId="572"/>
            <ac:spMk id="6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87447280918902"/>
          <c:y val="0.124356215772722"/>
          <c:w val="0.67930695100184202"/>
          <c:h val="0.641323973560242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4762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B499C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1-4E4E-8A5B-EE3414ECB0EE}"/>
              </c:ext>
            </c:extLst>
          </c:dPt>
          <c:dPt>
            <c:idx val="1"/>
            <c:invertIfNegative val="0"/>
            <c:bubble3D val="0"/>
            <c:spPr>
              <a:solidFill>
                <a:srgbClr val="00A9A4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1-4E4E-8A5B-EE3414ECB0EE}"/>
              </c:ext>
            </c:extLst>
          </c:dPt>
          <c:dPt>
            <c:idx val="2"/>
            <c:invertIfNegative val="0"/>
            <c:bubble3D val="0"/>
            <c:spPr>
              <a:solidFill>
                <a:srgbClr val="F1971C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1-4E4E-8A5B-EE3414ECB0EE}"/>
              </c:ext>
            </c:extLst>
          </c:dPt>
          <c:dPt>
            <c:idx val="3"/>
            <c:invertIfNegative val="0"/>
            <c:bubble3D val="0"/>
            <c:spPr>
              <a:solidFill>
                <a:srgbClr val="19A951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A1-4E4E-8A5B-EE3414ECB0EE}"/>
              </c:ext>
            </c:extLst>
          </c:dPt>
          <c:dPt>
            <c:idx val="4"/>
            <c:invertIfNegative val="0"/>
            <c:bubble3D val="0"/>
            <c:spPr>
              <a:solidFill>
                <a:srgbClr val="E9187E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2A1-4E4E-8A5B-EE3414ECB0EE}"/>
              </c:ext>
            </c:extLst>
          </c:dPt>
          <c:dPt>
            <c:idx val="5"/>
            <c:invertIfNegative val="0"/>
            <c:bubble3D val="0"/>
            <c:spPr>
              <a:solidFill>
                <a:srgbClr val="FFC50F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2A1-4E4E-8A5B-EE3414ECB0EE}"/>
              </c:ext>
            </c:extLst>
          </c:dPt>
          <c:cat>
            <c:strRef>
              <c:f>Sheet1!$A$2:$A$7</c:f>
              <c:strCache>
                <c:ptCount val="6"/>
                <c:pt idx="0">
                  <c:v>First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  <c:pt idx="4">
                  <c:v>Fifth</c:v>
                </c:pt>
                <c:pt idx="5">
                  <c:v>Sixth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6.3</c:v>
                </c:pt>
                <c:pt idx="4">
                  <c:v>1.2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A1-4E4E-8A5B-EE3414ECB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687658336"/>
        <c:axId val="1687658880"/>
      </c:barChart>
      <c:catAx>
        <c:axId val="1687658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r">
              <a:defRPr sz="1400">
                <a:latin typeface="Arial  "/>
                <a:cs typeface="Arial  "/>
              </a:defRPr>
            </a:pPr>
            <a:endParaRPr lang="en-US"/>
          </a:p>
        </c:txPr>
        <c:crossAx val="1687658880"/>
        <c:crosses val="autoZero"/>
        <c:auto val="1"/>
        <c:lblAlgn val="ctr"/>
        <c:lblOffset val="100"/>
        <c:noMultiLvlLbl val="0"/>
      </c:catAx>
      <c:valAx>
        <c:axId val="16876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7658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Often Volunteer</c:v>
                </c:pt>
              </c:strCache>
            </c:strRef>
          </c:tx>
          <c:spPr>
            <a:solidFill>
              <a:srgbClr val="AB499C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50</c:v>
                </c:pt>
                <c:pt idx="2">
                  <c:v>43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3-4E5B-A5E9-28754F0385B4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Rarely Volunteer</c:v>
                </c:pt>
              </c:strCache>
            </c:strRef>
          </c:tx>
          <c:spPr>
            <a:solidFill>
              <a:srgbClr val="6D6A7F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45</c:v>
                </c:pt>
                <c:pt idx="1">
                  <c:v>38</c:v>
                </c:pt>
                <c:pt idx="2">
                  <c:v>30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73-4E5B-A5E9-28754F038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687659968"/>
        <c:axId val="1687668672"/>
      </c:barChart>
      <c:catAx>
        <c:axId val="16876599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Arial  "/>
                <a:cs typeface="Arial  "/>
              </a:defRPr>
            </a:pPr>
            <a:endParaRPr lang="en-US"/>
          </a:p>
        </c:txPr>
        <c:crossAx val="1687668672"/>
        <c:crosses val="autoZero"/>
        <c:auto val="1"/>
        <c:lblAlgn val="ctr"/>
        <c:lblOffset val="100"/>
        <c:noMultiLvlLbl val="0"/>
      </c:catAx>
      <c:valAx>
        <c:axId val="168766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1687659968"/>
        <c:crosses val="autoZero"/>
        <c:crossBetween val="between"/>
      </c:valAx>
      <c:spPr>
        <a:ln w="12700" cmpd="sng"/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96196309304501"/>
          <c:y val="2.9355228303355199E-2"/>
          <c:w val="0.75865321640373096"/>
          <c:h val="0.768118809942212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AB499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D5BA-493E-B015-42DCF9813629}"/>
              </c:ext>
            </c:extLst>
          </c:dPt>
          <c:dPt>
            <c:idx val="1"/>
            <c:bubble3D val="0"/>
            <c:spPr>
              <a:solidFill>
                <a:srgbClr val="00A9A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D5BA-493E-B015-42DCF9813629}"/>
              </c:ext>
            </c:extLst>
          </c:dPt>
          <c:dPt>
            <c:idx val="2"/>
            <c:bubble3D val="0"/>
            <c:spPr>
              <a:solidFill>
                <a:srgbClr val="F1971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D5BA-493E-B015-42DCF9813629}"/>
              </c:ext>
            </c:extLst>
          </c:dPt>
          <c:dPt>
            <c:idx val="3"/>
            <c:bubble3D val="0"/>
            <c:spPr>
              <a:solidFill>
                <a:srgbClr val="19A95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D5BA-493E-B015-42DCF9813629}"/>
              </c:ext>
            </c:extLst>
          </c:dPt>
          <c:dPt>
            <c:idx val="4"/>
            <c:bubble3D val="0"/>
            <c:spPr>
              <a:solidFill>
                <a:srgbClr val="E9187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9-D5BA-493E-B015-42DCF9813629}"/>
              </c:ext>
            </c:extLst>
          </c:dPt>
          <c:dPt>
            <c:idx val="5"/>
            <c:bubble3D val="0"/>
            <c:spPr>
              <a:solidFill>
                <a:srgbClr val="FFC50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B-D5BA-493E-B015-42DCF9813629}"/>
              </c:ext>
            </c:extLst>
          </c:dPt>
          <c:cat>
            <c:strRef>
              <c:f>Sheet1!$A$2:$A$7</c:f>
              <c:strCache>
                <c:ptCount val="6"/>
                <c:pt idx="0">
                  <c:v>1st</c:v>
                </c:pt>
                <c:pt idx="1">
                  <c:v>2nd</c:v>
                </c:pt>
                <c:pt idx="2">
                  <c:v>3rd</c:v>
                </c:pt>
                <c:pt idx="3">
                  <c:v>4th</c:v>
                </c:pt>
                <c:pt idx="4">
                  <c:v>5th</c:v>
                </c:pt>
                <c:pt idx="5">
                  <c:v>6th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0.5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BA-493E-B015-42DCF9813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11711103034316001"/>
          <c:y val="0.79933194293368703"/>
          <c:w val="0.78347549192480404"/>
          <c:h val="0.160564423382376"/>
        </c:manualLayout>
      </c:layout>
      <c:overlay val="0"/>
      <c:txPr>
        <a:bodyPr/>
        <a:lstStyle/>
        <a:p>
          <a:pPr algn="ctr">
            <a:defRPr sz="1400">
              <a:latin typeface="Arial  "/>
              <a:cs typeface="Arial  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87447280918902"/>
          <c:y val="0.124356215772722"/>
          <c:w val="0.67930695100184202"/>
          <c:h val="0.641323973560242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4762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B499C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1-4E4E-8A5B-EE3414ECB0EE}"/>
              </c:ext>
            </c:extLst>
          </c:dPt>
          <c:dPt>
            <c:idx val="1"/>
            <c:invertIfNegative val="0"/>
            <c:bubble3D val="0"/>
            <c:spPr>
              <a:solidFill>
                <a:srgbClr val="00A9A4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1-4E4E-8A5B-EE3414ECB0EE}"/>
              </c:ext>
            </c:extLst>
          </c:dPt>
          <c:dPt>
            <c:idx val="2"/>
            <c:invertIfNegative val="0"/>
            <c:bubble3D val="0"/>
            <c:spPr>
              <a:solidFill>
                <a:srgbClr val="F1971C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1-4E4E-8A5B-EE3414ECB0EE}"/>
              </c:ext>
            </c:extLst>
          </c:dPt>
          <c:dPt>
            <c:idx val="3"/>
            <c:invertIfNegative val="0"/>
            <c:bubble3D val="0"/>
            <c:spPr>
              <a:solidFill>
                <a:srgbClr val="19A951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A1-4E4E-8A5B-EE3414ECB0EE}"/>
              </c:ext>
            </c:extLst>
          </c:dPt>
          <c:dPt>
            <c:idx val="4"/>
            <c:invertIfNegative val="0"/>
            <c:bubble3D val="0"/>
            <c:spPr>
              <a:solidFill>
                <a:srgbClr val="E9187E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2A1-4E4E-8A5B-EE3414ECB0EE}"/>
              </c:ext>
            </c:extLst>
          </c:dPt>
          <c:dPt>
            <c:idx val="5"/>
            <c:invertIfNegative val="0"/>
            <c:bubble3D val="0"/>
            <c:spPr>
              <a:solidFill>
                <a:srgbClr val="FFC50F"/>
              </a:solidFill>
              <a:ln w="476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2A1-4E4E-8A5B-EE3414ECB0EE}"/>
              </c:ext>
            </c:extLst>
          </c:dPt>
          <c:cat>
            <c:strRef>
              <c:f>Sheet1!$A$2:$A$7</c:f>
              <c:strCache>
                <c:ptCount val="6"/>
                <c:pt idx="0">
                  <c:v>First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  <c:pt idx="4">
                  <c:v>Fifth</c:v>
                </c:pt>
                <c:pt idx="5">
                  <c:v>Sixth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6.3</c:v>
                </c:pt>
                <c:pt idx="4">
                  <c:v>1.2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A1-4E4E-8A5B-EE3414ECB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687658336"/>
        <c:axId val="1687658880"/>
      </c:barChart>
      <c:catAx>
        <c:axId val="1687658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r">
              <a:defRPr sz="1400">
                <a:latin typeface="Arial  "/>
                <a:cs typeface="Arial  "/>
              </a:defRPr>
            </a:pPr>
            <a:endParaRPr lang="en-US"/>
          </a:p>
        </c:txPr>
        <c:crossAx val="1687658880"/>
        <c:crosses val="autoZero"/>
        <c:auto val="1"/>
        <c:lblAlgn val="ctr"/>
        <c:lblOffset val="100"/>
        <c:noMultiLvlLbl val="0"/>
      </c:catAx>
      <c:valAx>
        <c:axId val="16876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7658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Often Volunteer</c:v>
                </c:pt>
              </c:strCache>
            </c:strRef>
          </c:tx>
          <c:spPr>
            <a:solidFill>
              <a:srgbClr val="AB499C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50</c:v>
                </c:pt>
                <c:pt idx="2">
                  <c:v>43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3-4E5B-A5E9-28754F0385B4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Rarely Volunteer</c:v>
                </c:pt>
              </c:strCache>
            </c:strRef>
          </c:tx>
          <c:spPr>
            <a:solidFill>
              <a:srgbClr val="6D6A7F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45</c:v>
                </c:pt>
                <c:pt idx="1">
                  <c:v>38</c:v>
                </c:pt>
                <c:pt idx="2">
                  <c:v>30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73-4E5B-A5E9-28754F038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687659968"/>
        <c:axId val="1687668672"/>
      </c:barChart>
      <c:catAx>
        <c:axId val="16876599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Arial  "/>
                <a:cs typeface="Arial  "/>
              </a:defRPr>
            </a:pPr>
            <a:endParaRPr lang="en-US"/>
          </a:p>
        </c:txPr>
        <c:crossAx val="1687668672"/>
        <c:crosses val="autoZero"/>
        <c:auto val="1"/>
        <c:lblAlgn val="ctr"/>
        <c:lblOffset val="100"/>
        <c:noMultiLvlLbl val="0"/>
      </c:catAx>
      <c:valAx>
        <c:axId val="168766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1687659968"/>
        <c:crosses val="autoZero"/>
        <c:crossBetween val="between"/>
      </c:valAx>
      <c:spPr>
        <a:ln w="12700" cmpd="sng"/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96196309304501"/>
          <c:y val="2.9355228303355199E-2"/>
          <c:w val="0.75865321640373096"/>
          <c:h val="0.768118809942212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AB499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D5BA-493E-B015-42DCF9813629}"/>
              </c:ext>
            </c:extLst>
          </c:dPt>
          <c:dPt>
            <c:idx val="1"/>
            <c:bubble3D val="0"/>
            <c:spPr>
              <a:solidFill>
                <a:srgbClr val="00A9A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D5BA-493E-B015-42DCF9813629}"/>
              </c:ext>
            </c:extLst>
          </c:dPt>
          <c:dPt>
            <c:idx val="2"/>
            <c:bubble3D val="0"/>
            <c:spPr>
              <a:solidFill>
                <a:srgbClr val="F1971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D5BA-493E-B015-42DCF9813629}"/>
              </c:ext>
            </c:extLst>
          </c:dPt>
          <c:dPt>
            <c:idx val="3"/>
            <c:bubble3D val="0"/>
            <c:spPr>
              <a:solidFill>
                <a:srgbClr val="19A95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D5BA-493E-B015-42DCF9813629}"/>
              </c:ext>
            </c:extLst>
          </c:dPt>
          <c:dPt>
            <c:idx val="4"/>
            <c:bubble3D val="0"/>
            <c:spPr>
              <a:solidFill>
                <a:srgbClr val="E9187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9-D5BA-493E-B015-42DCF9813629}"/>
              </c:ext>
            </c:extLst>
          </c:dPt>
          <c:dPt>
            <c:idx val="5"/>
            <c:bubble3D val="0"/>
            <c:spPr>
              <a:solidFill>
                <a:srgbClr val="FFC50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B-D5BA-493E-B015-42DCF9813629}"/>
              </c:ext>
            </c:extLst>
          </c:dPt>
          <c:cat>
            <c:strRef>
              <c:f>Sheet1!$A$2:$A$7</c:f>
              <c:strCache>
                <c:ptCount val="6"/>
                <c:pt idx="0">
                  <c:v>1st</c:v>
                </c:pt>
                <c:pt idx="1">
                  <c:v>2nd</c:v>
                </c:pt>
                <c:pt idx="2">
                  <c:v>3rd</c:v>
                </c:pt>
                <c:pt idx="3">
                  <c:v>4th</c:v>
                </c:pt>
                <c:pt idx="4">
                  <c:v>5th</c:v>
                </c:pt>
                <c:pt idx="5">
                  <c:v>6th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0.5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BA-493E-B015-42DCF9813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11711103034316001"/>
          <c:y val="0.79933194293368703"/>
          <c:w val="0.78347549192480404"/>
          <c:h val="0.160564423382376"/>
        </c:manualLayout>
      </c:layout>
      <c:overlay val="0"/>
      <c:txPr>
        <a:bodyPr/>
        <a:lstStyle/>
        <a:p>
          <a:pPr algn="ctr">
            <a:defRPr sz="1400">
              <a:latin typeface="Arial  "/>
              <a:cs typeface="Arial  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EF433-900E-41EB-A9F7-F0A1F75E5E2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C9E5DA-1CE7-4474-BED6-CE916A5641BF}">
      <dgm:prSet phldrT="[Text]"/>
      <dgm:spPr/>
      <dgm:t>
        <a:bodyPr/>
        <a:lstStyle/>
        <a:p>
          <a:r>
            <a:rPr lang="en-US" dirty="0"/>
            <a:t>50% - board engagement has increased in the last 18 months</a:t>
          </a:r>
        </a:p>
      </dgm:t>
    </dgm:pt>
    <dgm:pt modelId="{F047A679-B10D-4014-9341-FE1A54F7CC39}" type="parTrans" cxnId="{04C7C556-F102-4B94-ADE5-A275AC92A0BB}">
      <dgm:prSet/>
      <dgm:spPr/>
      <dgm:t>
        <a:bodyPr/>
        <a:lstStyle/>
        <a:p>
          <a:endParaRPr lang="en-US"/>
        </a:p>
      </dgm:t>
    </dgm:pt>
    <dgm:pt modelId="{E85672D0-AFBA-425C-A96E-64B5CF103857}" type="sibTrans" cxnId="{04C7C556-F102-4B94-ADE5-A275AC92A0BB}">
      <dgm:prSet/>
      <dgm:spPr/>
      <dgm:t>
        <a:bodyPr/>
        <a:lstStyle/>
        <a:p>
          <a:endParaRPr lang="en-US"/>
        </a:p>
      </dgm:t>
    </dgm:pt>
    <dgm:pt modelId="{6C907C7F-BF34-41D6-81A9-BA048E81B42E}">
      <dgm:prSet phldrT="[Text]"/>
      <dgm:spPr/>
      <dgm:t>
        <a:bodyPr/>
        <a:lstStyle/>
        <a:p>
          <a:r>
            <a:rPr lang="en-US" dirty="0"/>
            <a:t>69% - no succession plan for senior leaders</a:t>
          </a:r>
        </a:p>
      </dgm:t>
    </dgm:pt>
    <dgm:pt modelId="{C1F59B80-16E8-45FD-BB0D-05507B9FBE61}" type="parTrans" cxnId="{5B8C9923-3B7B-4A00-8CF7-BBFC81F3A0C8}">
      <dgm:prSet/>
      <dgm:spPr/>
      <dgm:t>
        <a:bodyPr/>
        <a:lstStyle/>
        <a:p>
          <a:endParaRPr lang="en-US"/>
        </a:p>
      </dgm:t>
    </dgm:pt>
    <dgm:pt modelId="{CCBB3474-99D1-4124-A962-28178F396D3E}" type="sibTrans" cxnId="{5B8C9923-3B7B-4A00-8CF7-BBFC81F3A0C8}">
      <dgm:prSet/>
      <dgm:spPr/>
      <dgm:t>
        <a:bodyPr/>
        <a:lstStyle/>
        <a:p>
          <a:endParaRPr lang="en-US"/>
        </a:p>
      </dgm:t>
    </dgm:pt>
    <dgm:pt modelId="{BD9AEE41-C333-4C46-963F-A47489F9BCDF}">
      <dgm:prSet phldrT="[Text]"/>
      <dgm:spPr/>
      <dgm:t>
        <a:bodyPr anchor="ctr"/>
        <a:lstStyle/>
        <a:p>
          <a:r>
            <a:rPr lang="en-US" dirty="0"/>
            <a:t>Greatest challenges facing their organization in the next 3 years:</a:t>
          </a:r>
        </a:p>
      </dgm:t>
    </dgm:pt>
    <dgm:pt modelId="{131BBF44-FCDF-4FAB-B1A8-0A6794A07097}" type="parTrans" cxnId="{EC507E97-FEC6-43A8-83A1-7C31F9260802}">
      <dgm:prSet/>
      <dgm:spPr/>
      <dgm:t>
        <a:bodyPr/>
        <a:lstStyle/>
        <a:p>
          <a:endParaRPr lang="en-US"/>
        </a:p>
      </dgm:t>
    </dgm:pt>
    <dgm:pt modelId="{6D28A9A3-8FED-4343-97C7-2D2AD404A35E}" type="sibTrans" cxnId="{EC507E97-FEC6-43A8-83A1-7C31F9260802}">
      <dgm:prSet/>
      <dgm:spPr/>
      <dgm:t>
        <a:bodyPr/>
        <a:lstStyle/>
        <a:p>
          <a:endParaRPr lang="en-US"/>
        </a:p>
      </dgm:t>
    </dgm:pt>
    <dgm:pt modelId="{87800668-F08A-4D6F-834C-7FE8AE46F9BD}">
      <dgm:prSet phldrT="[Text]"/>
      <dgm:spPr/>
      <dgm:t>
        <a:bodyPr anchor="ctr"/>
        <a:lstStyle/>
        <a:p>
          <a:r>
            <a:rPr lang="en-US" dirty="0"/>
            <a:t>Transitioning from long-time board members to newer ones</a:t>
          </a:r>
        </a:p>
      </dgm:t>
    </dgm:pt>
    <dgm:pt modelId="{B4CBA205-0FDB-4192-B961-7FC85D3FF39A}" type="parTrans" cxnId="{3288DA89-56BE-45B6-A4B4-99E8E9ED9981}">
      <dgm:prSet/>
      <dgm:spPr/>
      <dgm:t>
        <a:bodyPr/>
        <a:lstStyle/>
        <a:p>
          <a:endParaRPr lang="en-US"/>
        </a:p>
      </dgm:t>
    </dgm:pt>
    <dgm:pt modelId="{C3C1669D-2EB8-4161-9278-2B8372689A9E}" type="sibTrans" cxnId="{3288DA89-56BE-45B6-A4B4-99E8E9ED9981}">
      <dgm:prSet/>
      <dgm:spPr/>
      <dgm:t>
        <a:bodyPr/>
        <a:lstStyle/>
        <a:p>
          <a:endParaRPr lang="en-US"/>
        </a:p>
      </dgm:t>
    </dgm:pt>
    <dgm:pt modelId="{9DD7FECD-DABA-46D5-804A-160FF41ADDB8}">
      <dgm:prSet/>
      <dgm:spPr/>
      <dgm:t>
        <a:bodyPr anchor="ctr"/>
        <a:lstStyle/>
        <a:p>
          <a:r>
            <a:rPr lang="en-US" dirty="0"/>
            <a:t>Board engagement</a:t>
          </a:r>
        </a:p>
      </dgm:t>
    </dgm:pt>
    <dgm:pt modelId="{C6AB1D9A-9D2E-4C91-B63C-7C7A66664938}" type="parTrans" cxnId="{22CCC6CB-D541-4602-834A-F335ACD4F9E6}">
      <dgm:prSet/>
      <dgm:spPr/>
      <dgm:t>
        <a:bodyPr/>
        <a:lstStyle/>
        <a:p>
          <a:endParaRPr lang="en-US"/>
        </a:p>
      </dgm:t>
    </dgm:pt>
    <dgm:pt modelId="{BA0E2FC6-2A0D-4376-83EC-E407787A9F59}" type="sibTrans" cxnId="{22CCC6CB-D541-4602-834A-F335ACD4F9E6}">
      <dgm:prSet/>
      <dgm:spPr/>
      <dgm:t>
        <a:bodyPr/>
        <a:lstStyle/>
        <a:p>
          <a:endParaRPr lang="en-US"/>
        </a:p>
      </dgm:t>
    </dgm:pt>
    <dgm:pt modelId="{7A8DDD71-F41C-4351-A92A-776CC062DEF7}" type="pres">
      <dgm:prSet presAssocID="{51EEF433-900E-41EB-A9F7-F0A1F75E5E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88EE636-F832-4A59-ADE9-B2113CD7E7F6}" type="pres">
      <dgm:prSet presAssocID="{51EEF433-900E-41EB-A9F7-F0A1F75E5E21}" presName="Name1" presStyleCnt="0"/>
      <dgm:spPr/>
    </dgm:pt>
    <dgm:pt modelId="{8313E0A7-1153-4F55-B3FE-630EF0154B75}" type="pres">
      <dgm:prSet presAssocID="{51EEF433-900E-41EB-A9F7-F0A1F75E5E21}" presName="cycle" presStyleCnt="0"/>
      <dgm:spPr/>
    </dgm:pt>
    <dgm:pt modelId="{1FB85DF0-F7AF-458A-B9A7-7BF2EC247000}" type="pres">
      <dgm:prSet presAssocID="{51EEF433-900E-41EB-A9F7-F0A1F75E5E21}" presName="srcNode" presStyleLbl="node1" presStyleIdx="0" presStyleCnt="3"/>
      <dgm:spPr/>
    </dgm:pt>
    <dgm:pt modelId="{39BEA173-7546-48EF-87CF-4F1FD63BE5B4}" type="pres">
      <dgm:prSet presAssocID="{51EEF433-900E-41EB-A9F7-F0A1F75E5E21}" presName="conn" presStyleLbl="parChTrans1D2" presStyleIdx="0" presStyleCnt="1"/>
      <dgm:spPr/>
      <dgm:t>
        <a:bodyPr/>
        <a:lstStyle/>
        <a:p>
          <a:endParaRPr lang="en-US"/>
        </a:p>
      </dgm:t>
    </dgm:pt>
    <dgm:pt modelId="{89D2769C-CD0A-4A56-8BAB-5FFCC228902B}" type="pres">
      <dgm:prSet presAssocID="{51EEF433-900E-41EB-A9F7-F0A1F75E5E21}" presName="extraNode" presStyleLbl="node1" presStyleIdx="0" presStyleCnt="3"/>
      <dgm:spPr/>
    </dgm:pt>
    <dgm:pt modelId="{6BC695AC-387F-4522-8FB8-4C77E4AA82A1}" type="pres">
      <dgm:prSet presAssocID="{51EEF433-900E-41EB-A9F7-F0A1F75E5E21}" presName="dstNode" presStyleLbl="node1" presStyleIdx="0" presStyleCnt="3"/>
      <dgm:spPr/>
    </dgm:pt>
    <dgm:pt modelId="{DEA86EA2-33AB-4E25-AFDE-0DF51BD3584A}" type="pres">
      <dgm:prSet presAssocID="{87C9E5DA-1CE7-4474-BED6-CE916A5641B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5097D7-889E-4322-9E29-80EFB5681726}" type="pres">
      <dgm:prSet presAssocID="{87C9E5DA-1CE7-4474-BED6-CE916A5641BF}" presName="accent_1" presStyleCnt="0"/>
      <dgm:spPr/>
    </dgm:pt>
    <dgm:pt modelId="{815A4B97-7E9E-4D30-8701-2D5A9319B51D}" type="pres">
      <dgm:prSet presAssocID="{87C9E5DA-1CE7-4474-BED6-CE916A5641BF}" presName="accentRepeatNode" presStyleLbl="solidFgAcc1" presStyleIdx="0" presStyleCnt="3"/>
      <dgm:spPr/>
    </dgm:pt>
    <dgm:pt modelId="{19FE007E-8342-4F6E-A815-43A923EF471C}" type="pres">
      <dgm:prSet presAssocID="{6C907C7F-BF34-41D6-81A9-BA048E81B42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CA4EF-F030-40DE-8498-08EBC5AEA65E}" type="pres">
      <dgm:prSet presAssocID="{6C907C7F-BF34-41D6-81A9-BA048E81B42E}" presName="accent_2" presStyleCnt="0"/>
      <dgm:spPr/>
    </dgm:pt>
    <dgm:pt modelId="{0F40EB7D-0BB1-4BCE-88EC-9DD39C8F69CC}" type="pres">
      <dgm:prSet presAssocID="{6C907C7F-BF34-41D6-81A9-BA048E81B42E}" presName="accentRepeatNode" presStyleLbl="solidFgAcc1" presStyleIdx="1" presStyleCnt="3"/>
      <dgm:spPr/>
    </dgm:pt>
    <dgm:pt modelId="{C811C055-23D8-4374-ACC3-73161F194CF3}" type="pres">
      <dgm:prSet presAssocID="{BD9AEE41-C333-4C46-963F-A47489F9BC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DD2A5-1CB0-44AF-B026-2606F56BEDF2}" type="pres">
      <dgm:prSet presAssocID="{BD9AEE41-C333-4C46-963F-A47489F9BCDF}" presName="accent_3" presStyleCnt="0"/>
      <dgm:spPr/>
    </dgm:pt>
    <dgm:pt modelId="{CCB944C3-10F6-4EA6-8330-1347CD1C363F}" type="pres">
      <dgm:prSet presAssocID="{BD9AEE41-C333-4C46-963F-A47489F9BCDF}" presName="accentRepeatNode" presStyleLbl="solidFgAcc1" presStyleIdx="2" presStyleCnt="3"/>
      <dgm:spPr/>
    </dgm:pt>
  </dgm:ptLst>
  <dgm:cxnLst>
    <dgm:cxn modelId="{E15A7789-1246-4E92-B504-FF3A1EDB5BDF}" type="presOf" srcId="{87800668-F08A-4D6F-834C-7FE8AE46F9BD}" destId="{C811C055-23D8-4374-ACC3-73161F194CF3}" srcOrd="0" destOrd="1" presId="urn:microsoft.com/office/officeart/2008/layout/VerticalCurvedList"/>
    <dgm:cxn modelId="{22CCC6CB-D541-4602-834A-F335ACD4F9E6}" srcId="{BD9AEE41-C333-4C46-963F-A47489F9BCDF}" destId="{9DD7FECD-DABA-46D5-804A-160FF41ADDB8}" srcOrd="1" destOrd="0" parTransId="{C6AB1D9A-9D2E-4C91-B63C-7C7A66664938}" sibTransId="{BA0E2FC6-2A0D-4376-83EC-E407787A9F59}"/>
    <dgm:cxn modelId="{EC507E97-FEC6-43A8-83A1-7C31F9260802}" srcId="{51EEF433-900E-41EB-A9F7-F0A1F75E5E21}" destId="{BD9AEE41-C333-4C46-963F-A47489F9BCDF}" srcOrd="2" destOrd="0" parTransId="{131BBF44-FCDF-4FAB-B1A8-0A6794A07097}" sibTransId="{6D28A9A3-8FED-4343-97C7-2D2AD404A35E}"/>
    <dgm:cxn modelId="{FC9E362D-8F75-4CBE-87EC-E934593FD7FA}" type="presOf" srcId="{87C9E5DA-1CE7-4474-BED6-CE916A5641BF}" destId="{DEA86EA2-33AB-4E25-AFDE-0DF51BD3584A}" srcOrd="0" destOrd="0" presId="urn:microsoft.com/office/officeart/2008/layout/VerticalCurvedList"/>
    <dgm:cxn modelId="{3288DA89-56BE-45B6-A4B4-99E8E9ED9981}" srcId="{BD9AEE41-C333-4C46-963F-A47489F9BCDF}" destId="{87800668-F08A-4D6F-834C-7FE8AE46F9BD}" srcOrd="0" destOrd="0" parTransId="{B4CBA205-0FDB-4192-B961-7FC85D3FF39A}" sibTransId="{C3C1669D-2EB8-4161-9278-2B8372689A9E}"/>
    <dgm:cxn modelId="{87301A8E-39BC-4993-B8DF-469E69590981}" type="presOf" srcId="{6C907C7F-BF34-41D6-81A9-BA048E81B42E}" destId="{19FE007E-8342-4F6E-A815-43A923EF471C}" srcOrd="0" destOrd="0" presId="urn:microsoft.com/office/officeart/2008/layout/VerticalCurvedList"/>
    <dgm:cxn modelId="{2A9CC4AB-5CE3-40B0-BBAB-E05A7D9DD4E6}" type="presOf" srcId="{E85672D0-AFBA-425C-A96E-64B5CF103857}" destId="{39BEA173-7546-48EF-87CF-4F1FD63BE5B4}" srcOrd="0" destOrd="0" presId="urn:microsoft.com/office/officeart/2008/layout/VerticalCurvedList"/>
    <dgm:cxn modelId="{04C7C556-F102-4B94-ADE5-A275AC92A0BB}" srcId="{51EEF433-900E-41EB-A9F7-F0A1F75E5E21}" destId="{87C9E5DA-1CE7-4474-BED6-CE916A5641BF}" srcOrd="0" destOrd="0" parTransId="{F047A679-B10D-4014-9341-FE1A54F7CC39}" sibTransId="{E85672D0-AFBA-425C-A96E-64B5CF103857}"/>
    <dgm:cxn modelId="{9FB62257-2ED6-4EC7-8860-497A58B6A535}" type="presOf" srcId="{9DD7FECD-DABA-46D5-804A-160FF41ADDB8}" destId="{C811C055-23D8-4374-ACC3-73161F194CF3}" srcOrd="0" destOrd="2" presId="urn:microsoft.com/office/officeart/2008/layout/VerticalCurvedList"/>
    <dgm:cxn modelId="{5B8C9923-3B7B-4A00-8CF7-BBFC81F3A0C8}" srcId="{51EEF433-900E-41EB-A9F7-F0A1F75E5E21}" destId="{6C907C7F-BF34-41D6-81A9-BA048E81B42E}" srcOrd="1" destOrd="0" parTransId="{C1F59B80-16E8-45FD-BB0D-05507B9FBE61}" sibTransId="{CCBB3474-99D1-4124-A962-28178F396D3E}"/>
    <dgm:cxn modelId="{A1E2605F-5ED7-4FA4-94B9-F3CB164AE14B}" type="presOf" srcId="{51EEF433-900E-41EB-A9F7-F0A1F75E5E21}" destId="{7A8DDD71-F41C-4351-A92A-776CC062DEF7}" srcOrd="0" destOrd="0" presId="urn:microsoft.com/office/officeart/2008/layout/VerticalCurvedList"/>
    <dgm:cxn modelId="{8D8FCA63-45B0-4199-9DAF-E6DF0271A05F}" type="presOf" srcId="{BD9AEE41-C333-4C46-963F-A47489F9BCDF}" destId="{C811C055-23D8-4374-ACC3-73161F194CF3}" srcOrd="0" destOrd="0" presId="urn:microsoft.com/office/officeart/2008/layout/VerticalCurvedList"/>
    <dgm:cxn modelId="{A3AD5FE4-52D6-4B21-8C11-6B751438063E}" type="presParOf" srcId="{7A8DDD71-F41C-4351-A92A-776CC062DEF7}" destId="{788EE636-F832-4A59-ADE9-B2113CD7E7F6}" srcOrd="0" destOrd="0" presId="urn:microsoft.com/office/officeart/2008/layout/VerticalCurvedList"/>
    <dgm:cxn modelId="{283A7D26-7ED9-4163-8A17-3DAA70900140}" type="presParOf" srcId="{788EE636-F832-4A59-ADE9-B2113CD7E7F6}" destId="{8313E0A7-1153-4F55-B3FE-630EF0154B75}" srcOrd="0" destOrd="0" presId="urn:microsoft.com/office/officeart/2008/layout/VerticalCurvedList"/>
    <dgm:cxn modelId="{3934F289-1D78-4BCF-B10B-D070A64EEF77}" type="presParOf" srcId="{8313E0A7-1153-4F55-B3FE-630EF0154B75}" destId="{1FB85DF0-F7AF-458A-B9A7-7BF2EC247000}" srcOrd="0" destOrd="0" presId="urn:microsoft.com/office/officeart/2008/layout/VerticalCurvedList"/>
    <dgm:cxn modelId="{FD5A5E55-6387-43A9-AE53-124B4C65C4FE}" type="presParOf" srcId="{8313E0A7-1153-4F55-B3FE-630EF0154B75}" destId="{39BEA173-7546-48EF-87CF-4F1FD63BE5B4}" srcOrd="1" destOrd="0" presId="urn:microsoft.com/office/officeart/2008/layout/VerticalCurvedList"/>
    <dgm:cxn modelId="{D0528A94-AD07-4117-941D-A9961593EDDD}" type="presParOf" srcId="{8313E0A7-1153-4F55-B3FE-630EF0154B75}" destId="{89D2769C-CD0A-4A56-8BAB-5FFCC228902B}" srcOrd="2" destOrd="0" presId="urn:microsoft.com/office/officeart/2008/layout/VerticalCurvedList"/>
    <dgm:cxn modelId="{2D7AA164-66F0-47CA-9AD4-8CD2D7DA3F8A}" type="presParOf" srcId="{8313E0A7-1153-4F55-B3FE-630EF0154B75}" destId="{6BC695AC-387F-4522-8FB8-4C77E4AA82A1}" srcOrd="3" destOrd="0" presId="urn:microsoft.com/office/officeart/2008/layout/VerticalCurvedList"/>
    <dgm:cxn modelId="{9F5EA15B-1228-424F-9CAF-7BF0927E17E1}" type="presParOf" srcId="{788EE636-F832-4A59-ADE9-B2113CD7E7F6}" destId="{DEA86EA2-33AB-4E25-AFDE-0DF51BD3584A}" srcOrd="1" destOrd="0" presId="urn:microsoft.com/office/officeart/2008/layout/VerticalCurvedList"/>
    <dgm:cxn modelId="{0C6B45E8-A4FD-4193-9630-4EDA1C977458}" type="presParOf" srcId="{788EE636-F832-4A59-ADE9-B2113CD7E7F6}" destId="{075097D7-889E-4322-9E29-80EFB5681726}" srcOrd="2" destOrd="0" presId="urn:microsoft.com/office/officeart/2008/layout/VerticalCurvedList"/>
    <dgm:cxn modelId="{83340737-4E8A-4480-A7E9-C681D2F9C34A}" type="presParOf" srcId="{075097D7-889E-4322-9E29-80EFB5681726}" destId="{815A4B97-7E9E-4D30-8701-2D5A9319B51D}" srcOrd="0" destOrd="0" presId="urn:microsoft.com/office/officeart/2008/layout/VerticalCurvedList"/>
    <dgm:cxn modelId="{C5B2416C-179A-4775-A8A4-EBB7BDC7CC24}" type="presParOf" srcId="{788EE636-F832-4A59-ADE9-B2113CD7E7F6}" destId="{19FE007E-8342-4F6E-A815-43A923EF471C}" srcOrd="3" destOrd="0" presId="urn:microsoft.com/office/officeart/2008/layout/VerticalCurvedList"/>
    <dgm:cxn modelId="{3940766C-B83B-4F70-A034-15CBA9B3E130}" type="presParOf" srcId="{788EE636-F832-4A59-ADE9-B2113CD7E7F6}" destId="{B1DCA4EF-F030-40DE-8498-08EBC5AEA65E}" srcOrd="4" destOrd="0" presId="urn:microsoft.com/office/officeart/2008/layout/VerticalCurvedList"/>
    <dgm:cxn modelId="{5D9D14C5-6E93-4A57-9D2C-BFCADB6DC7EC}" type="presParOf" srcId="{B1DCA4EF-F030-40DE-8498-08EBC5AEA65E}" destId="{0F40EB7D-0BB1-4BCE-88EC-9DD39C8F69CC}" srcOrd="0" destOrd="0" presId="urn:microsoft.com/office/officeart/2008/layout/VerticalCurvedList"/>
    <dgm:cxn modelId="{44E86D15-0A33-4FB9-9D57-C1FBDB26ADC6}" type="presParOf" srcId="{788EE636-F832-4A59-ADE9-B2113CD7E7F6}" destId="{C811C055-23D8-4374-ACC3-73161F194CF3}" srcOrd="5" destOrd="0" presId="urn:microsoft.com/office/officeart/2008/layout/VerticalCurvedList"/>
    <dgm:cxn modelId="{4EFE3E70-8BDF-473B-B256-59D1E51AFE4D}" type="presParOf" srcId="{788EE636-F832-4A59-ADE9-B2113CD7E7F6}" destId="{725DD2A5-1CB0-44AF-B026-2606F56BEDF2}" srcOrd="6" destOrd="0" presId="urn:microsoft.com/office/officeart/2008/layout/VerticalCurvedList"/>
    <dgm:cxn modelId="{AF4B620B-CB0C-4E65-8B82-3FD095DA9F53}" type="presParOf" srcId="{725DD2A5-1CB0-44AF-B026-2606F56BEDF2}" destId="{CCB944C3-10F6-4EA6-8330-1347CD1C36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EEF433-900E-41EB-A9F7-F0A1F75E5E2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C9E5DA-1CE7-4474-BED6-CE916A5641BF}">
      <dgm:prSet phldrT="[Text]" custT="1"/>
      <dgm:spPr/>
      <dgm:t>
        <a:bodyPr/>
        <a:lstStyle/>
        <a:p>
          <a:r>
            <a:rPr lang="en-US" sz="4000" dirty="0"/>
            <a:t>44% need to add staff but have recruiting challenges</a:t>
          </a:r>
        </a:p>
      </dgm:t>
    </dgm:pt>
    <dgm:pt modelId="{F047A679-B10D-4014-9341-FE1A54F7CC39}" type="parTrans" cxnId="{04C7C556-F102-4B94-ADE5-A275AC92A0BB}">
      <dgm:prSet/>
      <dgm:spPr/>
      <dgm:t>
        <a:bodyPr/>
        <a:lstStyle/>
        <a:p>
          <a:endParaRPr lang="en-US"/>
        </a:p>
      </dgm:t>
    </dgm:pt>
    <dgm:pt modelId="{E85672D0-AFBA-425C-A96E-64B5CF103857}" type="sibTrans" cxnId="{04C7C556-F102-4B94-ADE5-A275AC92A0BB}">
      <dgm:prSet/>
      <dgm:spPr/>
      <dgm:t>
        <a:bodyPr/>
        <a:lstStyle/>
        <a:p>
          <a:endParaRPr lang="en-US"/>
        </a:p>
      </dgm:t>
    </dgm:pt>
    <dgm:pt modelId="{6C907C7F-BF34-41D6-81A9-BA048E81B42E}">
      <dgm:prSet phldrT="[Text]" custT="1"/>
      <dgm:spPr/>
      <dgm:t>
        <a:bodyPr/>
        <a:lstStyle/>
        <a:p>
          <a:r>
            <a:rPr lang="en-US" sz="3400" dirty="0"/>
            <a:t>51% say achieving 2022 budget goals will be more challenging</a:t>
          </a:r>
        </a:p>
      </dgm:t>
    </dgm:pt>
    <dgm:pt modelId="{C1F59B80-16E8-45FD-BB0D-05507B9FBE61}" type="parTrans" cxnId="{5B8C9923-3B7B-4A00-8CF7-BBFC81F3A0C8}">
      <dgm:prSet/>
      <dgm:spPr/>
      <dgm:t>
        <a:bodyPr/>
        <a:lstStyle/>
        <a:p>
          <a:endParaRPr lang="en-US"/>
        </a:p>
      </dgm:t>
    </dgm:pt>
    <dgm:pt modelId="{CCBB3474-99D1-4124-A962-28178F396D3E}" type="sibTrans" cxnId="{5B8C9923-3B7B-4A00-8CF7-BBFC81F3A0C8}">
      <dgm:prSet/>
      <dgm:spPr/>
      <dgm:t>
        <a:bodyPr/>
        <a:lstStyle/>
        <a:p>
          <a:endParaRPr lang="en-US"/>
        </a:p>
      </dgm:t>
    </dgm:pt>
    <dgm:pt modelId="{BD9AEE41-C333-4C46-963F-A47489F9BCDF}">
      <dgm:prSet phldrT="[Text]" custT="1"/>
      <dgm:spPr/>
      <dgm:t>
        <a:bodyPr anchor="ctr"/>
        <a:lstStyle/>
        <a:p>
          <a:r>
            <a:rPr lang="en-US" sz="4400" dirty="0"/>
            <a:t>48% say they need to develop a new strategic plan</a:t>
          </a:r>
        </a:p>
      </dgm:t>
    </dgm:pt>
    <dgm:pt modelId="{131BBF44-FCDF-4FAB-B1A8-0A6794A07097}" type="parTrans" cxnId="{EC507E97-FEC6-43A8-83A1-7C31F9260802}">
      <dgm:prSet/>
      <dgm:spPr/>
      <dgm:t>
        <a:bodyPr/>
        <a:lstStyle/>
        <a:p>
          <a:endParaRPr lang="en-US"/>
        </a:p>
      </dgm:t>
    </dgm:pt>
    <dgm:pt modelId="{6D28A9A3-8FED-4343-97C7-2D2AD404A35E}" type="sibTrans" cxnId="{EC507E97-FEC6-43A8-83A1-7C31F9260802}">
      <dgm:prSet/>
      <dgm:spPr/>
      <dgm:t>
        <a:bodyPr/>
        <a:lstStyle/>
        <a:p>
          <a:endParaRPr lang="en-US"/>
        </a:p>
      </dgm:t>
    </dgm:pt>
    <dgm:pt modelId="{7A8DDD71-F41C-4351-A92A-776CC062DEF7}" type="pres">
      <dgm:prSet presAssocID="{51EEF433-900E-41EB-A9F7-F0A1F75E5E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88EE636-F832-4A59-ADE9-B2113CD7E7F6}" type="pres">
      <dgm:prSet presAssocID="{51EEF433-900E-41EB-A9F7-F0A1F75E5E21}" presName="Name1" presStyleCnt="0"/>
      <dgm:spPr/>
    </dgm:pt>
    <dgm:pt modelId="{8313E0A7-1153-4F55-B3FE-630EF0154B75}" type="pres">
      <dgm:prSet presAssocID="{51EEF433-900E-41EB-A9F7-F0A1F75E5E21}" presName="cycle" presStyleCnt="0"/>
      <dgm:spPr/>
    </dgm:pt>
    <dgm:pt modelId="{1FB85DF0-F7AF-458A-B9A7-7BF2EC247000}" type="pres">
      <dgm:prSet presAssocID="{51EEF433-900E-41EB-A9F7-F0A1F75E5E21}" presName="srcNode" presStyleLbl="node1" presStyleIdx="0" presStyleCnt="3"/>
      <dgm:spPr/>
    </dgm:pt>
    <dgm:pt modelId="{39BEA173-7546-48EF-87CF-4F1FD63BE5B4}" type="pres">
      <dgm:prSet presAssocID="{51EEF433-900E-41EB-A9F7-F0A1F75E5E21}" presName="conn" presStyleLbl="parChTrans1D2" presStyleIdx="0" presStyleCnt="1"/>
      <dgm:spPr/>
      <dgm:t>
        <a:bodyPr/>
        <a:lstStyle/>
        <a:p>
          <a:endParaRPr lang="en-US"/>
        </a:p>
      </dgm:t>
    </dgm:pt>
    <dgm:pt modelId="{89D2769C-CD0A-4A56-8BAB-5FFCC228902B}" type="pres">
      <dgm:prSet presAssocID="{51EEF433-900E-41EB-A9F7-F0A1F75E5E21}" presName="extraNode" presStyleLbl="node1" presStyleIdx="0" presStyleCnt="3"/>
      <dgm:spPr/>
    </dgm:pt>
    <dgm:pt modelId="{6BC695AC-387F-4522-8FB8-4C77E4AA82A1}" type="pres">
      <dgm:prSet presAssocID="{51EEF433-900E-41EB-A9F7-F0A1F75E5E21}" presName="dstNode" presStyleLbl="node1" presStyleIdx="0" presStyleCnt="3"/>
      <dgm:spPr/>
    </dgm:pt>
    <dgm:pt modelId="{DEA86EA2-33AB-4E25-AFDE-0DF51BD3584A}" type="pres">
      <dgm:prSet presAssocID="{87C9E5DA-1CE7-4474-BED6-CE916A5641B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5097D7-889E-4322-9E29-80EFB5681726}" type="pres">
      <dgm:prSet presAssocID="{87C9E5DA-1CE7-4474-BED6-CE916A5641BF}" presName="accent_1" presStyleCnt="0"/>
      <dgm:spPr/>
    </dgm:pt>
    <dgm:pt modelId="{815A4B97-7E9E-4D30-8701-2D5A9319B51D}" type="pres">
      <dgm:prSet presAssocID="{87C9E5DA-1CE7-4474-BED6-CE916A5641BF}" presName="accentRepeatNode" presStyleLbl="solidFgAcc1" presStyleIdx="0" presStyleCnt="3"/>
      <dgm:spPr/>
    </dgm:pt>
    <dgm:pt modelId="{19FE007E-8342-4F6E-A815-43A923EF471C}" type="pres">
      <dgm:prSet presAssocID="{6C907C7F-BF34-41D6-81A9-BA048E81B42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CA4EF-F030-40DE-8498-08EBC5AEA65E}" type="pres">
      <dgm:prSet presAssocID="{6C907C7F-BF34-41D6-81A9-BA048E81B42E}" presName="accent_2" presStyleCnt="0"/>
      <dgm:spPr/>
    </dgm:pt>
    <dgm:pt modelId="{0F40EB7D-0BB1-4BCE-88EC-9DD39C8F69CC}" type="pres">
      <dgm:prSet presAssocID="{6C907C7F-BF34-41D6-81A9-BA048E81B42E}" presName="accentRepeatNode" presStyleLbl="solidFgAcc1" presStyleIdx="1" presStyleCnt="3"/>
      <dgm:spPr/>
    </dgm:pt>
    <dgm:pt modelId="{C811C055-23D8-4374-ACC3-73161F194CF3}" type="pres">
      <dgm:prSet presAssocID="{BD9AEE41-C333-4C46-963F-A47489F9BC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DD2A5-1CB0-44AF-B026-2606F56BEDF2}" type="pres">
      <dgm:prSet presAssocID="{BD9AEE41-C333-4C46-963F-A47489F9BCDF}" presName="accent_3" presStyleCnt="0"/>
      <dgm:spPr/>
    </dgm:pt>
    <dgm:pt modelId="{CCB944C3-10F6-4EA6-8330-1347CD1C363F}" type="pres">
      <dgm:prSet presAssocID="{BD9AEE41-C333-4C46-963F-A47489F9BCDF}" presName="accentRepeatNode" presStyleLbl="solidFgAcc1" presStyleIdx="2" presStyleCnt="3"/>
      <dgm:spPr/>
    </dgm:pt>
  </dgm:ptLst>
  <dgm:cxnLst>
    <dgm:cxn modelId="{EC507E97-FEC6-43A8-83A1-7C31F9260802}" srcId="{51EEF433-900E-41EB-A9F7-F0A1F75E5E21}" destId="{BD9AEE41-C333-4C46-963F-A47489F9BCDF}" srcOrd="2" destOrd="0" parTransId="{131BBF44-FCDF-4FAB-B1A8-0A6794A07097}" sibTransId="{6D28A9A3-8FED-4343-97C7-2D2AD404A35E}"/>
    <dgm:cxn modelId="{FC9E362D-8F75-4CBE-87EC-E934593FD7FA}" type="presOf" srcId="{87C9E5DA-1CE7-4474-BED6-CE916A5641BF}" destId="{DEA86EA2-33AB-4E25-AFDE-0DF51BD3584A}" srcOrd="0" destOrd="0" presId="urn:microsoft.com/office/officeart/2008/layout/VerticalCurvedList"/>
    <dgm:cxn modelId="{87301A8E-39BC-4993-B8DF-469E69590981}" type="presOf" srcId="{6C907C7F-BF34-41D6-81A9-BA048E81B42E}" destId="{19FE007E-8342-4F6E-A815-43A923EF471C}" srcOrd="0" destOrd="0" presId="urn:microsoft.com/office/officeart/2008/layout/VerticalCurvedList"/>
    <dgm:cxn modelId="{2A9CC4AB-5CE3-40B0-BBAB-E05A7D9DD4E6}" type="presOf" srcId="{E85672D0-AFBA-425C-A96E-64B5CF103857}" destId="{39BEA173-7546-48EF-87CF-4F1FD63BE5B4}" srcOrd="0" destOrd="0" presId="urn:microsoft.com/office/officeart/2008/layout/VerticalCurvedList"/>
    <dgm:cxn modelId="{04C7C556-F102-4B94-ADE5-A275AC92A0BB}" srcId="{51EEF433-900E-41EB-A9F7-F0A1F75E5E21}" destId="{87C9E5DA-1CE7-4474-BED6-CE916A5641BF}" srcOrd="0" destOrd="0" parTransId="{F047A679-B10D-4014-9341-FE1A54F7CC39}" sibTransId="{E85672D0-AFBA-425C-A96E-64B5CF103857}"/>
    <dgm:cxn modelId="{5B8C9923-3B7B-4A00-8CF7-BBFC81F3A0C8}" srcId="{51EEF433-900E-41EB-A9F7-F0A1F75E5E21}" destId="{6C907C7F-BF34-41D6-81A9-BA048E81B42E}" srcOrd="1" destOrd="0" parTransId="{C1F59B80-16E8-45FD-BB0D-05507B9FBE61}" sibTransId="{CCBB3474-99D1-4124-A962-28178F396D3E}"/>
    <dgm:cxn modelId="{A1E2605F-5ED7-4FA4-94B9-F3CB164AE14B}" type="presOf" srcId="{51EEF433-900E-41EB-A9F7-F0A1F75E5E21}" destId="{7A8DDD71-F41C-4351-A92A-776CC062DEF7}" srcOrd="0" destOrd="0" presId="urn:microsoft.com/office/officeart/2008/layout/VerticalCurvedList"/>
    <dgm:cxn modelId="{8D8FCA63-45B0-4199-9DAF-E6DF0271A05F}" type="presOf" srcId="{BD9AEE41-C333-4C46-963F-A47489F9BCDF}" destId="{C811C055-23D8-4374-ACC3-73161F194CF3}" srcOrd="0" destOrd="0" presId="urn:microsoft.com/office/officeart/2008/layout/VerticalCurvedList"/>
    <dgm:cxn modelId="{A3AD5FE4-52D6-4B21-8C11-6B751438063E}" type="presParOf" srcId="{7A8DDD71-F41C-4351-A92A-776CC062DEF7}" destId="{788EE636-F832-4A59-ADE9-B2113CD7E7F6}" srcOrd="0" destOrd="0" presId="urn:microsoft.com/office/officeart/2008/layout/VerticalCurvedList"/>
    <dgm:cxn modelId="{283A7D26-7ED9-4163-8A17-3DAA70900140}" type="presParOf" srcId="{788EE636-F832-4A59-ADE9-B2113CD7E7F6}" destId="{8313E0A7-1153-4F55-B3FE-630EF0154B75}" srcOrd="0" destOrd="0" presId="urn:microsoft.com/office/officeart/2008/layout/VerticalCurvedList"/>
    <dgm:cxn modelId="{3934F289-1D78-4BCF-B10B-D070A64EEF77}" type="presParOf" srcId="{8313E0A7-1153-4F55-B3FE-630EF0154B75}" destId="{1FB85DF0-F7AF-458A-B9A7-7BF2EC247000}" srcOrd="0" destOrd="0" presId="urn:microsoft.com/office/officeart/2008/layout/VerticalCurvedList"/>
    <dgm:cxn modelId="{FD5A5E55-6387-43A9-AE53-124B4C65C4FE}" type="presParOf" srcId="{8313E0A7-1153-4F55-B3FE-630EF0154B75}" destId="{39BEA173-7546-48EF-87CF-4F1FD63BE5B4}" srcOrd="1" destOrd="0" presId="urn:microsoft.com/office/officeart/2008/layout/VerticalCurvedList"/>
    <dgm:cxn modelId="{D0528A94-AD07-4117-941D-A9961593EDDD}" type="presParOf" srcId="{8313E0A7-1153-4F55-B3FE-630EF0154B75}" destId="{89D2769C-CD0A-4A56-8BAB-5FFCC228902B}" srcOrd="2" destOrd="0" presId="urn:microsoft.com/office/officeart/2008/layout/VerticalCurvedList"/>
    <dgm:cxn modelId="{2D7AA164-66F0-47CA-9AD4-8CD2D7DA3F8A}" type="presParOf" srcId="{8313E0A7-1153-4F55-B3FE-630EF0154B75}" destId="{6BC695AC-387F-4522-8FB8-4C77E4AA82A1}" srcOrd="3" destOrd="0" presId="urn:microsoft.com/office/officeart/2008/layout/VerticalCurvedList"/>
    <dgm:cxn modelId="{9F5EA15B-1228-424F-9CAF-7BF0927E17E1}" type="presParOf" srcId="{788EE636-F832-4A59-ADE9-B2113CD7E7F6}" destId="{DEA86EA2-33AB-4E25-AFDE-0DF51BD3584A}" srcOrd="1" destOrd="0" presId="urn:microsoft.com/office/officeart/2008/layout/VerticalCurvedList"/>
    <dgm:cxn modelId="{0C6B45E8-A4FD-4193-9630-4EDA1C977458}" type="presParOf" srcId="{788EE636-F832-4A59-ADE9-B2113CD7E7F6}" destId="{075097D7-889E-4322-9E29-80EFB5681726}" srcOrd="2" destOrd="0" presId="urn:microsoft.com/office/officeart/2008/layout/VerticalCurvedList"/>
    <dgm:cxn modelId="{83340737-4E8A-4480-A7E9-C681D2F9C34A}" type="presParOf" srcId="{075097D7-889E-4322-9E29-80EFB5681726}" destId="{815A4B97-7E9E-4D30-8701-2D5A9319B51D}" srcOrd="0" destOrd="0" presId="urn:microsoft.com/office/officeart/2008/layout/VerticalCurvedList"/>
    <dgm:cxn modelId="{C5B2416C-179A-4775-A8A4-EBB7BDC7CC24}" type="presParOf" srcId="{788EE636-F832-4A59-ADE9-B2113CD7E7F6}" destId="{19FE007E-8342-4F6E-A815-43A923EF471C}" srcOrd="3" destOrd="0" presId="urn:microsoft.com/office/officeart/2008/layout/VerticalCurvedList"/>
    <dgm:cxn modelId="{3940766C-B83B-4F70-A034-15CBA9B3E130}" type="presParOf" srcId="{788EE636-F832-4A59-ADE9-B2113CD7E7F6}" destId="{B1DCA4EF-F030-40DE-8498-08EBC5AEA65E}" srcOrd="4" destOrd="0" presId="urn:microsoft.com/office/officeart/2008/layout/VerticalCurvedList"/>
    <dgm:cxn modelId="{5D9D14C5-6E93-4A57-9D2C-BFCADB6DC7EC}" type="presParOf" srcId="{B1DCA4EF-F030-40DE-8498-08EBC5AEA65E}" destId="{0F40EB7D-0BB1-4BCE-88EC-9DD39C8F69CC}" srcOrd="0" destOrd="0" presId="urn:microsoft.com/office/officeart/2008/layout/VerticalCurvedList"/>
    <dgm:cxn modelId="{44E86D15-0A33-4FB9-9D57-C1FBDB26ADC6}" type="presParOf" srcId="{788EE636-F832-4A59-ADE9-B2113CD7E7F6}" destId="{C811C055-23D8-4374-ACC3-73161F194CF3}" srcOrd="5" destOrd="0" presId="urn:microsoft.com/office/officeart/2008/layout/VerticalCurvedList"/>
    <dgm:cxn modelId="{4EFE3E70-8BDF-473B-B256-59D1E51AFE4D}" type="presParOf" srcId="{788EE636-F832-4A59-ADE9-B2113CD7E7F6}" destId="{725DD2A5-1CB0-44AF-B026-2606F56BEDF2}" srcOrd="6" destOrd="0" presId="urn:microsoft.com/office/officeart/2008/layout/VerticalCurvedList"/>
    <dgm:cxn modelId="{AF4B620B-CB0C-4E65-8B82-3FD095DA9F53}" type="presParOf" srcId="{725DD2A5-1CB0-44AF-B026-2606F56BEDF2}" destId="{CCB944C3-10F6-4EA6-8330-1347CD1C36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8A7F22-67C9-4600-9FE5-6E725A4659B0}" type="doc">
      <dgm:prSet loTypeId="urn:microsoft.com/office/officeart/2005/8/layout/hList6" loCatId="list" qsTypeId="urn:microsoft.com/office/officeart/2005/8/quickstyle/simple1#2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3898D87-93DA-495B-9D30-3C9FF90A67A9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4800" b="1" dirty="0">
              <a:latin typeface="Calibri Light" panose="020F0302020204030204" pitchFamily="34" charset="0"/>
              <a:cs typeface="Calibri Light" panose="020F0302020204030204" pitchFamily="34" charset="0"/>
            </a:rPr>
            <a:t>FOR PROFIT:</a:t>
          </a:r>
        </a:p>
      </dgm:t>
    </dgm:pt>
    <dgm:pt modelId="{AC50F319-582C-43E3-B0B0-EE0716E4B084}" type="parTrans" cxnId="{B725CC79-0C15-4159-8313-1773972B2060}">
      <dgm:prSet/>
      <dgm:spPr/>
      <dgm:t>
        <a:bodyPr/>
        <a:lstStyle/>
        <a:p>
          <a:endParaRPr lang="en-US"/>
        </a:p>
      </dgm:t>
    </dgm:pt>
    <dgm:pt modelId="{44B9D3C3-AAF9-45AC-9958-AAA9DD284A85}" type="sibTrans" cxnId="{B725CC79-0C15-4159-8313-1773972B2060}">
      <dgm:prSet/>
      <dgm:spPr/>
      <dgm:t>
        <a:bodyPr/>
        <a:lstStyle/>
        <a:p>
          <a:endParaRPr lang="en-US"/>
        </a:p>
      </dgm:t>
    </dgm:pt>
    <dgm:pt modelId="{EBEAA239-0DF9-45DC-A160-0A6B11D4C959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Customer buys product</a:t>
          </a:r>
        </a:p>
      </dgm:t>
    </dgm:pt>
    <dgm:pt modelId="{F8461C96-11E1-44C3-AF0A-A4B885F7E611}" type="parTrans" cxnId="{9A07A809-C37B-404E-9282-4D9DE5E3CAD2}">
      <dgm:prSet/>
      <dgm:spPr/>
      <dgm:t>
        <a:bodyPr/>
        <a:lstStyle/>
        <a:p>
          <a:endParaRPr lang="en-US"/>
        </a:p>
      </dgm:t>
    </dgm:pt>
    <dgm:pt modelId="{DF58DC34-3E37-45BF-9DEF-AA700AF4BBDF}" type="sibTrans" cxnId="{9A07A809-C37B-404E-9282-4D9DE5E3CAD2}">
      <dgm:prSet/>
      <dgm:spPr/>
      <dgm:t>
        <a:bodyPr/>
        <a:lstStyle/>
        <a:p>
          <a:endParaRPr lang="en-US"/>
        </a:p>
      </dgm:t>
    </dgm:pt>
    <dgm:pt modelId="{770864E3-53C6-43A8-BA2A-B83A94EDCF0D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4800" b="1" dirty="0">
              <a:latin typeface="Calibri Light" panose="020F0302020204030204" pitchFamily="34" charset="0"/>
              <a:cs typeface="Calibri Light" panose="020F0302020204030204" pitchFamily="34" charset="0"/>
            </a:rPr>
            <a:t>NONPROFIT:</a:t>
          </a:r>
        </a:p>
      </dgm:t>
    </dgm:pt>
    <dgm:pt modelId="{5C4386C7-551E-4196-A1DD-18397DA5008B}" type="parTrans" cxnId="{CDA46261-DEFD-438B-9EF9-EEBDECDF2384}">
      <dgm:prSet/>
      <dgm:spPr/>
      <dgm:t>
        <a:bodyPr/>
        <a:lstStyle/>
        <a:p>
          <a:endParaRPr lang="en-US"/>
        </a:p>
      </dgm:t>
    </dgm:pt>
    <dgm:pt modelId="{CEE6AE4B-F03A-4313-84C9-362AC5F8DDD0}" type="sibTrans" cxnId="{CDA46261-DEFD-438B-9EF9-EEBDECDF2384}">
      <dgm:prSet/>
      <dgm:spPr/>
      <dgm:t>
        <a:bodyPr/>
        <a:lstStyle/>
        <a:p>
          <a:endParaRPr lang="en-US"/>
        </a:p>
      </dgm:t>
    </dgm:pt>
    <dgm:pt modelId="{50DAB619-F529-468F-8110-5EFE70DC6B5A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Client pays partial or nothing</a:t>
          </a:r>
        </a:p>
      </dgm:t>
    </dgm:pt>
    <dgm:pt modelId="{504CE08A-A203-4678-A636-6770FC9B8F33}" type="parTrans" cxnId="{571CD0D4-9804-47B4-B4C4-837D7FD94427}">
      <dgm:prSet/>
      <dgm:spPr/>
      <dgm:t>
        <a:bodyPr/>
        <a:lstStyle/>
        <a:p>
          <a:endParaRPr lang="en-US"/>
        </a:p>
      </dgm:t>
    </dgm:pt>
    <dgm:pt modelId="{15E671C4-794B-4EDD-8887-59E438E06710}" type="sibTrans" cxnId="{571CD0D4-9804-47B4-B4C4-837D7FD94427}">
      <dgm:prSet/>
      <dgm:spPr/>
      <dgm:t>
        <a:bodyPr/>
        <a:lstStyle/>
        <a:p>
          <a:endParaRPr lang="en-US"/>
        </a:p>
      </dgm:t>
    </dgm:pt>
    <dgm:pt modelId="{B29923CA-3FCC-444D-9654-AC1FEF88CA8A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Price includes cost of doing business</a:t>
          </a:r>
        </a:p>
      </dgm:t>
    </dgm:pt>
    <dgm:pt modelId="{D6AD05F6-7728-4F99-B7EE-7FEAA77D4679}" type="parTrans" cxnId="{904E94E8-7BC6-4578-9198-85B5D16E90EF}">
      <dgm:prSet/>
      <dgm:spPr/>
      <dgm:t>
        <a:bodyPr/>
        <a:lstStyle/>
        <a:p>
          <a:endParaRPr lang="en-US"/>
        </a:p>
      </dgm:t>
    </dgm:pt>
    <dgm:pt modelId="{9BA2254B-9721-4FA4-8EE1-0633D16EA9EB}" type="sibTrans" cxnId="{904E94E8-7BC6-4578-9198-85B5D16E90EF}">
      <dgm:prSet/>
      <dgm:spPr/>
      <dgm:t>
        <a:bodyPr/>
        <a:lstStyle/>
        <a:p>
          <a:endParaRPr lang="en-US"/>
        </a:p>
      </dgm:t>
    </dgm:pt>
    <dgm:pt modelId="{D11D0763-64B4-4800-8542-AD4B41DA83DA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Overhead and profits seen </a:t>
          </a:r>
          <a:b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</a:b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as necessary</a:t>
          </a:r>
        </a:p>
      </dgm:t>
    </dgm:pt>
    <dgm:pt modelId="{4E2C1760-4171-4279-A462-B595A3FB6E05}" type="parTrans" cxnId="{6D409BB7-639F-4B3E-AE59-F9A1C3541878}">
      <dgm:prSet/>
      <dgm:spPr/>
      <dgm:t>
        <a:bodyPr/>
        <a:lstStyle/>
        <a:p>
          <a:endParaRPr lang="en-US"/>
        </a:p>
      </dgm:t>
    </dgm:pt>
    <dgm:pt modelId="{CB7C4CAE-DD80-4123-B30C-0C0988F9DE84}" type="sibTrans" cxnId="{6D409BB7-639F-4B3E-AE59-F9A1C3541878}">
      <dgm:prSet/>
      <dgm:spPr/>
      <dgm:t>
        <a:bodyPr/>
        <a:lstStyle/>
        <a:p>
          <a:endParaRPr lang="en-US"/>
        </a:p>
      </dgm:t>
    </dgm:pt>
    <dgm:pt modelId="{76AFFACB-EC92-4CD7-9931-2A1011999804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Success=financial results</a:t>
          </a:r>
        </a:p>
      </dgm:t>
    </dgm:pt>
    <dgm:pt modelId="{9E4C8A23-5052-4CD2-935A-7DAF0640A6FC}" type="parTrans" cxnId="{6A51D739-5F79-4A99-9745-1ABB8D740936}">
      <dgm:prSet/>
      <dgm:spPr/>
      <dgm:t>
        <a:bodyPr/>
        <a:lstStyle/>
        <a:p>
          <a:endParaRPr lang="en-US"/>
        </a:p>
      </dgm:t>
    </dgm:pt>
    <dgm:pt modelId="{D4FC5653-6358-4180-A898-3089DC074B43}" type="sibTrans" cxnId="{6A51D739-5F79-4A99-9745-1ABB8D740936}">
      <dgm:prSet/>
      <dgm:spPr/>
      <dgm:t>
        <a:bodyPr/>
        <a:lstStyle/>
        <a:p>
          <a:endParaRPr lang="en-US"/>
        </a:p>
      </dgm:t>
    </dgm:pt>
    <dgm:pt modelId="{55BAD42C-8740-4EB6-8E15-6D349794D608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Rely on 3</a:t>
          </a:r>
          <a:r>
            <a:rPr lang="en-US" sz="3600" baseline="30000" dirty="0">
              <a:latin typeface="Calibri Light" panose="020F0302020204030204" pitchFamily="34" charset="0"/>
              <a:cs typeface="Calibri Light" panose="020F0302020204030204" pitchFamily="34" charset="0"/>
            </a:rPr>
            <a:t>rd</a:t>
          </a: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 party to cover cost (donors and funders)</a:t>
          </a:r>
        </a:p>
      </dgm:t>
    </dgm:pt>
    <dgm:pt modelId="{1A50C7D7-B679-4709-8E4C-79CF23976680}" type="parTrans" cxnId="{F0D8821C-8C0D-426D-B8EC-5E222F11962E}">
      <dgm:prSet/>
      <dgm:spPr/>
      <dgm:t>
        <a:bodyPr/>
        <a:lstStyle/>
        <a:p>
          <a:endParaRPr lang="en-US"/>
        </a:p>
      </dgm:t>
    </dgm:pt>
    <dgm:pt modelId="{A8B09E2D-509B-48DE-A0FA-893645F68E18}" type="sibTrans" cxnId="{F0D8821C-8C0D-426D-B8EC-5E222F11962E}">
      <dgm:prSet/>
      <dgm:spPr/>
      <dgm:t>
        <a:bodyPr/>
        <a:lstStyle/>
        <a:p>
          <a:endParaRPr lang="en-US"/>
        </a:p>
      </dgm:t>
    </dgm:pt>
    <dgm:pt modelId="{3ACFCC92-CD68-49AA-B0BB-1B0E5C8775AD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Overhead and profits seen as unrelated to achieving mission</a:t>
          </a:r>
        </a:p>
      </dgm:t>
    </dgm:pt>
    <dgm:pt modelId="{EDFE3A99-71E0-47D3-80E8-B25DCF2F0E33}" type="parTrans" cxnId="{65281798-63D5-4C89-9DE4-A5B84484F701}">
      <dgm:prSet/>
      <dgm:spPr/>
      <dgm:t>
        <a:bodyPr/>
        <a:lstStyle/>
        <a:p>
          <a:endParaRPr lang="en-US"/>
        </a:p>
      </dgm:t>
    </dgm:pt>
    <dgm:pt modelId="{2E3E7D1B-3F8C-470C-9E1E-223631DF4614}" type="sibTrans" cxnId="{65281798-63D5-4C89-9DE4-A5B84484F701}">
      <dgm:prSet/>
      <dgm:spPr/>
      <dgm:t>
        <a:bodyPr/>
        <a:lstStyle/>
        <a:p>
          <a:endParaRPr lang="en-US"/>
        </a:p>
      </dgm:t>
    </dgm:pt>
    <dgm:pt modelId="{E56BC2C5-634D-4FCC-B13A-55A8ACD180B3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Success=mission impact</a:t>
          </a:r>
        </a:p>
      </dgm:t>
    </dgm:pt>
    <dgm:pt modelId="{0A7B4C7D-CB64-4FEA-9922-7627AEC3D96D}" type="parTrans" cxnId="{A529FDE1-6781-4F28-B77E-985F40735260}">
      <dgm:prSet/>
      <dgm:spPr/>
      <dgm:t>
        <a:bodyPr/>
        <a:lstStyle/>
        <a:p>
          <a:endParaRPr lang="en-US"/>
        </a:p>
      </dgm:t>
    </dgm:pt>
    <dgm:pt modelId="{9EE4749D-0D2A-4BE5-865E-69DE16C8C95D}" type="sibTrans" cxnId="{A529FDE1-6781-4F28-B77E-985F40735260}">
      <dgm:prSet/>
      <dgm:spPr/>
      <dgm:t>
        <a:bodyPr/>
        <a:lstStyle/>
        <a:p>
          <a:endParaRPr lang="en-US"/>
        </a:p>
      </dgm:t>
    </dgm:pt>
    <dgm:pt modelId="{C37715FB-B5E1-401E-B354-95E979E9F570}">
      <dgm:prSet phldrT="[Text]" custT="1"/>
      <dgm:spPr>
        <a:solidFill>
          <a:srgbClr val="4F81BD"/>
        </a:solidFill>
      </dgm:spPr>
      <dgm:t>
        <a:bodyPr/>
        <a:lstStyle/>
        <a:p>
          <a:pPr>
            <a:lnSpc>
              <a:spcPct val="100000"/>
            </a:lnSpc>
            <a:spcAft>
              <a:spcPts val="800"/>
            </a:spcAft>
          </a:pPr>
          <a:r>
            <a:rPr lang="en-US" sz="3600" dirty="0">
              <a:latin typeface="Calibri Light" panose="020F0302020204030204" pitchFamily="34" charset="0"/>
              <a:cs typeface="Calibri Light" panose="020F0302020204030204" pitchFamily="34" charset="0"/>
            </a:rPr>
            <a:t>On average, successful for-profit companies allocate 25% of budget to overhead.* </a:t>
          </a:r>
        </a:p>
      </dgm:t>
    </dgm:pt>
    <dgm:pt modelId="{1CE4B21A-B937-4D3F-B1A0-930078CF0724}" type="parTrans" cxnId="{78B2E00C-B1CF-4E11-BEBB-E262A1D4A890}">
      <dgm:prSet/>
      <dgm:spPr/>
      <dgm:t>
        <a:bodyPr/>
        <a:lstStyle/>
        <a:p>
          <a:endParaRPr lang="en-US"/>
        </a:p>
      </dgm:t>
    </dgm:pt>
    <dgm:pt modelId="{B4726C3C-9390-4539-B6A8-E4DD73DFD542}" type="sibTrans" cxnId="{78B2E00C-B1CF-4E11-BEBB-E262A1D4A890}">
      <dgm:prSet/>
      <dgm:spPr/>
      <dgm:t>
        <a:bodyPr/>
        <a:lstStyle/>
        <a:p>
          <a:endParaRPr lang="en-US"/>
        </a:p>
      </dgm:t>
    </dgm:pt>
    <dgm:pt modelId="{65731207-0983-4DE0-BAFC-B376D95585B4}" type="pres">
      <dgm:prSet presAssocID="{398A7F22-67C9-4600-9FE5-6E725A4659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E9C9EE-A6CA-4DEB-BB7C-AD58E4AA5CFE}" type="pres">
      <dgm:prSet presAssocID="{A3898D87-93DA-495B-9D30-3C9FF90A67A9}" presName="node" presStyleLbl="node1" presStyleIdx="0" presStyleCnt="2" custScaleX="926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8B1A-A56D-402A-A2C4-123831384F5A}" type="pres">
      <dgm:prSet presAssocID="{44B9D3C3-AAF9-45AC-9958-AAA9DD284A85}" presName="sibTrans" presStyleCnt="0"/>
      <dgm:spPr/>
    </dgm:pt>
    <dgm:pt modelId="{C3240AF6-D574-4912-B53E-4F4313C693D3}" type="pres">
      <dgm:prSet presAssocID="{770864E3-53C6-43A8-BA2A-B83A94EDCF0D}" presName="node" presStyleLbl="node1" presStyleIdx="1" presStyleCnt="2" custLinFactNeighborX="-3575" custLinFactNeighborY="1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D8821C-8C0D-426D-B8EC-5E222F11962E}" srcId="{770864E3-53C6-43A8-BA2A-B83A94EDCF0D}" destId="{55BAD42C-8740-4EB6-8E15-6D349794D608}" srcOrd="1" destOrd="0" parTransId="{1A50C7D7-B679-4709-8E4C-79CF23976680}" sibTransId="{A8B09E2D-509B-48DE-A0FA-893645F68E18}"/>
    <dgm:cxn modelId="{A9509D3A-B872-4232-8DE3-D0D14FFDC240}" type="presOf" srcId="{76AFFACB-EC92-4CD7-9931-2A1011999804}" destId="{67E9C9EE-A6CA-4DEB-BB7C-AD58E4AA5CFE}" srcOrd="0" destOrd="5" presId="urn:microsoft.com/office/officeart/2005/8/layout/hList6"/>
    <dgm:cxn modelId="{8CFA0BBC-9DB5-4E60-A462-8D91AA3F1976}" type="presOf" srcId="{A3898D87-93DA-495B-9D30-3C9FF90A67A9}" destId="{67E9C9EE-A6CA-4DEB-BB7C-AD58E4AA5CFE}" srcOrd="0" destOrd="0" presId="urn:microsoft.com/office/officeart/2005/8/layout/hList6"/>
    <dgm:cxn modelId="{78B2E00C-B1CF-4E11-BEBB-E262A1D4A890}" srcId="{A3898D87-93DA-495B-9D30-3C9FF90A67A9}" destId="{C37715FB-B5E1-401E-B354-95E979E9F570}" srcOrd="3" destOrd="0" parTransId="{1CE4B21A-B937-4D3F-B1A0-930078CF0724}" sibTransId="{B4726C3C-9390-4539-B6A8-E4DD73DFD542}"/>
    <dgm:cxn modelId="{6A51D739-5F79-4A99-9745-1ABB8D740936}" srcId="{A3898D87-93DA-495B-9D30-3C9FF90A67A9}" destId="{76AFFACB-EC92-4CD7-9931-2A1011999804}" srcOrd="4" destOrd="0" parTransId="{9E4C8A23-5052-4CD2-935A-7DAF0640A6FC}" sibTransId="{D4FC5653-6358-4180-A898-3089DC074B43}"/>
    <dgm:cxn modelId="{D7C49600-D117-4683-A50A-705990D4854A}" type="presOf" srcId="{D11D0763-64B4-4800-8542-AD4B41DA83DA}" destId="{67E9C9EE-A6CA-4DEB-BB7C-AD58E4AA5CFE}" srcOrd="0" destOrd="3" presId="urn:microsoft.com/office/officeart/2005/8/layout/hList6"/>
    <dgm:cxn modelId="{91A14541-332E-470F-8C28-E868BD26CFAB}" type="presOf" srcId="{398A7F22-67C9-4600-9FE5-6E725A4659B0}" destId="{65731207-0983-4DE0-BAFC-B376D95585B4}" srcOrd="0" destOrd="0" presId="urn:microsoft.com/office/officeart/2005/8/layout/hList6"/>
    <dgm:cxn modelId="{EACE24BC-80D4-4817-8AA5-FED7C14BA44A}" type="presOf" srcId="{B29923CA-3FCC-444D-9654-AC1FEF88CA8A}" destId="{67E9C9EE-A6CA-4DEB-BB7C-AD58E4AA5CFE}" srcOrd="0" destOrd="2" presId="urn:microsoft.com/office/officeart/2005/8/layout/hList6"/>
    <dgm:cxn modelId="{65281798-63D5-4C89-9DE4-A5B84484F701}" srcId="{770864E3-53C6-43A8-BA2A-B83A94EDCF0D}" destId="{3ACFCC92-CD68-49AA-B0BB-1B0E5C8775AD}" srcOrd="2" destOrd="0" parTransId="{EDFE3A99-71E0-47D3-80E8-B25DCF2F0E33}" sibTransId="{2E3E7D1B-3F8C-470C-9E1E-223631DF4614}"/>
    <dgm:cxn modelId="{9A07A809-C37B-404E-9282-4D9DE5E3CAD2}" srcId="{A3898D87-93DA-495B-9D30-3C9FF90A67A9}" destId="{EBEAA239-0DF9-45DC-A160-0A6B11D4C959}" srcOrd="0" destOrd="0" parTransId="{F8461C96-11E1-44C3-AF0A-A4B885F7E611}" sibTransId="{DF58DC34-3E37-45BF-9DEF-AA700AF4BBDF}"/>
    <dgm:cxn modelId="{A529FDE1-6781-4F28-B77E-985F40735260}" srcId="{770864E3-53C6-43A8-BA2A-B83A94EDCF0D}" destId="{E56BC2C5-634D-4FCC-B13A-55A8ACD180B3}" srcOrd="3" destOrd="0" parTransId="{0A7B4C7D-CB64-4FEA-9922-7627AEC3D96D}" sibTransId="{9EE4749D-0D2A-4BE5-865E-69DE16C8C95D}"/>
    <dgm:cxn modelId="{54FE0379-87E6-49F7-AF75-06CF2084A5B6}" type="presOf" srcId="{C37715FB-B5E1-401E-B354-95E979E9F570}" destId="{67E9C9EE-A6CA-4DEB-BB7C-AD58E4AA5CFE}" srcOrd="0" destOrd="4" presId="urn:microsoft.com/office/officeart/2005/8/layout/hList6"/>
    <dgm:cxn modelId="{571CD0D4-9804-47B4-B4C4-837D7FD94427}" srcId="{770864E3-53C6-43A8-BA2A-B83A94EDCF0D}" destId="{50DAB619-F529-468F-8110-5EFE70DC6B5A}" srcOrd="0" destOrd="0" parTransId="{504CE08A-A203-4678-A636-6770FC9B8F33}" sibTransId="{15E671C4-794B-4EDD-8887-59E438E06710}"/>
    <dgm:cxn modelId="{B725CC79-0C15-4159-8313-1773972B2060}" srcId="{398A7F22-67C9-4600-9FE5-6E725A4659B0}" destId="{A3898D87-93DA-495B-9D30-3C9FF90A67A9}" srcOrd="0" destOrd="0" parTransId="{AC50F319-582C-43E3-B0B0-EE0716E4B084}" sibTransId="{44B9D3C3-AAF9-45AC-9958-AAA9DD284A85}"/>
    <dgm:cxn modelId="{6D409BB7-639F-4B3E-AE59-F9A1C3541878}" srcId="{A3898D87-93DA-495B-9D30-3C9FF90A67A9}" destId="{D11D0763-64B4-4800-8542-AD4B41DA83DA}" srcOrd="2" destOrd="0" parTransId="{4E2C1760-4171-4279-A462-B595A3FB6E05}" sibTransId="{CB7C4CAE-DD80-4123-B30C-0C0988F9DE84}"/>
    <dgm:cxn modelId="{FB7B45B4-7CF4-4BA0-910D-0180357EAA4A}" type="presOf" srcId="{E56BC2C5-634D-4FCC-B13A-55A8ACD180B3}" destId="{C3240AF6-D574-4912-B53E-4F4313C693D3}" srcOrd="0" destOrd="4" presId="urn:microsoft.com/office/officeart/2005/8/layout/hList6"/>
    <dgm:cxn modelId="{6C451F25-84A1-4E9E-9CCD-CC2D339E8B96}" type="presOf" srcId="{50DAB619-F529-468F-8110-5EFE70DC6B5A}" destId="{C3240AF6-D574-4912-B53E-4F4313C693D3}" srcOrd="0" destOrd="1" presId="urn:microsoft.com/office/officeart/2005/8/layout/hList6"/>
    <dgm:cxn modelId="{CB74EAC7-DB82-438E-AC90-39C65D24F7F1}" type="presOf" srcId="{3ACFCC92-CD68-49AA-B0BB-1B0E5C8775AD}" destId="{C3240AF6-D574-4912-B53E-4F4313C693D3}" srcOrd="0" destOrd="3" presId="urn:microsoft.com/office/officeart/2005/8/layout/hList6"/>
    <dgm:cxn modelId="{CDA46261-DEFD-438B-9EF9-EEBDECDF2384}" srcId="{398A7F22-67C9-4600-9FE5-6E725A4659B0}" destId="{770864E3-53C6-43A8-BA2A-B83A94EDCF0D}" srcOrd="1" destOrd="0" parTransId="{5C4386C7-551E-4196-A1DD-18397DA5008B}" sibTransId="{CEE6AE4B-F03A-4313-84C9-362AC5F8DDD0}"/>
    <dgm:cxn modelId="{AC8EF90B-FAAB-47A0-B4F5-1341187F567E}" type="presOf" srcId="{770864E3-53C6-43A8-BA2A-B83A94EDCF0D}" destId="{C3240AF6-D574-4912-B53E-4F4313C693D3}" srcOrd="0" destOrd="0" presId="urn:microsoft.com/office/officeart/2005/8/layout/hList6"/>
    <dgm:cxn modelId="{D56F6BDE-3A76-4DD8-BBB5-266FB95E6C2F}" type="presOf" srcId="{EBEAA239-0DF9-45DC-A160-0A6B11D4C959}" destId="{67E9C9EE-A6CA-4DEB-BB7C-AD58E4AA5CFE}" srcOrd="0" destOrd="1" presId="urn:microsoft.com/office/officeart/2005/8/layout/hList6"/>
    <dgm:cxn modelId="{47D54873-D6FA-4D76-8298-276E0878EA29}" type="presOf" srcId="{55BAD42C-8740-4EB6-8E15-6D349794D608}" destId="{C3240AF6-D574-4912-B53E-4F4313C693D3}" srcOrd="0" destOrd="2" presId="urn:microsoft.com/office/officeart/2005/8/layout/hList6"/>
    <dgm:cxn modelId="{904E94E8-7BC6-4578-9198-85B5D16E90EF}" srcId="{A3898D87-93DA-495B-9D30-3C9FF90A67A9}" destId="{B29923CA-3FCC-444D-9654-AC1FEF88CA8A}" srcOrd="1" destOrd="0" parTransId="{D6AD05F6-7728-4F99-B7EE-7FEAA77D4679}" sibTransId="{9BA2254B-9721-4FA4-8EE1-0633D16EA9EB}"/>
    <dgm:cxn modelId="{BF1A35CF-321A-4DE3-B88F-90C121024919}" type="presParOf" srcId="{65731207-0983-4DE0-BAFC-B376D95585B4}" destId="{67E9C9EE-A6CA-4DEB-BB7C-AD58E4AA5CFE}" srcOrd="0" destOrd="0" presId="urn:microsoft.com/office/officeart/2005/8/layout/hList6"/>
    <dgm:cxn modelId="{F58AFAC5-2197-4D13-BBDC-F62025109FB8}" type="presParOf" srcId="{65731207-0983-4DE0-BAFC-B376D95585B4}" destId="{03EF8B1A-A56D-402A-A2C4-123831384F5A}" srcOrd="1" destOrd="0" presId="urn:microsoft.com/office/officeart/2005/8/layout/hList6"/>
    <dgm:cxn modelId="{C6424C21-E11F-4A99-A245-7D7C232CD118}" type="presParOf" srcId="{65731207-0983-4DE0-BAFC-B376D95585B4}" destId="{C3240AF6-D574-4912-B53E-4F4313C693D3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42ADC4-322B-4A31-8499-30D229B4627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CD3853A-2078-4746-B07A-71142F7592EA}">
      <dgm:prSet custT="1"/>
      <dgm:spPr/>
      <dgm:t>
        <a:bodyPr/>
        <a:lstStyle/>
        <a:p>
          <a:r>
            <a:rPr lang="en-US" sz="3200"/>
            <a:t>Not the Chair</a:t>
          </a:r>
        </a:p>
      </dgm:t>
    </dgm:pt>
    <dgm:pt modelId="{71246231-F1A4-497E-AA86-94BFB0D05C23}" type="parTrans" cxnId="{231BC1F6-F4A6-4569-B827-B27CFFDA2178}">
      <dgm:prSet/>
      <dgm:spPr/>
      <dgm:t>
        <a:bodyPr/>
        <a:lstStyle/>
        <a:p>
          <a:endParaRPr lang="en-US"/>
        </a:p>
      </dgm:t>
    </dgm:pt>
    <dgm:pt modelId="{9F14A248-CC40-45F1-8C8B-327007129F57}" type="sibTrans" cxnId="{231BC1F6-F4A6-4569-B827-B27CFFDA2178}">
      <dgm:prSet/>
      <dgm:spPr/>
      <dgm:t>
        <a:bodyPr/>
        <a:lstStyle/>
        <a:p>
          <a:endParaRPr lang="en-US"/>
        </a:p>
      </dgm:t>
    </dgm:pt>
    <dgm:pt modelId="{13359ADC-A8CB-4F73-8E32-AAB6D8C7709C}">
      <dgm:prSet custT="1"/>
      <dgm:spPr/>
      <dgm:t>
        <a:bodyPr/>
        <a:lstStyle/>
        <a:p>
          <a:r>
            <a:rPr lang="en-US" sz="3200" dirty="0"/>
            <a:t>Not the CEO</a:t>
          </a:r>
        </a:p>
      </dgm:t>
    </dgm:pt>
    <dgm:pt modelId="{B848EBBB-480C-44EE-AA20-A060580575D8}" type="parTrans" cxnId="{860D8107-01CF-4290-BFF9-3701BA2C0C82}">
      <dgm:prSet/>
      <dgm:spPr/>
      <dgm:t>
        <a:bodyPr/>
        <a:lstStyle/>
        <a:p>
          <a:endParaRPr lang="en-US"/>
        </a:p>
      </dgm:t>
    </dgm:pt>
    <dgm:pt modelId="{1168A110-A680-46D6-8DEA-7B57A856B7E1}" type="sibTrans" cxnId="{860D8107-01CF-4290-BFF9-3701BA2C0C82}">
      <dgm:prSet/>
      <dgm:spPr/>
      <dgm:t>
        <a:bodyPr/>
        <a:lstStyle/>
        <a:p>
          <a:endParaRPr lang="en-US"/>
        </a:p>
      </dgm:t>
    </dgm:pt>
    <dgm:pt modelId="{2BCD3934-5454-4A82-A164-3629279A2D79}">
      <dgm:prSet custT="1"/>
      <dgm:spPr/>
      <dgm:t>
        <a:bodyPr/>
        <a:lstStyle/>
        <a:p>
          <a:r>
            <a:rPr lang="en-US" sz="3200" dirty="0"/>
            <a:t>Not individual board members</a:t>
          </a:r>
        </a:p>
      </dgm:t>
    </dgm:pt>
    <dgm:pt modelId="{7D1768F7-E2BE-4768-B07E-16A0012846AA}" type="parTrans" cxnId="{6CE1BB6D-BB66-4ABE-B793-2DAC1AA51265}">
      <dgm:prSet/>
      <dgm:spPr/>
      <dgm:t>
        <a:bodyPr/>
        <a:lstStyle/>
        <a:p>
          <a:endParaRPr lang="en-US"/>
        </a:p>
      </dgm:t>
    </dgm:pt>
    <dgm:pt modelId="{1B5BFA0F-36EF-481F-9522-7F530725F616}" type="sibTrans" cxnId="{6CE1BB6D-BB66-4ABE-B793-2DAC1AA51265}">
      <dgm:prSet/>
      <dgm:spPr/>
      <dgm:t>
        <a:bodyPr/>
        <a:lstStyle/>
        <a:p>
          <a:endParaRPr lang="en-US"/>
        </a:p>
      </dgm:t>
    </dgm:pt>
    <dgm:pt modelId="{1E88A977-90AF-41F9-940C-A415F9DFCE8D}" type="pres">
      <dgm:prSet presAssocID="{C742ADC4-322B-4A31-8499-30D229B462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064B5D-DD26-48B5-AF4E-30CEF7CDF1DF}" type="pres">
      <dgm:prSet presAssocID="{DCD3853A-2078-4746-B07A-71142F7592EA}" presName="parentText" presStyleLbl="node1" presStyleIdx="0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75F78A4-2FCF-450F-9D9A-C607F89A5D10}" type="pres">
      <dgm:prSet presAssocID="{9F14A248-CC40-45F1-8C8B-327007129F57}" presName="spacer" presStyleCnt="0"/>
      <dgm:spPr/>
    </dgm:pt>
    <dgm:pt modelId="{A7E41E94-31A4-4E53-A620-1D557A3B2F47}" type="pres">
      <dgm:prSet presAssocID="{13359ADC-A8CB-4F73-8E32-AAB6D8C7709C}" presName="parentText" presStyleLbl="node1" presStyleIdx="1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C4318A-B0DC-496B-9248-BA5B8F7C6EA4}" type="pres">
      <dgm:prSet presAssocID="{1168A110-A680-46D6-8DEA-7B57A856B7E1}" presName="spacer" presStyleCnt="0"/>
      <dgm:spPr/>
    </dgm:pt>
    <dgm:pt modelId="{BA4D91B2-193C-4AE2-92A5-08E3E50F6E5A}" type="pres">
      <dgm:prSet presAssocID="{2BCD3934-5454-4A82-A164-3629279A2D79}" presName="parentText" presStyleLbl="node1" presStyleIdx="2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2E74002D-57C0-45A3-80EE-E1EBE99642D1}" type="presOf" srcId="{2BCD3934-5454-4A82-A164-3629279A2D79}" destId="{BA4D91B2-193C-4AE2-92A5-08E3E50F6E5A}" srcOrd="0" destOrd="0" presId="urn:microsoft.com/office/officeart/2005/8/layout/vList2"/>
    <dgm:cxn modelId="{231BC1F6-F4A6-4569-B827-B27CFFDA2178}" srcId="{C742ADC4-322B-4A31-8499-30D229B46277}" destId="{DCD3853A-2078-4746-B07A-71142F7592EA}" srcOrd="0" destOrd="0" parTransId="{71246231-F1A4-497E-AA86-94BFB0D05C23}" sibTransId="{9F14A248-CC40-45F1-8C8B-327007129F57}"/>
    <dgm:cxn modelId="{6CE1BB6D-BB66-4ABE-B793-2DAC1AA51265}" srcId="{C742ADC4-322B-4A31-8499-30D229B46277}" destId="{2BCD3934-5454-4A82-A164-3629279A2D79}" srcOrd="2" destOrd="0" parTransId="{7D1768F7-E2BE-4768-B07E-16A0012846AA}" sibTransId="{1B5BFA0F-36EF-481F-9522-7F530725F616}"/>
    <dgm:cxn modelId="{4C618B57-F560-4982-B057-52C4EE12E4AA}" type="presOf" srcId="{13359ADC-A8CB-4F73-8E32-AAB6D8C7709C}" destId="{A7E41E94-31A4-4E53-A620-1D557A3B2F47}" srcOrd="0" destOrd="0" presId="urn:microsoft.com/office/officeart/2005/8/layout/vList2"/>
    <dgm:cxn modelId="{480BC59D-04E8-470C-AB7A-9E17872F9AAD}" type="presOf" srcId="{DCD3853A-2078-4746-B07A-71142F7592EA}" destId="{9F064B5D-DD26-48B5-AF4E-30CEF7CDF1DF}" srcOrd="0" destOrd="0" presId="urn:microsoft.com/office/officeart/2005/8/layout/vList2"/>
    <dgm:cxn modelId="{860D8107-01CF-4290-BFF9-3701BA2C0C82}" srcId="{C742ADC4-322B-4A31-8499-30D229B46277}" destId="{13359ADC-A8CB-4F73-8E32-AAB6D8C7709C}" srcOrd="1" destOrd="0" parTransId="{B848EBBB-480C-44EE-AA20-A060580575D8}" sibTransId="{1168A110-A680-46D6-8DEA-7B57A856B7E1}"/>
    <dgm:cxn modelId="{0066FD08-8F5F-44EA-9C4A-706953A810C5}" type="presOf" srcId="{C742ADC4-322B-4A31-8499-30D229B46277}" destId="{1E88A977-90AF-41F9-940C-A415F9DFCE8D}" srcOrd="0" destOrd="0" presId="urn:microsoft.com/office/officeart/2005/8/layout/vList2"/>
    <dgm:cxn modelId="{3B9E3B3D-AE78-4A27-8F36-A4184EF7585E}" type="presParOf" srcId="{1E88A977-90AF-41F9-940C-A415F9DFCE8D}" destId="{9F064B5D-DD26-48B5-AF4E-30CEF7CDF1DF}" srcOrd="0" destOrd="0" presId="urn:microsoft.com/office/officeart/2005/8/layout/vList2"/>
    <dgm:cxn modelId="{C961D951-94C5-4D64-A95C-66AB5228B44B}" type="presParOf" srcId="{1E88A977-90AF-41F9-940C-A415F9DFCE8D}" destId="{775F78A4-2FCF-450F-9D9A-C607F89A5D10}" srcOrd="1" destOrd="0" presId="urn:microsoft.com/office/officeart/2005/8/layout/vList2"/>
    <dgm:cxn modelId="{D3656582-BE43-463F-8EFF-E786682E2780}" type="presParOf" srcId="{1E88A977-90AF-41F9-940C-A415F9DFCE8D}" destId="{A7E41E94-31A4-4E53-A620-1D557A3B2F47}" srcOrd="2" destOrd="0" presId="urn:microsoft.com/office/officeart/2005/8/layout/vList2"/>
    <dgm:cxn modelId="{5CB93575-162A-48B9-B277-792A09D8E8B7}" type="presParOf" srcId="{1E88A977-90AF-41F9-940C-A415F9DFCE8D}" destId="{A0C4318A-B0DC-496B-9248-BA5B8F7C6EA4}" srcOrd="3" destOrd="0" presId="urn:microsoft.com/office/officeart/2005/8/layout/vList2"/>
    <dgm:cxn modelId="{13C3472F-E653-4176-BEF2-3573CC52B576}" type="presParOf" srcId="{1E88A977-90AF-41F9-940C-A415F9DFCE8D}" destId="{BA4D91B2-193C-4AE2-92A5-08E3E50F6E5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518685-6564-411C-A76A-1F8CB9E29D1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A0B6D2-94B8-4E90-A072-2C9C76AE49D5}">
      <dgm:prSet phldrT="[Text]" custT="1"/>
      <dgm:spPr/>
      <dgm:t>
        <a:bodyPr tIns="1737360"/>
        <a:lstStyle/>
        <a:p>
          <a:pPr algn="l"/>
          <a:r>
            <a:rPr lang="en-US" sz="6000" b="1" dirty="0">
              <a:solidFill>
                <a:schemeClr val="accent3"/>
              </a:solidFill>
              <a:latin typeface="+mj-lt"/>
              <a:cs typeface="Arial" panose="020B0604020202020204" pitchFamily="34" charset="0"/>
            </a:rPr>
            <a:t>Resources for Board Members</a:t>
          </a:r>
          <a:endParaRPr lang="en-US" sz="6000" dirty="0">
            <a:solidFill>
              <a:schemeClr val="accent3"/>
            </a:solidFill>
          </a:endParaRPr>
        </a:p>
      </dgm:t>
    </dgm:pt>
    <dgm:pt modelId="{64F33308-5A55-4D05-98A9-3CC30BCBEBAC}" type="parTrans" cxnId="{8B2C8154-5D06-4F99-8439-8A1D61A515B3}">
      <dgm:prSet/>
      <dgm:spPr/>
      <dgm:t>
        <a:bodyPr/>
        <a:lstStyle/>
        <a:p>
          <a:endParaRPr lang="en-US"/>
        </a:p>
      </dgm:t>
    </dgm:pt>
    <dgm:pt modelId="{2D5F239F-AF61-4578-AD39-9D36EF9A7BD2}" type="sibTrans" cxnId="{8B2C8154-5D06-4F99-8439-8A1D61A515B3}">
      <dgm:prSet/>
      <dgm:spPr/>
      <dgm:t>
        <a:bodyPr/>
        <a:lstStyle/>
        <a:p>
          <a:endParaRPr lang="en-US"/>
        </a:p>
      </dgm:t>
    </dgm:pt>
    <dgm:pt modelId="{EAFB426B-7D94-405F-9C05-2369226D07A7}">
      <dgm:prSet phldrT="[Text]"/>
      <dgm:spPr/>
      <dgm:t>
        <a:bodyPr/>
        <a:lstStyle/>
        <a:p>
          <a:pPr>
            <a:buNone/>
          </a:pPr>
          <a:r>
            <a:rPr lang="en-US" b="1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Business Volunteers Unlimited (BVU)</a:t>
          </a:r>
        </a:p>
        <a:p>
          <a:pPr>
            <a:buNone/>
          </a:pPr>
          <a:endParaRPr lang="en-US" b="1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gm:t>
    </dgm:pt>
    <dgm:pt modelId="{A4531AC7-6EAB-45BE-88A0-48878CC83D3A}" type="parTrans" cxnId="{62E7B9FE-A7D6-409E-B225-B810648D1124}">
      <dgm:prSet/>
      <dgm:spPr/>
      <dgm:t>
        <a:bodyPr/>
        <a:lstStyle/>
        <a:p>
          <a:endParaRPr lang="en-US"/>
        </a:p>
      </dgm:t>
    </dgm:pt>
    <dgm:pt modelId="{9D916CEB-C5B7-4462-AD39-F534273C1DFB}" type="sibTrans" cxnId="{62E7B9FE-A7D6-409E-B225-B810648D1124}">
      <dgm:prSet/>
      <dgm:spPr/>
      <dgm:t>
        <a:bodyPr/>
        <a:lstStyle/>
        <a:p>
          <a:endParaRPr lang="en-US"/>
        </a:p>
      </dgm:t>
    </dgm:pt>
    <dgm:pt modelId="{B57353FF-E31B-443A-B7B1-282F45F997C2}">
      <dgm:prSet phldrT="[Text]"/>
      <dgm:spPr/>
      <dgm:t>
        <a:bodyPr/>
        <a:lstStyle/>
        <a:p>
          <a:pPr rtl="0">
            <a:buNone/>
          </a:pPr>
          <a:r>
            <a:rPr lang="en-US" b="1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BoardSource</a:t>
          </a:r>
        </a:p>
        <a:p>
          <a:pPr>
            <a:buNone/>
          </a:pPr>
          <a:endParaRPr lang="en-US" b="1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gm:t>
    </dgm:pt>
    <dgm:pt modelId="{1F23D9D5-D0D5-4338-BF42-03BF984893E8}" type="parTrans" cxnId="{81CA197B-54E4-4E1D-B2E8-215ED3CA58B8}">
      <dgm:prSet/>
      <dgm:spPr/>
      <dgm:t>
        <a:bodyPr/>
        <a:lstStyle/>
        <a:p>
          <a:endParaRPr lang="en-US"/>
        </a:p>
      </dgm:t>
    </dgm:pt>
    <dgm:pt modelId="{C88F5270-B991-4C2F-A1D4-0848E1BDAB37}" type="sibTrans" cxnId="{81CA197B-54E4-4E1D-B2E8-215ED3CA58B8}">
      <dgm:prSet/>
      <dgm:spPr/>
      <dgm:t>
        <a:bodyPr/>
        <a:lstStyle/>
        <a:p>
          <a:endParaRPr lang="en-US"/>
        </a:p>
      </dgm:t>
    </dgm:pt>
    <dgm:pt modelId="{032FF912-1D1F-4DB3-B943-83D341F94129}">
      <dgm:prSet phldrT="[Text]"/>
      <dgm:spPr/>
      <dgm:t>
        <a:bodyPr/>
        <a:lstStyle/>
        <a:p>
          <a:pPr>
            <a:buNone/>
          </a:pPr>
          <a:r>
            <a:rPr lang="en-US" b="1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Independent Sector</a:t>
          </a:r>
        </a:p>
        <a:p>
          <a:pPr>
            <a:buNone/>
          </a:pPr>
          <a:endParaRPr lang="en-US" b="1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gm:t>
    </dgm:pt>
    <dgm:pt modelId="{03A1663B-147C-4E5C-AA46-FB5551ED193A}" type="parTrans" cxnId="{C66E9C8B-C09E-478E-B356-6758D3726FF3}">
      <dgm:prSet/>
      <dgm:spPr/>
      <dgm:t>
        <a:bodyPr/>
        <a:lstStyle/>
        <a:p>
          <a:endParaRPr lang="en-US"/>
        </a:p>
      </dgm:t>
    </dgm:pt>
    <dgm:pt modelId="{6EAD0F08-8A33-4DAB-93B5-3B221ADBC032}" type="sibTrans" cxnId="{C66E9C8B-C09E-478E-B356-6758D3726FF3}">
      <dgm:prSet/>
      <dgm:spPr/>
      <dgm:t>
        <a:bodyPr/>
        <a:lstStyle/>
        <a:p>
          <a:endParaRPr lang="en-US"/>
        </a:p>
      </dgm:t>
    </dgm:pt>
    <dgm:pt modelId="{86FD227D-A814-49AA-8195-BDF33C8D4115}">
      <dgm:prSet phldrT="[Text]"/>
      <dgm:spPr/>
      <dgm:t>
        <a:bodyPr/>
        <a:lstStyle/>
        <a:p>
          <a:pPr>
            <a:buNone/>
          </a:pPr>
          <a:r>
            <a:rPr lang="en-US" b="1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Nonprofit Finance Fund</a:t>
          </a:r>
        </a:p>
        <a:p>
          <a:pPr>
            <a:buNone/>
          </a:pPr>
          <a:endParaRPr lang="en-US" b="1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gm:t>
    </dgm:pt>
    <dgm:pt modelId="{05960BE2-8198-45E0-BA3B-1898B11447C5}" type="parTrans" cxnId="{80BF44C5-F639-4824-88BF-1B2EADE12FEE}">
      <dgm:prSet/>
      <dgm:spPr/>
      <dgm:t>
        <a:bodyPr/>
        <a:lstStyle/>
        <a:p>
          <a:endParaRPr lang="en-US"/>
        </a:p>
      </dgm:t>
    </dgm:pt>
    <dgm:pt modelId="{30CAAD81-C0B8-4990-99F0-F08FE2B9903E}" type="sibTrans" cxnId="{80BF44C5-F639-4824-88BF-1B2EADE12FEE}">
      <dgm:prSet/>
      <dgm:spPr/>
      <dgm:t>
        <a:bodyPr/>
        <a:lstStyle/>
        <a:p>
          <a:endParaRPr lang="en-US"/>
        </a:p>
      </dgm:t>
    </dgm:pt>
    <dgm:pt modelId="{652B1A74-057D-4E23-ABA7-049F8DDC514E}">
      <dgm:prSet phldrT="[Text]"/>
      <dgm:spPr/>
      <dgm:t>
        <a:bodyPr/>
        <a:lstStyle/>
        <a:p>
          <a:pPr>
            <a:buNone/>
          </a:pPr>
          <a:r>
            <a:rPr lang="en-US" dirty="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www.boardsource.org</a:t>
          </a:r>
          <a:endParaRPr lang="en-US" dirty="0"/>
        </a:p>
      </dgm:t>
    </dgm:pt>
    <dgm:pt modelId="{B83A9D9A-B119-4043-BCFD-779B580C1A95}" type="parTrans" cxnId="{633E5724-CC2A-41A2-8E50-C5D4411367E4}">
      <dgm:prSet/>
      <dgm:spPr/>
      <dgm:t>
        <a:bodyPr/>
        <a:lstStyle/>
        <a:p>
          <a:endParaRPr lang="en-US"/>
        </a:p>
      </dgm:t>
    </dgm:pt>
    <dgm:pt modelId="{7149ABEE-78D0-45B8-9508-37AD5BF9136F}" type="sibTrans" cxnId="{633E5724-CC2A-41A2-8E50-C5D4411367E4}">
      <dgm:prSet/>
      <dgm:spPr/>
      <dgm:t>
        <a:bodyPr/>
        <a:lstStyle/>
        <a:p>
          <a:endParaRPr lang="en-US"/>
        </a:p>
      </dgm:t>
    </dgm:pt>
    <dgm:pt modelId="{61F6E0CC-4A57-4169-8C03-F5B27F14D4D7}">
      <dgm:prSet phldrT="[Text]"/>
      <dgm:spPr/>
      <dgm:t>
        <a:bodyPr/>
        <a:lstStyle/>
        <a:p>
          <a:pPr>
            <a:buNone/>
          </a:pPr>
          <a:r>
            <a:rPr lang="en-US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www.independentsector.org</a:t>
          </a:r>
          <a:endParaRPr lang="en-US" dirty="0"/>
        </a:p>
      </dgm:t>
    </dgm:pt>
    <dgm:pt modelId="{A2AEECCA-328E-4965-A10A-A6B8A4E17126}" type="parTrans" cxnId="{319A098D-9221-4D81-B807-AA9628275CC0}">
      <dgm:prSet/>
      <dgm:spPr/>
      <dgm:t>
        <a:bodyPr/>
        <a:lstStyle/>
        <a:p>
          <a:endParaRPr lang="en-US"/>
        </a:p>
      </dgm:t>
    </dgm:pt>
    <dgm:pt modelId="{FA4ED665-473C-4C23-A9E0-FD0E39E2D296}" type="sibTrans" cxnId="{319A098D-9221-4D81-B807-AA9628275CC0}">
      <dgm:prSet/>
      <dgm:spPr/>
      <dgm:t>
        <a:bodyPr/>
        <a:lstStyle/>
        <a:p>
          <a:endParaRPr lang="en-US"/>
        </a:p>
      </dgm:t>
    </dgm:pt>
    <dgm:pt modelId="{BB50C15F-1E45-4A4A-B61C-82A43CDE80A4}">
      <dgm:prSet phldrT="[Text]"/>
      <dgm:spPr/>
      <dgm:t>
        <a:bodyPr/>
        <a:lstStyle/>
        <a:p>
          <a:pPr>
            <a:buNone/>
          </a:pPr>
          <a:r>
            <a:rPr lang="en-US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nonprofitfinancefund</a:t>
          </a:r>
          <a:r>
            <a:rPr lang="en-US" dirty="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.org</a:t>
          </a:r>
          <a:endParaRPr lang="en-US" dirty="0"/>
        </a:p>
      </dgm:t>
    </dgm:pt>
    <dgm:pt modelId="{D04A663F-2D03-4F25-8A4A-0CF8C7B3FCBA}" type="parTrans" cxnId="{55EB4607-29B5-42C0-A7F7-AF277A4D31EA}">
      <dgm:prSet/>
      <dgm:spPr/>
      <dgm:t>
        <a:bodyPr/>
        <a:lstStyle/>
        <a:p>
          <a:endParaRPr lang="en-US"/>
        </a:p>
      </dgm:t>
    </dgm:pt>
    <dgm:pt modelId="{E0014D8A-F522-45CC-939B-39608C3C52D3}" type="sibTrans" cxnId="{55EB4607-29B5-42C0-A7F7-AF277A4D31EA}">
      <dgm:prSet/>
      <dgm:spPr/>
      <dgm:t>
        <a:bodyPr/>
        <a:lstStyle/>
        <a:p>
          <a:endParaRPr lang="en-US"/>
        </a:p>
      </dgm:t>
    </dgm:pt>
    <dgm:pt modelId="{4BD999F7-4044-4C20-856A-A5F8208E87C8}">
      <dgm:prSet phldrT="[Text]"/>
      <dgm:spPr/>
      <dgm:t>
        <a:bodyPr/>
        <a:lstStyle/>
        <a:p>
          <a:pPr>
            <a:buNone/>
          </a:pPr>
          <a:r>
            <a:rPr lang="en-US" dirty="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www.bvuvolunteers.org</a:t>
          </a:r>
          <a:endParaRPr lang="en-US" dirty="0"/>
        </a:p>
      </dgm:t>
    </dgm:pt>
    <dgm:pt modelId="{D7EC3F7F-2597-44EF-8B28-15C2E6EF091B}" type="sibTrans" cxnId="{ED1FA9A5-6017-4A4D-9D6F-1D6735FC894F}">
      <dgm:prSet/>
      <dgm:spPr/>
      <dgm:t>
        <a:bodyPr/>
        <a:lstStyle/>
        <a:p>
          <a:endParaRPr lang="en-US"/>
        </a:p>
      </dgm:t>
    </dgm:pt>
    <dgm:pt modelId="{1C95E091-6AB6-4F22-B8F2-98C694ACDD14}" type="parTrans" cxnId="{ED1FA9A5-6017-4A4D-9D6F-1D6735FC894F}">
      <dgm:prSet/>
      <dgm:spPr/>
      <dgm:t>
        <a:bodyPr/>
        <a:lstStyle/>
        <a:p>
          <a:endParaRPr lang="en-US"/>
        </a:p>
      </dgm:t>
    </dgm:pt>
    <dgm:pt modelId="{160D3414-79D3-4132-9E4A-F25101ECE200}" type="pres">
      <dgm:prSet presAssocID="{E8518685-6564-411C-A76A-1F8CB9E29D1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05371A2-BB62-4EDD-B9AD-3580B4A0F5A6}" type="pres">
      <dgm:prSet presAssocID="{52A0B6D2-94B8-4E90-A072-2C9C76AE49D5}" presName="thickLine" presStyleLbl="alignNode1" presStyleIdx="0" presStyleCnt="1"/>
      <dgm:spPr/>
    </dgm:pt>
    <dgm:pt modelId="{941E1CA0-5CAB-4D4C-864F-971B465B3FEF}" type="pres">
      <dgm:prSet presAssocID="{52A0B6D2-94B8-4E90-A072-2C9C76AE49D5}" presName="horz1" presStyleCnt="0"/>
      <dgm:spPr/>
    </dgm:pt>
    <dgm:pt modelId="{12368BF5-DDDC-4222-80FD-E214798F2681}" type="pres">
      <dgm:prSet presAssocID="{52A0B6D2-94B8-4E90-A072-2C9C76AE49D5}" presName="tx1" presStyleLbl="revTx" presStyleIdx="0" presStyleCnt="9" custFlipHor="1" custScaleX="242113" custLinFactNeighborX="-26646" custLinFactNeighborY="118"/>
      <dgm:spPr/>
      <dgm:t>
        <a:bodyPr/>
        <a:lstStyle/>
        <a:p>
          <a:endParaRPr lang="en-US"/>
        </a:p>
      </dgm:t>
    </dgm:pt>
    <dgm:pt modelId="{C50AA9D8-87D6-43A8-A864-0F32849C18C7}" type="pres">
      <dgm:prSet presAssocID="{52A0B6D2-94B8-4E90-A072-2C9C76AE49D5}" presName="vert1" presStyleCnt="0"/>
      <dgm:spPr/>
    </dgm:pt>
    <dgm:pt modelId="{C7C6B56F-8D6E-44B1-83A2-C6C03F3611F3}" type="pres">
      <dgm:prSet presAssocID="{EAFB426B-7D94-405F-9C05-2369226D07A7}" presName="vertSpace2a" presStyleCnt="0"/>
      <dgm:spPr/>
    </dgm:pt>
    <dgm:pt modelId="{AAB9E9AC-64E7-42EB-A381-AACA8857D37B}" type="pres">
      <dgm:prSet presAssocID="{EAFB426B-7D94-405F-9C05-2369226D07A7}" presName="horz2" presStyleCnt="0"/>
      <dgm:spPr/>
    </dgm:pt>
    <dgm:pt modelId="{4E00F976-B420-4AA0-98EB-C71E4FB42093}" type="pres">
      <dgm:prSet presAssocID="{EAFB426B-7D94-405F-9C05-2369226D07A7}" presName="horzSpace2" presStyleCnt="0"/>
      <dgm:spPr/>
    </dgm:pt>
    <dgm:pt modelId="{D38327DE-CC27-40C4-AFC6-82869B035FA7}" type="pres">
      <dgm:prSet presAssocID="{EAFB426B-7D94-405F-9C05-2369226D07A7}" presName="tx2" presStyleLbl="revTx" presStyleIdx="1" presStyleCnt="9"/>
      <dgm:spPr/>
      <dgm:t>
        <a:bodyPr/>
        <a:lstStyle/>
        <a:p>
          <a:endParaRPr lang="en-US"/>
        </a:p>
      </dgm:t>
    </dgm:pt>
    <dgm:pt modelId="{66995A0D-03B2-4E81-B7B7-00DC98E70F5D}" type="pres">
      <dgm:prSet presAssocID="{EAFB426B-7D94-405F-9C05-2369226D07A7}" presName="vert2" presStyleCnt="0"/>
      <dgm:spPr/>
    </dgm:pt>
    <dgm:pt modelId="{A52AEF7B-F504-4EDB-A77C-13F50ACA3616}" type="pres">
      <dgm:prSet presAssocID="{4BD999F7-4044-4C20-856A-A5F8208E87C8}" presName="horz3" presStyleCnt="0"/>
      <dgm:spPr/>
    </dgm:pt>
    <dgm:pt modelId="{2CB0B8B8-7208-464D-88D5-3293826659DB}" type="pres">
      <dgm:prSet presAssocID="{4BD999F7-4044-4C20-856A-A5F8208E87C8}" presName="horzSpace3" presStyleCnt="0"/>
      <dgm:spPr/>
    </dgm:pt>
    <dgm:pt modelId="{E1D24F74-7B14-41BD-9CDB-B10AB495C8C9}" type="pres">
      <dgm:prSet presAssocID="{4BD999F7-4044-4C20-856A-A5F8208E87C8}" presName="tx3" presStyleLbl="revTx" presStyleIdx="2" presStyleCnt="9"/>
      <dgm:spPr/>
      <dgm:t>
        <a:bodyPr/>
        <a:lstStyle/>
        <a:p>
          <a:endParaRPr lang="en-US"/>
        </a:p>
      </dgm:t>
    </dgm:pt>
    <dgm:pt modelId="{2A3AE2D4-7F6E-408B-9F1E-8B03DB9A7958}" type="pres">
      <dgm:prSet presAssocID="{4BD999F7-4044-4C20-856A-A5F8208E87C8}" presName="vert3" presStyleCnt="0"/>
      <dgm:spPr/>
    </dgm:pt>
    <dgm:pt modelId="{259A9E9F-B539-4080-A575-5F27987BF7F5}" type="pres">
      <dgm:prSet presAssocID="{EAFB426B-7D94-405F-9C05-2369226D07A7}" presName="thinLine2b" presStyleLbl="callout" presStyleIdx="0" presStyleCnt="4"/>
      <dgm:spPr/>
    </dgm:pt>
    <dgm:pt modelId="{ABA1F63C-6CF0-4278-B585-E98087B737BD}" type="pres">
      <dgm:prSet presAssocID="{EAFB426B-7D94-405F-9C05-2369226D07A7}" presName="vertSpace2b" presStyleCnt="0"/>
      <dgm:spPr/>
    </dgm:pt>
    <dgm:pt modelId="{033B307D-253B-4570-9046-DF0D1AA4390B}" type="pres">
      <dgm:prSet presAssocID="{B57353FF-E31B-443A-B7B1-282F45F997C2}" presName="horz2" presStyleCnt="0"/>
      <dgm:spPr/>
    </dgm:pt>
    <dgm:pt modelId="{AF348329-371C-4880-8E31-B1262B0E397C}" type="pres">
      <dgm:prSet presAssocID="{B57353FF-E31B-443A-B7B1-282F45F997C2}" presName="horzSpace2" presStyleCnt="0"/>
      <dgm:spPr/>
    </dgm:pt>
    <dgm:pt modelId="{33D675B1-379E-4C23-A835-9CDA2D55E5C1}" type="pres">
      <dgm:prSet presAssocID="{B57353FF-E31B-443A-B7B1-282F45F997C2}" presName="tx2" presStyleLbl="revTx" presStyleIdx="3" presStyleCnt="9"/>
      <dgm:spPr/>
      <dgm:t>
        <a:bodyPr/>
        <a:lstStyle/>
        <a:p>
          <a:endParaRPr lang="en-US"/>
        </a:p>
      </dgm:t>
    </dgm:pt>
    <dgm:pt modelId="{EC52E8A9-F3AA-4085-B461-AAC6BE694870}" type="pres">
      <dgm:prSet presAssocID="{B57353FF-E31B-443A-B7B1-282F45F997C2}" presName="vert2" presStyleCnt="0"/>
      <dgm:spPr/>
    </dgm:pt>
    <dgm:pt modelId="{E1F38B7A-2046-4587-A719-D45999A95133}" type="pres">
      <dgm:prSet presAssocID="{652B1A74-057D-4E23-ABA7-049F8DDC514E}" presName="horz3" presStyleCnt="0"/>
      <dgm:spPr/>
    </dgm:pt>
    <dgm:pt modelId="{CDA79FCE-BE16-4D15-BC0D-C7B85385964D}" type="pres">
      <dgm:prSet presAssocID="{652B1A74-057D-4E23-ABA7-049F8DDC514E}" presName="horzSpace3" presStyleCnt="0"/>
      <dgm:spPr/>
    </dgm:pt>
    <dgm:pt modelId="{1E6C2E28-2C25-405A-BD5F-B89A8825E83E}" type="pres">
      <dgm:prSet presAssocID="{652B1A74-057D-4E23-ABA7-049F8DDC514E}" presName="tx3" presStyleLbl="revTx" presStyleIdx="4" presStyleCnt="9"/>
      <dgm:spPr/>
      <dgm:t>
        <a:bodyPr/>
        <a:lstStyle/>
        <a:p>
          <a:endParaRPr lang="en-US"/>
        </a:p>
      </dgm:t>
    </dgm:pt>
    <dgm:pt modelId="{E6BF8C62-97FA-4A37-A0C9-D462AF13487D}" type="pres">
      <dgm:prSet presAssocID="{652B1A74-057D-4E23-ABA7-049F8DDC514E}" presName="vert3" presStyleCnt="0"/>
      <dgm:spPr/>
    </dgm:pt>
    <dgm:pt modelId="{E2B1A2F9-3A32-428A-8111-DC8B5F3875FD}" type="pres">
      <dgm:prSet presAssocID="{B57353FF-E31B-443A-B7B1-282F45F997C2}" presName="thinLine2b" presStyleLbl="callout" presStyleIdx="1" presStyleCnt="4"/>
      <dgm:spPr/>
    </dgm:pt>
    <dgm:pt modelId="{424435BB-A0C1-4CE7-AA8F-D19FB5A561B8}" type="pres">
      <dgm:prSet presAssocID="{B57353FF-E31B-443A-B7B1-282F45F997C2}" presName="vertSpace2b" presStyleCnt="0"/>
      <dgm:spPr/>
    </dgm:pt>
    <dgm:pt modelId="{FB508AD9-8B84-4065-9A0F-0C757568A552}" type="pres">
      <dgm:prSet presAssocID="{032FF912-1D1F-4DB3-B943-83D341F94129}" presName="horz2" presStyleCnt="0"/>
      <dgm:spPr/>
    </dgm:pt>
    <dgm:pt modelId="{0ED88C51-BEC2-476B-B71E-69738D9C5889}" type="pres">
      <dgm:prSet presAssocID="{032FF912-1D1F-4DB3-B943-83D341F94129}" presName="horzSpace2" presStyleCnt="0"/>
      <dgm:spPr/>
    </dgm:pt>
    <dgm:pt modelId="{BFDE42A2-0E36-4950-9733-B72B59752874}" type="pres">
      <dgm:prSet presAssocID="{032FF912-1D1F-4DB3-B943-83D341F94129}" presName="tx2" presStyleLbl="revTx" presStyleIdx="5" presStyleCnt="9"/>
      <dgm:spPr/>
      <dgm:t>
        <a:bodyPr/>
        <a:lstStyle/>
        <a:p>
          <a:endParaRPr lang="en-US"/>
        </a:p>
      </dgm:t>
    </dgm:pt>
    <dgm:pt modelId="{2CBB0B6A-C01B-4D0C-9ABC-3E2D58F69B72}" type="pres">
      <dgm:prSet presAssocID="{032FF912-1D1F-4DB3-B943-83D341F94129}" presName="vert2" presStyleCnt="0"/>
      <dgm:spPr/>
    </dgm:pt>
    <dgm:pt modelId="{AEE1727B-88FE-47D9-AAF0-BCA48EDDFF1A}" type="pres">
      <dgm:prSet presAssocID="{61F6E0CC-4A57-4169-8C03-F5B27F14D4D7}" presName="horz3" presStyleCnt="0"/>
      <dgm:spPr/>
    </dgm:pt>
    <dgm:pt modelId="{53AC030A-92C6-43F7-905F-BD73401F3B05}" type="pres">
      <dgm:prSet presAssocID="{61F6E0CC-4A57-4169-8C03-F5B27F14D4D7}" presName="horzSpace3" presStyleCnt="0"/>
      <dgm:spPr/>
    </dgm:pt>
    <dgm:pt modelId="{5CDE83D9-401D-4D77-BC44-4588E85BDC77}" type="pres">
      <dgm:prSet presAssocID="{61F6E0CC-4A57-4169-8C03-F5B27F14D4D7}" presName="tx3" presStyleLbl="revTx" presStyleIdx="6" presStyleCnt="9"/>
      <dgm:spPr/>
      <dgm:t>
        <a:bodyPr/>
        <a:lstStyle/>
        <a:p>
          <a:endParaRPr lang="en-US"/>
        </a:p>
      </dgm:t>
    </dgm:pt>
    <dgm:pt modelId="{CB6E2CB9-C22D-4A02-8980-8E8BDF9BCA2B}" type="pres">
      <dgm:prSet presAssocID="{61F6E0CC-4A57-4169-8C03-F5B27F14D4D7}" presName="vert3" presStyleCnt="0"/>
      <dgm:spPr/>
    </dgm:pt>
    <dgm:pt modelId="{E955D07E-6944-4BA6-AB3D-E40A3DC8C182}" type="pres">
      <dgm:prSet presAssocID="{032FF912-1D1F-4DB3-B943-83D341F94129}" presName="thinLine2b" presStyleLbl="callout" presStyleIdx="2" presStyleCnt="4"/>
      <dgm:spPr/>
    </dgm:pt>
    <dgm:pt modelId="{CE34B7E6-8580-4BF9-83E5-58B49523C66F}" type="pres">
      <dgm:prSet presAssocID="{032FF912-1D1F-4DB3-B943-83D341F94129}" presName="vertSpace2b" presStyleCnt="0"/>
      <dgm:spPr/>
    </dgm:pt>
    <dgm:pt modelId="{BDE45BC6-8607-4E70-98DA-DA420800DAE4}" type="pres">
      <dgm:prSet presAssocID="{86FD227D-A814-49AA-8195-BDF33C8D4115}" presName="horz2" presStyleCnt="0"/>
      <dgm:spPr/>
    </dgm:pt>
    <dgm:pt modelId="{EF77D4B3-BBF8-40E4-9AFE-00138060EBBE}" type="pres">
      <dgm:prSet presAssocID="{86FD227D-A814-49AA-8195-BDF33C8D4115}" presName="horzSpace2" presStyleCnt="0"/>
      <dgm:spPr/>
    </dgm:pt>
    <dgm:pt modelId="{1B8168FE-D411-4020-93A6-40E191C6A315}" type="pres">
      <dgm:prSet presAssocID="{86FD227D-A814-49AA-8195-BDF33C8D4115}" presName="tx2" presStyleLbl="revTx" presStyleIdx="7" presStyleCnt="9"/>
      <dgm:spPr/>
      <dgm:t>
        <a:bodyPr/>
        <a:lstStyle/>
        <a:p>
          <a:endParaRPr lang="en-US"/>
        </a:p>
      </dgm:t>
    </dgm:pt>
    <dgm:pt modelId="{AA6118C2-BE28-4113-8C8E-B588D39E8AFE}" type="pres">
      <dgm:prSet presAssocID="{86FD227D-A814-49AA-8195-BDF33C8D4115}" presName="vert2" presStyleCnt="0"/>
      <dgm:spPr/>
    </dgm:pt>
    <dgm:pt modelId="{9EFC9AA7-AD0E-4223-B6D4-9717D62320E8}" type="pres">
      <dgm:prSet presAssocID="{BB50C15F-1E45-4A4A-B61C-82A43CDE80A4}" presName="horz3" presStyleCnt="0"/>
      <dgm:spPr/>
    </dgm:pt>
    <dgm:pt modelId="{D8C583F6-63A4-49D8-B40A-C406EA6DE1B4}" type="pres">
      <dgm:prSet presAssocID="{BB50C15F-1E45-4A4A-B61C-82A43CDE80A4}" presName="horzSpace3" presStyleCnt="0"/>
      <dgm:spPr/>
    </dgm:pt>
    <dgm:pt modelId="{A22C7604-8F93-42C3-BCFB-898ECDF46916}" type="pres">
      <dgm:prSet presAssocID="{BB50C15F-1E45-4A4A-B61C-82A43CDE80A4}" presName="tx3" presStyleLbl="revTx" presStyleIdx="8" presStyleCnt="9"/>
      <dgm:spPr/>
      <dgm:t>
        <a:bodyPr/>
        <a:lstStyle/>
        <a:p>
          <a:endParaRPr lang="en-US"/>
        </a:p>
      </dgm:t>
    </dgm:pt>
    <dgm:pt modelId="{BA395D6E-7330-4CFD-9CAA-B02461B2E8BC}" type="pres">
      <dgm:prSet presAssocID="{BB50C15F-1E45-4A4A-B61C-82A43CDE80A4}" presName="vert3" presStyleCnt="0"/>
      <dgm:spPr/>
    </dgm:pt>
    <dgm:pt modelId="{15B18F45-44D6-4EA6-8BCA-020974A67D87}" type="pres">
      <dgm:prSet presAssocID="{86FD227D-A814-49AA-8195-BDF33C8D4115}" presName="thinLine2b" presStyleLbl="callout" presStyleIdx="3" presStyleCnt="4"/>
      <dgm:spPr/>
    </dgm:pt>
    <dgm:pt modelId="{37B66F3B-A6BB-4C88-BDDB-F5B0E260CFFA}" type="pres">
      <dgm:prSet presAssocID="{86FD227D-A814-49AA-8195-BDF33C8D4115}" presName="vertSpace2b" presStyleCnt="0"/>
      <dgm:spPr/>
    </dgm:pt>
  </dgm:ptLst>
  <dgm:cxnLst>
    <dgm:cxn modelId="{76EB0F97-ADDA-4C07-B4F0-4715909E0AEE}" type="presOf" srcId="{E8518685-6564-411C-A76A-1F8CB9E29D16}" destId="{160D3414-79D3-4132-9E4A-F25101ECE200}" srcOrd="0" destOrd="0" presId="urn:microsoft.com/office/officeart/2008/layout/LinedList"/>
    <dgm:cxn modelId="{81CA197B-54E4-4E1D-B2E8-215ED3CA58B8}" srcId="{52A0B6D2-94B8-4E90-A072-2C9C76AE49D5}" destId="{B57353FF-E31B-443A-B7B1-282F45F997C2}" srcOrd="1" destOrd="0" parTransId="{1F23D9D5-D0D5-4338-BF42-03BF984893E8}" sibTransId="{C88F5270-B991-4C2F-A1D4-0848E1BDAB37}"/>
    <dgm:cxn modelId="{DDFB3538-944E-4C32-9F6E-D9B064D124D6}" type="presOf" srcId="{EAFB426B-7D94-405F-9C05-2369226D07A7}" destId="{D38327DE-CC27-40C4-AFC6-82869B035FA7}" srcOrd="0" destOrd="0" presId="urn:microsoft.com/office/officeart/2008/layout/LinedList"/>
    <dgm:cxn modelId="{90D2FCE1-1633-470C-916B-7DC185CD5868}" type="presOf" srcId="{86FD227D-A814-49AA-8195-BDF33C8D4115}" destId="{1B8168FE-D411-4020-93A6-40E191C6A315}" srcOrd="0" destOrd="0" presId="urn:microsoft.com/office/officeart/2008/layout/LinedList"/>
    <dgm:cxn modelId="{633E5724-CC2A-41A2-8E50-C5D4411367E4}" srcId="{B57353FF-E31B-443A-B7B1-282F45F997C2}" destId="{652B1A74-057D-4E23-ABA7-049F8DDC514E}" srcOrd="0" destOrd="0" parTransId="{B83A9D9A-B119-4043-BCFD-779B580C1A95}" sibTransId="{7149ABEE-78D0-45B8-9508-37AD5BF9136F}"/>
    <dgm:cxn modelId="{4025B787-1245-4A3A-A3FC-53EAB577AB71}" type="presOf" srcId="{61F6E0CC-4A57-4169-8C03-F5B27F14D4D7}" destId="{5CDE83D9-401D-4D77-BC44-4588E85BDC77}" srcOrd="0" destOrd="0" presId="urn:microsoft.com/office/officeart/2008/layout/LinedList"/>
    <dgm:cxn modelId="{ED1FA9A5-6017-4A4D-9D6F-1D6735FC894F}" srcId="{EAFB426B-7D94-405F-9C05-2369226D07A7}" destId="{4BD999F7-4044-4C20-856A-A5F8208E87C8}" srcOrd="0" destOrd="0" parTransId="{1C95E091-6AB6-4F22-B8F2-98C694ACDD14}" sibTransId="{D7EC3F7F-2597-44EF-8B28-15C2E6EF091B}"/>
    <dgm:cxn modelId="{C66E9C8B-C09E-478E-B356-6758D3726FF3}" srcId="{52A0B6D2-94B8-4E90-A072-2C9C76AE49D5}" destId="{032FF912-1D1F-4DB3-B943-83D341F94129}" srcOrd="2" destOrd="0" parTransId="{03A1663B-147C-4E5C-AA46-FB5551ED193A}" sibTransId="{6EAD0F08-8A33-4DAB-93B5-3B221ADBC032}"/>
    <dgm:cxn modelId="{62C52AD1-53B7-40A3-B859-3AA0BB30C924}" type="presOf" srcId="{4BD999F7-4044-4C20-856A-A5F8208E87C8}" destId="{E1D24F74-7B14-41BD-9CDB-B10AB495C8C9}" srcOrd="0" destOrd="0" presId="urn:microsoft.com/office/officeart/2008/layout/LinedList"/>
    <dgm:cxn modelId="{7AFD2DBB-174E-4223-9449-37D81C510FB7}" type="presOf" srcId="{BB50C15F-1E45-4A4A-B61C-82A43CDE80A4}" destId="{A22C7604-8F93-42C3-BCFB-898ECDF46916}" srcOrd="0" destOrd="0" presId="urn:microsoft.com/office/officeart/2008/layout/LinedList"/>
    <dgm:cxn modelId="{62E7B9FE-A7D6-409E-B225-B810648D1124}" srcId="{52A0B6D2-94B8-4E90-A072-2C9C76AE49D5}" destId="{EAFB426B-7D94-405F-9C05-2369226D07A7}" srcOrd="0" destOrd="0" parTransId="{A4531AC7-6EAB-45BE-88A0-48878CC83D3A}" sibTransId="{9D916CEB-C5B7-4462-AD39-F534273C1DFB}"/>
    <dgm:cxn modelId="{1DE1F79E-3405-4424-98E9-706933E16774}" type="presOf" srcId="{032FF912-1D1F-4DB3-B943-83D341F94129}" destId="{BFDE42A2-0E36-4950-9733-B72B59752874}" srcOrd="0" destOrd="0" presId="urn:microsoft.com/office/officeart/2008/layout/LinedList"/>
    <dgm:cxn modelId="{55EB4607-29B5-42C0-A7F7-AF277A4D31EA}" srcId="{86FD227D-A814-49AA-8195-BDF33C8D4115}" destId="{BB50C15F-1E45-4A4A-B61C-82A43CDE80A4}" srcOrd="0" destOrd="0" parTransId="{D04A663F-2D03-4F25-8A4A-0CF8C7B3FCBA}" sibTransId="{E0014D8A-F522-45CC-939B-39608C3C52D3}"/>
    <dgm:cxn modelId="{755F47A9-B4F3-4C34-81D0-91F1FF118BB8}" type="presOf" srcId="{652B1A74-057D-4E23-ABA7-049F8DDC514E}" destId="{1E6C2E28-2C25-405A-BD5F-B89A8825E83E}" srcOrd="0" destOrd="0" presId="urn:microsoft.com/office/officeart/2008/layout/LinedList"/>
    <dgm:cxn modelId="{EE282DBF-0FB4-4E41-BBF4-9CEDAF40A604}" type="presOf" srcId="{B57353FF-E31B-443A-B7B1-282F45F997C2}" destId="{33D675B1-379E-4C23-A835-9CDA2D55E5C1}" srcOrd="0" destOrd="0" presId="urn:microsoft.com/office/officeart/2008/layout/LinedList"/>
    <dgm:cxn modelId="{319A098D-9221-4D81-B807-AA9628275CC0}" srcId="{032FF912-1D1F-4DB3-B943-83D341F94129}" destId="{61F6E0CC-4A57-4169-8C03-F5B27F14D4D7}" srcOrd="0" destOrd="0" parTransId="{A2AEECCA-328E-4965-A10A-A6B8A4E17126}" sibTransId="{FA4ED665-473C-4C23-A9E0-FD0E39E2D296}"/>
    <dgm:cxn modelId="{8B2C8154-5D06-4F99-8439-8A1D61A515B3}" srcId="{E8518685-6564-411C-A76A-1F8CB9E29D16}" destId="{52A0B6D2-94B8-4E90-A072-2C9C76AE49D5}" srcOrd="0" destOrd="0" parTransId="{64F33308-5A55-4D05-98A9-3CC30BCBEBAC}" sibTransId="{2D5F239F-AF61-4578-AD39-9D36EF9A7BD2}"/>
    <dgm:cxn modelId="{2DDF982E-DFDB-4A25-845A-CD320BBF5301}" type="presOf" srcId="{52A0B6D2-94B8-4E90-A072-2C9C76AE49D5}" destId="{12368BF5-DDDC-4222-80FD-E214798F2681}" srcOrd="0" destOrd="0" presId="urn:microsoft.com/office/officeart/2008/layout/LinedList"/>
    <dgm:cxn modelId="{80BF44C5-F639-4824-88BF-1B2EADE12FEE}" srcId="{52A0B6D2-94B8-4E90-A072-2C9C76AE49D5}" destId="{86FD227D-A814-49AA-8195-BDF33C8D4115}" srcOrd="3" destOrd="0" parTransId="{05960BE2-8198-45E0-BA3B-1898B11447C5}" sibTransId="{30CAAD81-C0B8-4990-99F0-F08FE2B9903E}"/>
    <dgm:cxn modelId="{0D0997C0-8B2B-4239-A221-613E548A7CC0}" type="presParOf" srcId="{160D3414-79D3-4132-9E4A-F25101ECE200}" destId="{105371A2-BB62-4EDD-B9AD-3580B4A0F5A6}" srcOrd="0" destOrd="0" presId="urn:microsoft.com/office/officeart/2008/layout/LinedList"/>
    <dgm:cxn modelId="{43362A45-5898-4688-A1AF-8E2A54F46842}" type="presParOf" srcId="{160D3414-79D3-4132-9E4A-F25101ECE200}" destId="{941E1CA0-5CAB-4D4C-864F-971B465B3FEF}" srcOrd="1" destOrd="0" presId="urn:microsoft.com/office/officeart/2008/layout/LinedList"/>
    <dgm:cxn modelId="{79C08EEB-CED8-4FC2-9144-061387A131C0}" type="presParOf" srcId="{941E1CA0-5CAB-4D4C-864F-971B465B3FEF}" destId="{12368BF5-DDDC-4222-80FD-E214798F2681}" srcOrd="0" destOrd="0" presId="urn:microsoft.com/office/officeart/2008/layout/LinedList"/>
    <dgm:cxn modelId="{846D832E-47CD-44C7-BB65-894A4AB0070E}" type="presParOf" srcId="{941E1CA0-5CAB-4D4C-864F-971B465B3FEF}" destId="{C50AA9D8-87D6-43A8-A864-0F32849C18C7}" srcOrd="1" destOrd="0" presId="urn:microsoft.com/office/officeart/2008/layout/LinedList"/>
    <dgm:cxn modelId="{D4C72214-C768-4BE2-AF2E-F5608F1613DA}" type="presParOf" srcId="{C50AA9D8-87D6-43A8-A864-0F32849C18C7}" destId="{C7C6B56F-8D6E-44B1-83A2-C6C03F3611F3}" srcOrd="0" destOrd="0" presId="urn:microsoft.com/office/officeart/2008/layout/LinedList"/>
    <dgm:cxn modelId="{DC60C45D-70A3-4491-9775-E0B4A4ABCC6B}" type="presParOf" srcId="{C50AA9D8-87D6-43A8-A864-0F32849C18C7}" destId="{AAB9E9AC-64E7-42EB-A381-AACA8857D37B}" srcOrd="1" destOrd="0" presId="urn:microsoft.com/office/officeart/2008/layout/LinedList"/>
    <dgm:cxn modelId="{054AC473-CD47-495D-82DB-0B37673508CC}" type="presParOf" srcId="{AAB9E9AC-64E7-42EB-A381-AACA8857D37B}" destId="{4E00F976-B420-4AA0-98EB-C71E4FB42093}" srcOrd="0" destOrd="0" presId="urn:microsoft.com/office/officeart/2008/layout/LinedList"/>
    <dgm:cxn modelId="{C0114F54-4392-4F1F-8B98-3D5329F6D029}" type="presParOf" srcId="{AAB9E9AC-64E7-42EB-A381-AACA8857D37B}" destId="{D38327DE-CC27-40C4-AFC6-82869B035FA7}" srcOrd="1" destOrd="0" presId="urn:microsoft.com/office/officeart/2008/layout/LinedList"/>
    <dgm:cxn modelId="{D4BA2147-0FEA-4BFB-88CE-0CB12E7C5CFB}" type="presParOf" srcId="{AAB9E9AC-64E7-42EB-A381-AACA8857D37B}" destId="{66995A0D-03B2-4E81-B7B7-00DC98E70F5D}" srcOrd="2" destOrd="0" presId="urn:microsoft.com/office/officeart/2008/layout/LinedList"/>
    <dgm:cxn modelId="{B4F6271F-D16A-42D3-ACA8-2F83D10CD443}" type="presParOf" srcId="{66995A0D-03B2-4E81-B7B7-00DC98E70F5D}" destId="{A52AEF7B-F504-4EDB-A77C-13F50ACA3616}" srcOrd="0" destOrd="0" presId="urn:microsoft.com/office/officeart/2008/layout/LinedList"/>
    <dgm:cxn modelId="{C389AC2F-3935-49D5-8802-EC5463823DF1}" type="presParOf" srcId="{A52AEF7B-F504-4EDB-A77C-13F50ACA3616}" destId="{2CB0B8B8-7208-464D-88D5-3293826659DB}" srcOrd="0" destOrd="0" presId="urn:microsoft.com/office/officeart/2008/layout/LinedList"/>
    <dgm:cxn modelId="{E1E2E8C9-2222-41D4-83E3-75587BF7735B}" type="presParOf" srcId="{A52AEF7B-F504-4EDB-A77C-13F50ACA3616}" destId="{E1D24F74-7B14-41BD-9CDB-B10AB495C8C9}" srcOrd="1" destOrd="0" presId="urn:microsoft.com/office/officeart/2008/layout/LinedList"/>
    <dgm:cxn modelId="{396DA374-BD15-4E38-B013-D3EA034623B9}" type="presParOf" srcId="{A52AEF7B-F504-4EDB-A77C-13F50ACA3616}" destId="{2A3AE2D4-7F6E-408B-9F1E-8B03DB9A7958}" srcOrd="2" destOrd="0" presId="urn:microsoft.com/office/officeart/2008/layout/LinedList"/>
    <dgm:cxn modelId="{7C6D91B4-2386-40D7-832F-AB5FAEF08A6D}" type="presParOf" srcId="{C50AA9D8-87D6-43A8-A864-0F32849C18C7}" destId="{259A9E9F-B539-4080-A575-5F27987BF7F5}" srcOrd="2" destOrd="0" presId="urn:microsoft.com/office/officeart/2008/layout/LinedList"/>
    <dgm:cxn modelId="{015329F6-78B1-4C53-A66E-D301B6ABF6A1}" type="presParOf" srcId="{C50AA9D8-87D6-43A8-A864-0F32849C18C7}" destId="{ABA1F63C-6CF0-4278-B585-E98087B737BD}" srcOrd="3" destOrd="0" presId="urn:microsoft.com/office/officeart/2008/layout/LinedList"/>
    <dgm:cxn modelId="{2C10FDFF-87A7-4ED9-B052-A6CAC0A04AF8}" type="presParOf" srcId="{C50AA9D8-87D6-43A8-A864-0F32849C18C7}" destId="{033B307D-253B-4570-9046-DF0D1AA4390B}" srcOrd="4" destOrd="0" presId="urn:microsoft.com/office/officeart/2008/layout/LinedList"/>
    <dgm:cxn modelId="{AFD07129-736B-414A-AB04-DD224ECBC481}" type="presParOf" srcId="{033B307D-253B-4570-9046-DF0D1AA4390B}" destId="{AF348329-371C-4880-8E31-B1262B0E397C}" srcOrd="0" destOrd="0" presId="urn:microsoft.com/office/officeart/2008/layout/LinedList"/>
    <dgm:cxn modelId="{C8E8197A-9E06-4E9B-A572-E0933F946216}" type="presParOf" srcId="{033B307D-253B-4570-9046-DF0D1AA4390B}" destId="{33D675B1-379E-4C23-A835-9CDA2D55E5C1}" srcOrd="1" destOrd="0" presId="urn:microsoft.com/office/officeart/2008/layout/LinedList"/>
    <dgm:cxn modelId="{1F7D53B4-63D5-4096-A000-3AC0319B50A4}" type="presParOf" srcId="{033B307D-253B-4570-9046-DF0D1AA4390B}" destId="{EC52E8A9-F3AA-4085-B461-AAC6BE694870}" srcOrd="2" destOrd="0" presId="urn:microsoft.com/office/officeart/2008/layout/LinedList"/>
    <dgm:cxn modelId="{E9B22814-53D6-4A1B-A264-414FF9FAA3ED}" type="presParOf" srcId="{EC52E8A9-F3AA-4085-B461-AAC6BE694870}" destId="{E1F38B7A-2046-4587-A719-D45999A95133}" srcOrd="0" destOrd="0" presId="urn:microsoft.com/office/officeart/2008/layout/LinedList"/>
    <dgm:cxn modelId="{4B8FA745-6665-4071-8554-398251F34401}" type="presParOf" srcId="{E1F38B7A-2046-4587-A719-D45999A95133}" destId="{CDA79FCE-BE16-4D15-BC0D-C7B85385964D}" srcOrd="0" destOrd="0" presId="urn:microsoft.com/office/officeart/2008/layout/LinedList"/>
    <dgm:cxn modelId="{B8D4B8B8-F092-4A3A-AF17-35955560E94A}" type="presParOf" srcId="{E1F38B7A-2046-4587-A719-D45999A95133}" destId="{1E6C2E28-2C25-405A-BD5F-B89A8825E83E}" srcOrd="1" destOrd="0" presId="urn:microsoft.com/office/officeart/2008/layout/LinedList"/>
    <dgm:cxn modelId="{2536FEB5-3B9B-437B-A576-8D4F615EA807}" type="presParOf" srcId="{E1F38B7A-2046-4587-A719-D45999A95133}" destId="{E6BF8C62-97FA-4A37-A0C9-D462AF13487D}" srcOrd="2" destOrd="0" presId="urn:microsoft.com/office/officeart/2008/layout/LinedList"/>
    <dgm:cxn modelId="{F19BAC09-E0B5-4E00-AEC9-28BBF532F284}" type="presParOf" srcId="{C50AA9D8-87D6-43A8-A864-0F32849C18C7}" destId="{E2B1A2F9-3A32-428A-8111-DC8B5F3875FD}" srcOrd="5" destOrd="0" presId="urn:microsoft.com/office/officeart/2008/layout/LinedList"/>
    <dgm:cxn modelId="{33116914-09C4-406F-986E-991005C50C99}" type="presParOf" srcId="{C50AA9D8-87D6-43A8-A864-0F32849C18C7}" destId="{424435BB-A0C1-4CE7-AA8F-D19FB5A561B8}" srcOrd="6" destOrd="0" presId="urn:microsoft.com/office/officeart/2008/layout/LinedList"/>
    <dgm:cxn modelId="{5EF4822A-7552-4757-AB07-98F74FE4E7E4}" type="presParOf" srcId="{C50AA9D8-87D6-43A8-A864-0F32849C18C7}" destId="{FB508AD9-8B84-4065-9A0F-0C757568A552}" srcOrd="7" destOrd="0" presId="urn:microsoft.com/office/officeart/2008/layout/LinedList"/>
    <dgm:cxn modelId="{7CC41746-81F9-4368-A671-A2AF5D354011}" type="presParOf" srcId="{FB508AD9-8B84-4065-9A0F-0C757568A552}" destId="{0ED88C51-BEC2-476B-B71E-69738D9C5889}" srcOrd="0" destOrd="0" presId="urn:microsoft.com/office/officeart/2008/layout/LinedList"/>
    <dgm:cxn modelId="{9065B813-A6C0-483F-8F9A-7D12F8BBE650}" type="presParOf" srcId="{FB508AD9-8B84-4065-9A0F-0C757568A552}" destId="{BFDE42A2-0E36-4950-9733-B72B59752874}" srcOrd="1" destOrd="0" presId="urn:microsoft.com/office/officeart/2008/layout/LinedList"/>
    <dgm:cxn modelId="{8C530F84-ACEF-4462-9589-15C959159C45}" type="presParOf" srcId="{FB508AD9-8B84-4065-9A0F-0C757568A552}" destId="{2CBB0B6A-C01B-4D0C-9ABC-3E2D58F69B72}" srcOrd="2" destOrd="0" presId="urn:microsoft.com/office/officeart/2008/layout/LinedList"/>
    <dgm:cxn modelId="{42FD4DEE-A9A7-466B-A7D0-D5A7FF1DF402}" type="presParOf" srcId="{2CBB0B6A-C01B-4D0C-9ABC-3E2D58F69B72}" destId="{AEE1727B-88FE-47D9-AAF0-BCA48EDDFF1A}" srcOrd="0" destOrd="0" presId="urn:microsoft.com/office/officeart/2008/layout/LinedList"/>
    <dgm:cxn modelId="{E0354CA4-DFD2-48A6-B575-234D337BFB5C}" type="presParOf" srcId="{AEE1727B-88FE-47D9-AAF0-BCA48EDDFF1A}" destId="{53AC030A-92C6-43F7-905F-BD73401F3B05}" srcOrd="0" destOrd="0" presId="urn:microsoft.com/office/officeart/2008/layout/LinedList"/>
    <dgm:cxn modelId="{0C956CAE-B583-43AA-A363-959FAAEE01C7}" type="presParOf" srcId="{AEE1727B-88FE-47D9-AAF0-BCA48EDDFF1A}" destId="{5CDE83D9-401D-4D77-BC44-4588E85BDC77}" srcOrd="1" destOrd="0" presId="urn:microsoft.com/office/officeart/2008/layout/LinedList"/>
    <dgm:cxn modelId="{D8B8384F-075C-4163-98CD-225122D321C8}" type="presParOf" srcId="{AEE1727B-88FE-47D9-AAF0-BCA48EDDFF1A}" destId="{CB6E2CB9-C22D-4A02-8980-8E8BDF9BCA2B}" srcOrd="2" destOrd="0" presId="urn:microsoft.com/office/officeart/2008/layout/LinedList"/>
    <dgm:cxn modelId="{960B9E19-6422-4763-A365-6777981E5C30}" type="presParOf" srcId="{C50AA9D8-87D6-43A8-A864-0F32849C18C7}" destId="{E955D07E-6944-4BA6-AB3D-E40A3DC8C182}" srcOrd="8" destOrd="0" presId="urn:microsoft.com/office/officeart/2008/layout/LinedList"/>
    <dgm:cxn modelId="{EAD84BB5-A05B-4FF6-B1D4-21D5377064FF}" type="presParOf" srcId="{C50AA9D8-87D6-43A8-A864-0F32849C18C7}" destId="{CE34B7E6-8580-4BF9-83E5-58B49523C66F}" srcOrd="9" destOrd="0" presId="urn:microsoft.com/office/officeart/2008/layout/LinedList"/>
    <dgm:cxn modelId="{C337BBC1-6AB7-42FC-AD3D-225642FDD48A}" type="presParOf" srcId="{C50AA9D8-87D6-43A8-A864-0F32849C18C7}" destId="{BDE45BC6-8607-4E70-98DA-DA420800DAE4}" srcOrd="10" destOrd="0" presId="urn:microsoft.com/office/officeart/2008/layout/LinedList"/>
    <dgm:cxn modelId="{E24A6F36-8C38-4F9C-BC06-DD835C7D9CAA}" type="presParOf" srcId="{BDE45BC6-8607-4E70-98DA-DA420800DAE4}" destId="{EF77D4B3-BBF8-40E4-9AFE-00138060EBBE}" srcOrd="0" destOrd="0" presId="urn:microsoft.com/office/officeart/2008/layout/LinedList"/>
    <dgm:cxn modelId="{3FF7CB4A-40FB-42DA-997B-6170365A90F4}" type="presParOf" srcId="{BDE45BC6-8607-4E70-98DA-DA420800DAE4}" destId="{1B8168FE-D411-4020-93A6-40E191C6A315}" srcOrd="1" destOrd="0" presId="urn:microsoft.com/office/officeart/2008/layout/LinedList"/>
    <dgm:cxn modelId="{87D065FD-CA7F-40BF-857D-46D8DD97E660}" type="presParOf" srcId="{BDE45BC6-8607-4E70-98DA-DA420800DAE4}" destId="{AA6118C2-BE28-4113-8C8E-B588D39E8AFE}" srcOrd="2" destOrd="0" presId="urn:microsoft.com/office/officeart/2008/layout/LinedList"/>
    <dgm:cxn modelId="{B7B48F79-0F9E-4787-BA9B-22D9C9AFE70A}" type="presParOf" srcId="{AA6118C2-BE28-4113-8C8E-B588D39E8AFE}" destId="{9EFC9AA7-AD0E-4223-B6D4-9717D62320E8}" srcOrd="0" destOrd="0" presId="urn:microsoft.com/office/officeart/2008/layout/LinedList"/>
    <dgm:cxn modelId="{27C356DC-BE51-455F-9025-9ED9F23D89F5}" type="presParOf" srcId="{9EFC9AA7-AD0E-4223-B6D4-9717D62320E8}" destId="{D8C583F6-63A4-49D8-B40A-C406EA6DE1B4}" srcOrd="0" destOrd="0" presId="urn:microsoft.com/office/officeart/2008/layout/LinedList"/>
    <dgm:cxn modelId="{A578535E-F320-4A91-BC19-29F50D66BC13}" type="presParOf" srcId="{9EFC9AA7-AD0E-4223-B6D4-9717D62320E8}" destId="{A22C7604-8F93-42C3-BCFB-898ECDF46916}" srcOrd="1" destOrd="0" presId="urn:microsoft.com/office/officeart/2008/layout/LinedList"/>
    <dgm:cxn modelId="{B2F08711-BA40-41B6-87AB-FA19FA610C95}" type="presParOf" srcId="{9EFC9AA7-AD0E-4223-B6D4-9717D62320E8}" destId="{BA395D6E-7330-4CFD-9CAA-B02461B2E8BC}" srcOrd="2" destOrd="0" presId="urn:microsoft.com/office/officeart/2008/layout/LinedList"/>
    <dgm:cxn modelId="{ADB1863D-9514-4798-B958-3F9A264C2A9C}" type="presParOf" srcId="{C50AA9D8-87D6-43A8-A864-0F32849C18C7}" destId="{15B18F45-44D6-4EA6-8BCA-020974A67D87}" srcOrd="11" destOrd="0" presId="urn:microsoft.com/office/officeart/2008/layout/LinedList"/>
    <dgm:cxn modelId="{C04A7280-0913-49C6-892A-326F7CBC77F8}" type="presParOf" srcId="{C50AA9D8-87D6-43A8-A864-0F32849C18C7}" destId="{37B66F3B-A6BB-4C88-BDDB-F5B0E260CFF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EA173-7546-48EF-87CF-4F1FD63BE5B4}">
      <dsp:nvSpPr>
        <dsp:cNvPr id="0" name=""/>
        <dsp:cNvSpPr/>
      </dsp:nvSpPr>
      <dsp:spPr>
        <a:xfrm>
          <a:off x="-10067666" y="-1537831"/>
          <a:ext cx="11985150" cy="11985150"/>
        </a:xfrm>
        <a:prstGeom prst="blockArc">
          <a:avLst>
            <a:gd name="adj1" fmla="val 18900000"/>
            <a:gd name="adj2" fmla="val 2700000"/>
            <a:gd name="adj3" fmla="val 18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86EA2-33AB-4E25-AFDE-0DF51BD3584A}">
      <dsp:nvSpPr>
        <dsp:cNvPr id="0" name=""/>
        <dsp:cNvSpPr/>
      </dsp:nvSpPr>
      <dsp:spPr>
        <a:xfrm>
          <a:off x="1236636" y="890948"/>
          <a:ext cx="14610884" cy="17818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4381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50% - board engagement has increased in the last 18 months</a:t>
          </a:r>
        </a:p>
      </dsp:txBody>
      <dsp:txXfrm>
        <a:off x="1236636" y="890948"/>
        <a:ext cx="14610884" cy="1781897"/>
      </dsp:txXfrm>
    </dsp:sp>
    <dsp:sp modelId="{815A4B97-7E9E-4D30-8701-2D5A9319B51D}">
      <dsp:nvSpPr>
        <dsp:cNvPr id="0" name=""/>
        <dsp:cNvSpPr/>
      </dsp:nvSpPr>
      <dsp:spPr>
        <a:xfrm>
          <a:off x="122950" y="668211"/>
          <a:ext cx="2227371" cy="2227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E007E-8342-4F6E-A815-43A923EF471C}">
      <dsp:nvSpPr>
        <dsp:cNvPr id="0" name=""/>
        <dsp:cNvSpPr/>
      </dsp:nvSpPr>
      <dsp:spPr>
        <a:xfrm>
          <a:off x="1884356" y="3563794"/>
          <a:ext cx="13963164" cy="1781897"/>
        </a:xfrm>
        <a:prstGeom prst="rect">
          <a:avLst/>
        </a:prstGeom>
        <a:solidFill>
          <a:schemeClr val="accent2">
            <a:hueOff val="-1629267"/>
            <a:satOff val="9201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4381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69% - no succession plan for senior leaders</a:t>
          </a:r>
        </a:p>
      </dsp:txBody>
      <dsp:txXfrm>
        <a:off x="1884356" y="3563794"/>
        <a:ext cx="13963164" cy="1781897"/>
      </dsp:txXfrm>
    </dsp:sp>
    <dsp:sp modelId="{0F40EB7D-0BB1-4BCE-88EC-9DD39C8F69CC}">
      <dsp:nvSpPr>
        <dsp:cNvPr id="0" name=""/>
        <dsp:cNvSpPr/>
      </dsp:nvSpPr>
      <dsp:spPr>
        <a:xfrm>
          <a:off x="770670" y="3341057"/>
          <a:ext cx="2227371" cy="2227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629267"/>
              <a:satOff val="9201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1C055-23D8-4374-ACC3-73161F194CF3}">
      <dsp:nvSpPr>
        <dsp:cNvPr id="0" name=""/>
        <dsp:cNvSpPr/>
      </dsp:nvSpPr>
      <dsp:spPr>
        <a:xfrm>
          <a:off x="1236636" y="6236640"/>
          <a:ext cx="14610884" cy="1781897"/>
        </a:xfrm>
        <a:prstGeom prst="rect">
          <a:avLst/>
        </a:prstGeom>
        <a:solidFill>
          <a:schemeClr val="accent2">
            <a:hueOff val="-3258534"/>
            <a:satOff val="18401"/>
            <a:lumOff val="-31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4381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Greatest challenges facing their organization in the next 3 years: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/>
            <a:t>Transitioning from long-time board members to newer ones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/>
            <a:t>Board engagement</a:t>
          </a:r>
        </a:p>
      </dsp:txBody>
      <dsp:txXfrm>
        <a:off x="1236636" y="6236640"/>
        <a:ext cx="14610884" cy="1781897"/>
      </dsp:txXfrm>
    </dsp:sp>
    <dsp:sp modelId="{CCB944C3-10F6-4EA6-8330-1347CD1C363F}">
      <dsp:nvSpPr>
        <dsp:cNvPr id="0" name=""/>
        <dsp:cNvSpPr/>
      </dsp:nvSpPr>
      <dsp:spPr>
        <a:xfrm>
          <a:off x="122950" y="6013903"/>
          <a:ext cx="2227371" cy="2227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3258534"/>
              <a:satOff val="18401"/>
              <a:lumOff val="-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EA173-7546-48EF-87CF-4F1FD63BE5B4}">
      <dsp:nvSpPr>
        <dsp:cNvPr id="0" name=""/>
        <dsp:cNvSpPr/>
      </dsp:nvSpPr>
      <dsp:spPr>
        <a:xfrm>
          <a:off x="-10067666" y="-1537831"/>
          <a:ext cx="11985150" cy="11985150"/>
        </a:xfrm>
        <a:prstGeom prst="blockArc">
          <a:avLst>
            <a:gd name="adj1" fmla="val 18900000"/>
            <a:gd name="adj2" fmla="val 2700000"/>
            <a:gd name="adj3" fmla="val 18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86EA2-33AB-4E25-AFDE-0DF51BD3584A}">
      <dsp:nvSpPr>
        <dsp:cNvPr id="0" name=""/>
        <dsp:cNvSpPr/>
      </dsp:nvSpPr>
      <dsp:spPr>
        <a:xfrm>
          <a:off x="1236636" y="890948"/>
          <a:ext cx="14610884" cy="17818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4381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44% need to add staff but have recruiting challenges</a:t>
          </a:r>
        </a:p>
      </dsp:txBody>
      <dsp:txXfrm>
        <a:off x="1236636" y="890948"/>
        <a:ext cx="14610884" cy="1781897"/>
      </dsp:txXfrm>
    </dsp:sp>
    <dsp:sp modelId="{815A4B97-7E9E-4D30-8701-2D5A9319B51D}">
      <dsp:nvSpPr>
        <dsp:cNvPr id="0" name=""/>
        <dsp:cNvSpPr/>
      </dsp:nvSpPr>
      <dsp:spPr>
        <a:xfrm>
          <a:off x="122950" y="668211"/>
          <a:ext cx="2227371" cy="2227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E007E-8342-4F6E-A815-43A923EF471C}">
      <dsp:nvSpPr>
        <dsp:cNvPr id="0" name=""/>
        <dsp:cNvSpPr/>
      </dsp:nvSpPr>
      <dsp:spPr>
        <a:xfrm>
          <a:off x="1884356" y="3563794"/>
          <a:ext cx="13963164" cy="1781897"/>
        </a:xfrm>
        <a:prstGeom prst="rect">
          <a:avLst/>
        </a:prstGeom>
        <a:solidFill>
          <a:schemeClr val="accent2">
            <a:hueOff val="-1629267"/>
            <a:satOff val="9201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4381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51% say achieving 2022 budget goals will be more challenging</a:t>
          </a:r>
        </a:p>
      </dsp:txBody>
      <dsp:txXfrm>
        <a:off x="1884356" y="3563794"/>
        <a:ext cx="13963164" cy="1781897"/>
      </dsp:txXfrm>
    </dsp:sp>
    <dsp:sp modelId="{0F40EB7D-0BB1-4BCE-88EC-9DD39C8F69CC}">
      <dsp:nvSpPr>
        <dsp:cNvPr id="0" name=""/>
        <dsp:cNvSpPr/>
      </dsp:nvSpPr>
      <dsp:spPr>
        <a:xfrm>
          <a:off x="770670" y="3341057"/>
          <a:ext cx="2227371" cy="2227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629267"/>
              <a:satOff val="9201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1C055-23D8-4374-ACC3-73161F194CF3}">
      <dsp:nvSpPr>
        <dsp:cNvPr id="0" name=""/>
        <dsp:cNvSpPr/>
      </dsp:nvSpPr>
      <dsp:spPr>
        <a:xfrm>
          <a:off x="1236636" y="6236640"/>
          <a:ext cx="14610884" cy="1781897"/>
        </a:xfrm>
        <a:prstGeom prst="rect">
          <a:avLst/>
        </a:prstGeom>
        <a:solidFill>
          <a:schemeClr val="accent2">
            <a:hueOff val="-3258534"/>
            <a:satOff val="18401"/>
            <a:lumOff val="-31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4381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/>
            <a:t>48% say they need to develop a new strategic plan</a:t>
          </a:r>
        </a:p>
      </dsp:txBody>
      <dsp:txXfrm>
        <a:off x="1236636" y="6236640"/>
        <a:ext cx="14610884" cy="1781897"/>
      </dsp:txXfrm>
    </dsp:sp>
    <dsp:sp modelId="{CCB944C3-10F6-4EA6-8330-1347CD1C363F}">
      <dsp:nvSpPr>
        <dsp:cNvPr id="0" name=""/>
        <dsp:cNvSpPr/>
      </dsp:nvSpPr>
      <dsp:spPr>
        <a:xfrm>
          <a:off x="122950" y="6013903"/>
          <a:ext cx="2227371" cy="2227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3258534"/>
              <a:satOff val="18401"/>
              <a:lumOff val="-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9C9EE-A6CA-4DEB-BB7C-AD58E4AA5CFE}">
      <dsp:nvSpPr>
        <dsp:cNvPr id="0" name=""/>
        <dsp:cNvSpPr/>
      </dsp:nvSpPr>
      <dsp:spPr>
        <a:xfrm rot="16200000">
          <a:off x="-675335" y="677772"/>
          <a:ext cx="9207062" cy="7851517"/>
        </a:xfrm>
        <a:prstGeom prst="flowChartManualOperation">
          <a:avLst/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FOR PROFIT: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Customer buys product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Price includes cost of doing business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Overhead and profits seen </a:t>
          </a:r>
          <a:b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</a:b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as necessary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On average, successful for-profit companies allocate 25% of budget to overhead.* 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b="1" kern="1200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Success=financial results</a:t>
          </a:r>
        </a:p>
      </dsp:txBody>
      <dsp:txXfrm rot="5400000">
        <a:off x="2438" y="1841411"/>
        <a:ext cx="7851517" cy="5524238"/>
      </dsp:txXfrm>
    </dsp:sp>
    <dsp:sp modelId="{C3240AF6-D574-4912-B53E-4F4313C693D3}">
      <dsp:nvSpPr>
        <dsp:cNvPr id="0" name=""/>
        <dsp:cNvSpPr/>
      </dsp:nvSpPr>
      <dsp:spPr>
        <a:xfrm rot="16200000">
          <a:off x="8101100" y="365789"/>
          <a:ext cx="9207062" cy="8475482"/>
        </a:xfrm>
        <a:prstGeom prst="flowChartManualOperation">
          <a:avLst/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4800" bIns="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NONPROFIT: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Client pays partial or nothing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Rely on 3</a:t>
          </a:r>
          <a:r>
            <a:rPr lang="en-US" sz="3600" kern="1200" baseline="30000" dirty="0">
              <a:latin typeface="Calibri Light" panose="020F0302020204030204" pitchFamily="34" charset="0"/>
              <a:cs typeface="Calibri Light" panose="020F0302020204030204" pitchFamily="34" charset="0"/>
            </a:rPr>
            <a:t>rd</a:t>
          </a: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 party to cover cost (donors and funders)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Overhead and profits seen as unrelated to achieving mission</a:t>
          </a:r>
        </a:p>
        <a:p>
          <a:pPr marL="285750" lvl="1" indent="-285750" algn="l" defTabSz="1600200">
            <a:lnSpc>
              <a:spcPct val="100000"/>
            </a:lnSpc>
            <a:spcBef>
              <a:spcPct val="0"/>
            </a:spcBef>
            <a:spcAft>
              <a:spcPts val="800"/>
            </a:spcAft>
            <a:buChar char="••"/>
          </a:pPr>
          <a:r>
            <a:rPr lang="en-US" sz="3600" b="1" kern="1200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Success=mission impact</a:t>
          </a:r>
        </a:p>
      </dsp:txBody>
      <dsp:txXfrm rot="5400000">
        <a:off x="8466890" y="1841411"/>
        <a:ext cx="8475482" cy="55242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64B5D-DD26-48B5-AF4E-30CEF7CDF1DF}">
      <dsp:nvSpPr>
        <dsp:cNvPr id="0" name=""/>
        <dsp:cNvSpPr/>
      </dsp:nvSpPr>
      <dsp:spPr>
        <a:xfrm>
          <a:off x="0" y="867"/>
          <a:ext cx="13753528" cy="804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Not the Chair</a:t>
          </a:r>
        </a:p>
      </dsp:txBody>
      <dsp:txXfrm>
        <a:off x="0" y="867"/>
        <a:ext cx="13753528" cy="804960"/>
      </dsp:txXfrm>
    </dsp:sp>
    <dsp:sp modelId="{A7E41E94-31A4-4E53-A620-1D557A3B2F47}">
      <dsp:nvSpPr>
        <dsp:cNvPr id="0" name=""/>
        <dsp:cNvSpPr/>
      </dsp:nvSpPr>
      <dsp:spPr>
        <a:xfrm>
          <a:off x="0" y="929668"/>
          <a:ext cx="13753528" cy="804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Not the CEO</a:t>
          </a:r>
        </a:p>
      </dsp:txBody>
      <dsp:txXfrm>
        <a:off x="0" y="929668"/>
        <a:ext cx="13753528" cy="804960"/>
      </dsp:txXfrm>
    </dsp:sp>
    <dsp:sp modelId="{BA4D91B2-193C-4AE2-92A5-08E3E50F6E5A}">
      <dsp:nvSpPr>
        <dsp:cNvPr id="0" name=""/>
        <dsp:cNvSpPr/>
      </dsp:nvSpPr>
      <dsp:spPr>
        <a:xfrm>
          <a:off x="0" y="1858467"/>
          <a:ext cx="13753528" cy="804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Not individual board members</a:t>
          </a:r>
        </a:p>
      </dsp:txBody>
      <dsp:txXfrm>
        <a:off x="0" y="1858467"/>
        <a:ext cx="13753528" cy="804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371A2-BB62-4EDD-B9AD-3580B4A0F5A6}">
      <dsp:nvSpPr>
        <dsp:cNvPr id="0" name=""/>
        <dsp:cNvSpPr/>
      </dsp:nvSpPr>
      <dsp:spPr>
        <a:xfrm>
          <a:off x="0" y="0"/>
          <a:ext cx="17056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68BF5-DDDC-4222-80FD-E214798F2681}">
      <dsp:nvSpPr>
        <dsp:cNvPr id="0" name=""/>
        <dsp:cNvSpPr/>
      </dsp:nvSpPr>
      <dsp:spPr>
        <a:xfrm flipH="1">
          <a:off x="0" y="0"/>
          <a:ext cx="6428489" cy="10837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1737360" rIns="228600" bIns="228600" numCol="1" spcCol="1270" anchor="t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>
              <a:solidFill>
                <a:schemeClr val="accent3"/>
              </a:solidFill>
              <a:latin typeface="+mj-lt"/>
              <a:cs typeface="Arial" panose="020B0604020202020204" pitchFamily="34" charset="0"/>
            </a:rPr>
            <a:t>Resources for Board Members</a:t>
          </a:r>
          <a:endParaRPr lang="en-US" sz="6000" kern="1200" dirty="0">
            <a:solidFill>
              <a:schemeClr val="accent3"/>
            </a:solidFill>
          </a:endParaRPr>
        </a:p>
      </dsp:txBody>
      <dsp:txXfrm>
        <a:off x="0" y="0"/>
        <a:ext cx="6428489" cy="10837333"/>
      </dsp:txXfrm>
    </dsp:sp>
    <dsp:sp modelId="{D38327DE-CC27-40C4-AFC6-82869B035FA7}">
      <dsp:nvSpPr>
        <dsp:cNvPr id="0" name=""/>
        <dsp:cNvSpPr/>
      </dsp:nvSpPr>
      <dsp:spPr>
        <a:xfrm>
          <a:off x="6627626" y="127396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Business Volunteers Unlimited (BVU)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sp:txBody>
      <dsp:txXfrm>
        <a:off x="6627626" y="127396"/>
        <a:ext cx="5111184" cy="2547937"/>
      </dsp:txXfrm>
    </dsp:sp>
    <dsp:sp modelId="{E1D24F74-7B14-41BD-9CDB-B10AB495C8C9}">
      <dsp:nvSpPr>
        <dsp:cNvPr id="0" name=""/>
        <dsp:cNvSpPr/>
      </dsp:nvSpPr>
      <dsp:spPr>
        <a:xfrm>
          <a:off x="11937947" y="127396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www.bvuvolunteers.org</a:t>
          </a:r>
          <a:endParaRPr lang="en-US" sz="2900" kern="1200" dirty="0"/>
        </a:p>
      </dsp:txBody>
      <dsp:txXfrm>
        <a:off x="11937947" y="127396"/>
        <a:ext cx="5111184" cy="2547937"/>
      </dsp:txXfrm>
    </dsp:sp>
    <dsp:sp modelId="{259A9E9F-B539-4080-A575-5F27987BF7F5}">
      <dsp:nvSpPr>
        <dsp:cNvPr id="0" name=""/>
        <dsp:cNvSpPr/>
      </dsp:nvSpPr>
      <dsp:spPr>
        <a:xfrm>
          <a:off x="6428489" y="2675334"/>
          <a:ext cx="10620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675B1-379E-4C23-A835-9CDA2D55E5C1}">
      <dsp:nvSpPr>
        <dsp:cNvPr id="0" name=""/>
        <dsp:cNvSpPr/>
      </dsp:nvSpPr>
      <dsp:spPr>
        <a:xfrm>
          <a:off x="6627626" y="2802731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BoardSource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sp:txBody>
      <dsp:txXfrm>
        <a:off x="6627626" y="2802731"/>
        <a:ext cx="5111184" cy="2547937"/>
      </dsp:txXfrm>
    </dsp:sp>
    <dsp:sp modelId="{1E6C2E28-2C25-405A-BD5F-B89A8825E83E}">
      <dsp:nvSpPr>
        <dsp:cNvPr id="0" name=""/>
        <dsp:cNvSpPr/>
      </dsp:nvSpPr>
      <dsp:spPr>
        <a:xfrm>
          <a:off x="11937947" y="2802731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www.boardsource.org</a:t>
          </a:r>
          <a:endParaRPr lang="en-US" sz="2900" kern="1200" dirty="0"/>
        </a:p>
      </dsp:txBody>
      <dsp:txXfrm>
        <a:off x="11937947" y="2802731"/>
        <a:ext cx="5111184" cy="2547937"/>
      </dsp:txXfrm>
    </dsp:sp>
    <dsp:sp modelId="{E2B1A2F9-3A32-428A-8111-DC8B5F3875FD}">
      <dsp:nvSpPr>
        <dsp:cNvPr id="0" name=""/>
        <dsp:cNvSpPr/>
      </dsp:nvSpPr>
      <dsp:spPr>
        <a:xfrm>
          <a:off x="6428489" y="5350668"/>
          <a:ext cx="10620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E42A2-0E36-4950-9733-B72B59752874}">
      <dsp:nvSpPr>
        <dsp:cNvPr id="0" name=""/>
        <dsp:cNvSpPr/>
      </dsp:nvSpPr>
      <dsp:spPr>
        <a:xfrm>
          <a:off x="6627626" y="5478065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Independent Sector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sp:txBody>
      <dsp:txXfrm>
        <a:off x="6627626" y="5478065"/>
        <a:ext cx="5111184" cy="2547937"/>
      </dsp:txXfrm>
    </dsp:sp>
    <dsp:sp modelId="{5CDE83D9-401D-4D77-BC44-4588E85BDC77}">
      <dsp:nvSpPr>
        <dsp:cNvPr id="0" name=""/>
        <dsp:cNvSpPr/>
      </dsp:nvSpPr>
      <dsp:spPr>
        <a:xfrm>
          <a:off x="11937947" y="5478065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www.independentsector.org</a:t>
          </a:r>
          <a:endParaRPr lang="en-US" sz="2900" kern="1200" dirty="0"/>
        </a:p>
      </dsp:txBody>
      <dsp:txXfrm>
        <a:off x="11937947" y="5478065"/>
        <a:ext cx="5111184" cy="2547937"/>
      </dsp:txXfrm>
    </dsp:sp>
    <dsp:sp modelId="{E955D07E-6944-4BA6-AB3D-E40A3DC8C182}">
      <dsp:nvSpPr>
        <dsp:cNvPr id="0" name=""/>
        <dsp:cNvSpPr/>
      </dsp:nvSpPr>
      <dsp:spPr>
        <a:xfrm>
          <a:off x="6428489" y="8026002"/>
          <a:ext cx="10620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168FE-D411-4020-93A6-40E191C6A315}">
      <dsp:nvSpPr>
        <dsp:cNvPr id="0" name=""/>
        <dsp:cNvSpPr/>
      </dsp:nvSpPr>
      <dsp:spPr>
        <a:xfrm>
          <a:off x="6627626" y="8153399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4F81BD"/>
              </a:solidFill>
              <a:latin typeface="+mj-lt"/>
              <a:cs typeface="Arial" panose="020B0604020202020204" pitchFamily="34" charset="0"/>
            </a:rPr>
            <a:t>Nonprofit Finance Fund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rgbClr val="4F81BD"/>
            </a:solidFill>
            <a:latin typeface="+mj-lt"/>
            <a:cs typeface="Arial" panose="020B0604020202020204" pitchFamily="34" charset="0"/>
          </a:endParaRPr>
        </a:p>
      </dsp:txBody>
      <dsp:txXfrm>
        <a:off x="6627626" y="8153399"/>
        <a:ext cx="5111184" cy="2547937"/>
      </dsp:txXfrm>
    </dsp:sp>
    <dsp:sp modelId="{A22C7604-8F93-42C3-BCFB-898ECDF46916}">
      <dsp:nvSpPr>
        <dsp:cNvPr id="0" name=""/>
        <dsp:cNvSpPr/>
      </dsp:nvSpPr>
      <dsp:spPr>
        <a:xfrm>
          <a:off x="11937947" y="8153399"/>
          <a:ext cx="5111184" cy="254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nonprofitfinancefund</a:t>
          </a:r>
          <a:r>
            <a:rPr lang="en-US" sz="2900" kern="1200" dirty="0">
              <a:solidFill>
                <a:srgbClr val="585262"/>
              </a:solidFill>
              <a:latin typeface="+mj-lt"/>
              <a:cs typeface="Arial" panose="020B0604020202020204" pitchFamily="34" charset="0"/>
            </a:rPr>
            <a:t>.org</a:t>
          </a:r>
          <a:endParaRPr lang="en-US" sz="2900" kern="1200" dirty="0"/>
        </a:p>
      </dsp:txBody>
      <dsp:txXfrm>
        <a:off x="11937947" y="8153399"/>
        <a:ext cx="5111184" cy="2547937"/>
      </dsp:txXfrm>
    </dsp:sp>
    <dsp:sp modelId="{15B18F45-44D6-4EA6-8BCA-020974A67D87}">
      <dsp:nvSpPr>
        <dsp:cNvPr id="0" name=""/>
        <dsp:cNvSpPr/>
      </dsp:nvSpPr>
      <dsp:spPr>
        <a:xfrm>
          <a:off x="6428489" y="10701337"/>
          <a:ext cx="106206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2611"/>
          </a:xfrm>
          <a:prstGeom prst="rect">
            <a:avLst/>
          </a:prstGeom>
        </p:spPr>
        <p:txBody>
          <a:bodyPr vert="horz" lIns="92306" tIns="46153" rIns="92306" bIns="4615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6" tIns="46153" rIns="92306" bIns="4615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2610"/>
          </a:xfrm>
          <a:prstGeom prst="rect">
            <a:avLst/>
          </a:prstGeom>
        </p:spPr>
        <p:txBody>
          <a:bodyPr vert="horz" lIns="92306" tIns="46153" rIns="92306" bIns="46153" rtlCol="0" anchor="b"/>
          <a:lstStyle>
            <a:lvl1pPr algn="r">
              <a:defRPr sz="1200"/>
            </a:lvl1pPr>
          </a:lstStyle>
          <a:p>
            <a:fld id="{72A9690D-C3F4-4861-8F9D-DC87BC9B22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49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2611"/>
          </a:xfrm>
          <a:prstGeom prst="rect">
            <a:avLst/>
          </a:prstGeom>
        </p:spPr>
        <p:txBody>
          <a:bodyPr vert="horz" lIns="92306" tIns="46153" rIns="92306" bIns="4615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1"/>
            <a:ext cx="3004820" cy="462611"/>
          </a:xfrm>
          <a:prstGeom prst="rect">
            <a:avLst/>
          </a:prstGeom>
        </p:spPr>
        <p:txBody>
          <a:bodyPr vert="horz" lIns="92306" tIns="46153" rIns="92306" bIns="46153" rtlCol="0"/>
          <a:lstStyle>
            <a:lvl1pPr algn="r">
              <a:defRPr sz="1200"/>
            </a:lvl1pPr>
          </a:lstStyle>
          <a:p>
            <a:fld id="{C0FE106A-0BE3-45B5-BA00-2CE3B99B9A93}" type="datetimeFigureOut">
              <a:rPr lang="en-GB" smtClean="0"/>
              <a:t>09/11/2021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6" tIns="46153" rIns="92306" bIns="4615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37222"/>
            <a:ext cx="5547360" cy="3630454"/>
          </a:xfrm>
          <a:prstGeom prst="rect">
            <a:avLst/>
          </a:prstGeom>
        </p:spPr>
        <p:txBody>
          <a:bodyPr vert="horz" lIns="92306" tIns="46153" rIns="92306" bIns="4615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6" tIns="46153" rIns="92306" bIns="4615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2610"/>
          </a:xfrm>
          <a:prstGeom prst="rect">
            <a:avLst/>
          </a:prstGeom>
        </p:spPr>
        <p:txBody>
          <a:bodyPr vert="horz" lIns="92306" tIns="46153" rIns="92306" bIns="46153" rtlCol="0" anchor="b"/>
          <a:lstStyle>
            <a:lvl1pPr algn="r">
              <a:defRPr sz="1200"/>
            </a:lvl1pPr>
          </a:lstStyle>
          <a:p>
            <a:fld id="{99F5EE5E-B121-4476-8659-99E834C9710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630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60">
              <a:defRPr/>
            </a:pPr>
            <a:fld id="{D3A75072-B17C-4749-AF2C-1581B19E11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060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505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decision making​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diverse perspectives are better qualified to identify the full range of risk and opportunity​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More responsive ​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diverse boards reflect the communities they serve, which improves the ability to comprehend and respond to environmental and external changes and trends​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Stronger access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to resources that are important to achieving the mission​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diverse connections with policy makers, donors and collaborative partners​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pipeline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​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boards that are not diverse risk becoming stagnant​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Mission alignment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​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diversity is part of the organization’s mission and essential to develop and deliver programs that support the mission​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5EE5E-B121-4476-8659-99E834C9710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46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60">
              <a:defRPr/>
            </a:pPr>
            <a:fld id="{D3A75072-B17C-4749-AF2C-1581B19E11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060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466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60">
              <a:defRPr/>
            </a:pPr>
            <a:fld id="{D3A75072-B17C-4749-AF2C-1581B19E11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060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67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5EE5E-B121-4476-8659-99E834C97104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454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60">
              <a:defRPr/>
            </a:pPr>
            <a:fld id="{D3A75072-B17C-4749-AF2C-1581B19E11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060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9600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60">
              <a:defRPr/>
            </a:pPr>
            <a:fld id="{D3A75072-B17C-4749-AF2C-1581B19E11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060"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2904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60">
              <a:defRPr/>
            </a:pPr>
            <a:fld id="{D3A75072-B17C-4749-AF2C-1581B19E11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060"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136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60">
              <a:defRPr/>
            </a:pPr>
            <a:fld id="{D3A75072-B17C-4749-AF2C-1581B19E11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060">
                <a:defRPr/>
              </a:pPr>
              <a:t>42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357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5199"/>
            <a:ext cx="24384000" cy="10835030"/>
          </a:xfrm>
          <a:prstGeom prst="rect">
            <a:avLst/>
          </a:prstGeom>
          <a:solidFill>
            <a:srgbClr val="008A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658512"/>
            <a:ext cx="20726400" cy="4488328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</a:t>
            </a:r>
            <a:r>
              <a:rPr lang="en-US" dirty="0" err="1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9830"/>
            <a:ext cx="24384000" cy="321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5" y="11322496"/>
            <a:ext cx="3657600" cy="186812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7146845"/>
            <a:ext cx="20726400" cy="1725442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+mn-lt"/>
                <a:cs typeface="Arial"/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78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7"/>
            <a:ext cx="21945600" cy="9600842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8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EFFA50-A9BF-4D89-8CE0-0B0E6FB0AF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0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4"/>
            <a:ext cx="21945600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144EA-0E63-443F-94BE-DEA8DCD4B0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1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12374-A01B-4F83-A7B9-8ECB9F1967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14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7"/>
            <a:ext cx="21945600" cy="952908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0547A-E695-4598-A523-35492DD30E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3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C2594-84F7-4740-92A1-C2513C8A68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93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5591" y="1754846"/>
            <a:ext cx="16678344" cy="670480"/>
          </a:xfrm>
        </p:spPr>
        <p:txBody>
          <a:bodyPr anchor="t"/>
          <a:lstStyle>
            <a:lvl1pPr algn="l">
              <a:defRPr sz="3000" b="0" baseline="0">
                <a:latin typeface="Arial  "/>
                <a:cs typeface="Arial  "/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207" y="8363861"/>
            <a:ext cx="10549464" cy="3955142"/>
          </a:xfrm>
        </p:spPr>
        <p:txBody>
          <a:bodyPr>
            <a:normAutofit/>
          </a:bodyPr>
          <a:lstStyle>
            <a:lvl1pPr marL="176212" indent="-176212">
              <a:lnSpc>
                <a:spcPct val="110000"/>
              </a:lnSpc>
              <a:buFont typeface="Arial"/>
              <a:buChar char="•"/>
              <a:defRPr sz="2400"/>
            </a:lvl1pPr>
            <a:lvl2pPr marL="857250" indent="-171450">
              <a:lnSpc>
                <a:spcPct val="110000"/>
              </a:lnSpc>
              <a:buFont typeface="Arial"/>
              <a:buChar char="•"/>
              <a:defRPr sz="2400"/>
            </a:lvl2pPr>
            <a:lvl3pPr marL="1538288" indent="-166688">
              <a:lnSpc>
                <a:spcPct val="110000"/>
              </a:lnSpc>
              <a:defRPr sz="2400"/>
            </a:lvl3pPr>
            <a:lvl4pPr marL="2314576" indent="-257176">
              <a:lnSpc>
                <a:spcPct val="110000"/>
              </a:lnSpc>
              <a:defRPr sz="2400"/>
            </a:lvl4pPr>
            <a:lvl5pPr marL="3002758" indent="-259558">
              <a:lnSpc>
                <a:spcPct val="11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473203" y="1755781"/>
            <a:ext cx="4381829" cy="434341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12675799" y="8363861"/>
            <a:ext cx="10489005" cy="3955142"/>
          </a:xfrm>
        </p:spPr>
        <p:txBody>
          <a:bodyPr>
            <a:normAutofit/>
          </a:bodyPr>
          <a:lstStyle>
            <a:lvl1pPr marL="176212" indent="-176212">
              <a:lnSpc>
                <a:spcPct val="110000"/>
              </a:lnSpc>
              <a:defRPr sz="2400"/>
            </a:lvl1pPr>
            <a:lvl2pPr marL="857250" indent="-171450">
              <a:lnSpc>
                <a:spcPct val="110000"/>
              </a:lnSpc>
              <a:buFont typeface="Arial"/>
              <a:buChar char="•"/>
              <a:defRPr sz="2400"/>
            </a:lvl2pPr>
            <a:lvl3pPr marL="1538288" indent="-166688">
              <a:lnSpc>
                <a:spcPct val="110000"/>
              </a:lnSpc>
              <a:defRPr sz="2400"/>
            </a:lvl3pPr>
            <a:lvl4pPr marL="2312194" indent="-254794">
              <a:lnSpc>
                <a:spcPct val="110000"/>
              </a:lnSpc>
              <a:defRPr sz="2400"/>
            </a:lvl4pPr>
            <a:lvl5pPr marL="3007520" indent="-264320">
              <a:lnSpc>
                <a:spcPct val="11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490136" y="6930544"/>
            <a:ext cx="10532528" cy="11843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Rectangle 28"/>
          <p:cNvSpPr/>
          <p:nvPr userDrawn="1"/>
        </p:nvSpPr>
        <p:spPr>
          <a:xfrm>
            <a:off x="12675797" y="6928970"/>
            <a:ext cx="10532528" cy="11843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506635" y="2574931"/>
            <a:ext cx="16658165" cy="3524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700">
                <a:solidFill>
                  <a:srgbClr val="7030A0"/>
                </a:solidFill>
              </a:defRPr>
            </a:lvl1pPr>
            <a:lvl2pPr marL="685800" indent="0">
              <a:lnSpc>
                <a:spcPct val="120000"/>
              </a:lnSpc>
              <a:buNone/>
              <a:defRPr sz="2700">
                <a:solidFill>
                  <a:srgbClr val="7030A0"/>
                </a:solidFill>
              </a:defRPr>
            </a:lvl2pPr>
            <a:lvl3pPr marL="1371600" indent="0">
              <a:lnSpc>
                <a:spcPct val="120000"/>
              </a:lnSpc>
              <a:buNone/>
              <a:defRPr sz="2700">
                <a:solidFill>
                  <a:srgbClr val="7030A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473200" y="6930544"/>
            <a:ext cx="10549467" cy="118427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685800" indent="0">
              <a:buNone/>
              <a:defRPr sz="2400" b="1">
                <a:latin typeface="Arial Black"/>
                <a:cs typeface="Arial Black"/>
              </a:defRPr>
            </a:lvl2pPr>
            <a:lvl3pPr marL="1371600" indent="0">
              <a:buNone/>
              <a:defRPr sz="2400" b="1">
                <a:latin typeface="Arial Black"/>
                <a:cs typeface="Arial Black"/>
              </a:defRPr>
            </a:lvl3pPr>
            <a:lvl4pPr marL="2057400" indent="0">
              <a:buNone/>
              <a:defRPr sz="2400" b="1">
                <a:latin typeface="Arial Black"/>
                <a:cs typeface="Arial Black"/>
              </a:defRPr>
            </a:lvl4pPr>
            <a:lvl5pPr marL="2743200" indent="0">
              <a:buNone/>
              <a:defRPr sz="2400" b="1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2675800" y="6926916"/>
            <a:ext cx="10549467" cy="118427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685800" indent="0">
              <a:buNone/>
              <a:defRPr sz="2400" b="1">
                <a:latin typeface="Arial Black"/>
                <a:cs typeface="Arial Black"/>
              </a:defRPr>
            </a:lvl2pPr>
            <a:lvl3pPr marL="1371600" indent="0">
              <a:buNone/>
              <a:defRPr sz="2400" b="1">
                <a:latin typeface="Arial Black"/>
                <a:cs typeface="Arial Black"/>
              </a:defRPr>
            </a:lvl3pPr>
            <a:lvl4pPr marL="2057400" indent="0">
              <a:buNone/>
              <a:defRPr sz="2400" b="1">
                <a:latin typeface="Arial Black"/>
                <a:cs typeface="Arial Black"/>
              </a:defRPr>
            </a:lvl4pPr>
            <a:lvl5pPr marL="2743200" indent="0">
              <a:buNone/>
              <a:defRPr sz="2400" b="1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F274E-B5F8-492A-874C-2D5D464F634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66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38333" y="4735842"/>
            <a:ext cx="21945600" cy="576911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030A0"/>
                </a:solidFill>
              </a:defRPr>
            </a:lvl1pPr>
            <a:lvl2pPr marL="685800" indent="0">
              <a:buNone/>
              <a:defRPr sz="3600">
                <a:solidFill>
                  <a:srgbClr val="7030A0"/>
                </a:solidFill>
              </a:defRPr>
            </a:lvl2pPr>
            <a:lvl3pPr marL="1371600" indent="0">
              <a:buNone/>
              <a:defRPr sz="3600">
                <a:solidFill>
                  <a:srgbClr val="7030A0"/>
                </a:solidFill>
              </a:defRPr>
            </a:lvl3pPr>
            <a:lvl4pPr marL="2057400" indent="0">
              <a:buNone/>
              <a:defRPr sz="3600">
                <a:solidFill>
                  <a:srgbClr val="7030A0"/>
                </a:solidFill>
              </a:defRPr>
            </a:lvl4pPr>
            <a:lvl5pPr marL="2743200" indent="0">
              <a:buNone/>
              <a:defRPr sz="3600">
                <a:solidFill>
                  <a:srgbClr val="7030A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87050" y="1715679"/>
            <a:ext cx="18918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solidFill>
                  <a:srgbClr val="523178"/>
                </a:solidFill>
                <a:latin typeface="Times"/>
                <a:cs typeface="Times"/>
              </a:rPr>
              <a:t>“</a:t>
            </a:r>
          </a:p>
        </p:txBody>
      </p:sp>
      <p:sp>
        <p:nvSpPr>
          <p:cNvPr id="6" name="TextBox 5"/>
          <p:cNvSpPr txBox="1"/>
          <p:nvPr userDrawn="1"/>
        </p:nvSpPr>
        <p:spPr>
          <a:xfrm rot="10800000">
            <a:off x="20673700" y="6643855"/>
            <a:ext cx="18918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solidFill>
                  <a:srgbClr val="7030A0"/>
                </a:solidFill>
                <a:latin typeface="Times"/>
                <a:cs typeface="Times"/>
              </a:rPr>
              <a:t>“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CAA66-221D-4F84-9153-E00D6A41A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9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7"/>
            <a:ext cx="21945600" cy="10501582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4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90624-AF11-4E10-8EFB-A9BA809A1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9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816685"/>
            <a:ext cx="8170256" cy="5541526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8189389" y="816685"/>
            <a:ext cx="7961179" cy="55415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6169703" y="816685"/>
            <a:ext cx="8233432" cy="55415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1397" y="6358213"/>
            <a:ext cx="8170256" cy="5541526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190784" y="6358213"/>
            <a:ext cx="7961179" cy="55415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16171100" y="6358213"/>
            <a:ext cx="8233432" cy="55415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BE342-A9BC-4488-9C64-7F671B50D82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78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divider">
    <p:bg>
      <p:bgPr>
        <a:solidFill>
          <a:srgbClr val="F197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116921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4AC612-D5DE-49BD-9CBD-7D4E6647A4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48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7157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7DA879-7AD8-48E6-AFD3-62156037B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552"/>
          <a:stretch/>
        </p:blipFill>
        <p:spPr>
          <a:xfrm>
            <a:off x="0" y="0"/>
            <a:ext cx="24384000" cy="751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A2BA53-41CA-4F1E-A51C-6D2C02355264}"/>
              </a:ext>
            </a:extLst>
          </p:cNvPr>
          <p:cNvSpPr/>
          <p:nvPr userDrawn="1"/>
        </p:nvSpPr>
        <p:spPr>
          <a:xfrm>
            <a:off x="0" y="0"/>
            <a:ext cx="24384000" cy="7506072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13" y="1673424"/>
            <a:ext cx="22684579" cy="4344528"/>
          </a:xfrm>
        </p:spPr>
        <p:txBody>
          <a:bodyPr anchor="b"/>
          <a:lstStyle>
            <a:lvl1pPr algn="ctr"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DA7A4E-B3C0-4B02-83B2-22AC88606B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6" y="11466512"/>
            <a:ext cx="3801616" cy="1941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133993-A429-4493-880F-196D34E965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4064"/>
            <a:ext cx="24433360" cy="5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868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>
            <a:extLst>
              <a:ext uri="{FF2B5EF4-FFF2-40B4-BE49-F238E27FC236}">
                <a16:creationId xmlns:a16="http://schemas.microsoft.com/office/drawing/2014/main" id="{7AEC46C8-8134-4A33-9D0A-578A9367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08FBDF-5453-4769-AB13-9DC268EF4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2" y="11898560"/>
            <a:ext cx="2517598" cy="12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54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06285"/>
            <a:ext cx="24384000" cy="1240971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600"/>
          </a:p>
        </p:txBody>
      </p:sp>
      <p:sp>
        <p:nvSpPr>
          <p:cNvPr id="14" name="Rectangle 13"/>
          <p:cNvSpPr/>
          <p:nvPr userDrawn="1"/>
        </p:nvSpPr>
        <p:spPr>
          <a:xfrm>
            <a:off x="0" y="1364346"/>
            <a:ext cx="24384000" cy="560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 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450409" y="4322432"/>
            <a:ext cx="17172822" cy="1098548"/>
          </a:xfrm>
        </p:spPr>
        <p:txBody>
          <a:bodyPr anchor="b">
            <a:noAutofit/>
          </a:bodyPr>
          <a:lstStyle>
            <a:lvl1pPr algn="r">
              <a:defRPr sz="10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3472911" y="5827383"/>
            <a:ext cx="9814078" cy="140182"/>
            <a:chOff x="3949255" y="4582832"/>
            <a:chExt cx="3680279" cy="70091"/>
          </a:xfrm>
        </p:grpSpPr>
        <p:cxnSp>
          <p:nvCxnSpPr>
            <p:cNvPr id="17" name="Straight Connector 16"/>
            <p:cNvCxnSpPr/>
            <p:nvPr userDrawn="1"/>
          </p:nvCxnSpPr>
          <p:spPr>
            <a:xfrm flipH="1">
              <a:off x="3949255" y="4582832"/>
              <a:ext cx="368027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 userDrawn="1"/>
          </p:nvSpPr>
          <p:spPr>
            <a:xfrm>
              <a:off x="6978205" y="4584223"/>
              <a:ext cx="647700" cy="68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-1" y="6961455"/>
            <a:ext cx="24466590" cy="7507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 rot="5400000">
            <a:off x="-1950139" y="6915574"/>
            <a:ext cx="12469090" cy="6595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" y="1378854"/>
            <a:ext cx="4257526" cy="5588004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0" b="1" dirty="0">
              <a:solidFill>
                <a:schemeClr val="accent3"/>
              </a:solidFill>
            </a:endParaRP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-2128757" y="2017486"/>
            <a:ext cx="8572450" cy="4628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chemeClr val="accent3">
                  <a:lumMod val="60000"/>
                  <a:lumOff val="40000"/>
                </a:schemeClr>
              </a:buClr>
              <a:buSzPct val="25000"/>
              <a:buFontTx/>
              <a:buNone/>
              <a:defRPr sz="23000" b="1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8968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4016" y="9234264"/>
            <a:ext cx="23281232" cy="2952974"/>
          </a:xfrm>
        </p:spPr>
        <p:txBody>
          <a:bodyPr/>
          <a:lstStyle>
            <a:lvl1pPr marL="0" indent="0">
              <a:buClr>
                <a:schemeClr val="bg1"/>
              </a:buClr>
              <a:defRPr b="1">
                <a:solidFill>
                  <a:schemeClr val="accent1"/>
                </a:solidFill>
              </a:defRPr>
            </a:lvl1pPr>
            <a:lvl2pPr marL="501638" indent="-442902">
              <a:buClr>
                <a:schemeClr val="bg1"/>
              </a:buClr>
              <a:defRPr sz="3200"/>
            </a:lvl2pPr>
            <a:lvl3pPr marL="243837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CONTENT SLIDE WITH PICTURE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742951" y="2249492"/>
            <a:ext cx="22682200" cy="64801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C65D14-D35C-4D83-B8D7-37B6C8E625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20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14390" y="2825552"/>
            <a:ext cx="13969900" cy="93616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6061D85-FDB5-4022-B083-E8E46EF77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64341" y="0"/>
            <a:ext cx="9119659" cy="1322861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8EDAE-39C7-4104-9000-3237EEE5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F1B68-44DD-4AB3-A2D9-5277854BBD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9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14390" y="2825552"/>
            <a:ext cx="22418839" cy="93616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CONTENT SLIDE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422C21-9B63-4A16-81AF-4348FD90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69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696700" y="0"/>
            <a:ext cx="1268730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3228" y="1765593"/>
            <a:ext cx="9885172" cy="756410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</a:lstStyle>
          <a:p>
            <a:pPr lvl="0"/>
            <a:r>
              <a:rPr lang="en-US" dirty="0"/>
              <a:t>Your sub-headline goes here</a:t>
            </a:r>
          </a:p>
        </p:txBody>
      </p:sp>
      <p:sp>
        <p:nvSpPr>
          <p:cNvPr id="19" name="Title 14"/>
          <p:cNvSpPr>
            <a:spLocks noGrp="1"/>
          </p:cNvSpPr>
          <p:nvPr>
            <p:ph type="title" hasCustomPrompt="1"/>
          </p:nvPr>
        </p:nvSpPr>
        <p:spPr>
          <a:xfrm>
            <a:off x="1414780" y="814452"/>
            <a:ext cx="10562856" cy="9942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5E799-FE84-4077-87C2-C05B8C754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62040"/>
            <a:ext cx="24384001" cy="3428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6E287-E10B-4EA8-AD3E-F7528564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81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5199"/>
            <a:ext cx="24384000" cy="10835030"/>
          </a:xfrm>
          <a:prstGeom prst="rect">
            <a:avLst/>
          </a:prstGeom>
          <a:solidFill>
            <a:srgbClr val="008A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658512"/>
            <a:ext cx="20726400" cy="4488328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 </a:t>
            </a:r>
            <a:r>
              <a:rPr lang="en-US" err="1"/>
              <a:t>Headline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9830"/>
            <a:ext cx="24384000" cy="321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5" y="11492482"/>
            <a:ext cx="3657600" cy="186812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7146845"/>
            <a:ext cx="20726400" cy="1725442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+mn-lt"/>
                <a:cs typeface="Arial"/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94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4"/>
            <a:ext cx="21945600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88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816685"/>
            <a:ext cx="8170256" cy="5541526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8189389" y="816685"/>
            <a:ext cx="7961179" cy="5541526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6169703" y="816685"/>
            <a:ext cx="8233432" cy="554152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1397" y="6358213"/>
            <a:ext cx="8170256" cy="5541526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190784" y="6358213"/>
            <a:ext cx="7961179" cy="5541526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16171100" y="6358213"/>
            <a:ext cx="8233432" cy="5541526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2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4"/>
            <a:ext cx="21945600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11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56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490136" y="0"/>
            <a:ext cx="22893867" cy="258312"/>
          </a:xfrm>
          <a:prstGeom prst="rect">
            <a:avLst/>
          </a:prstGeom>
          <a:solidFill>
            <a:srgbClr val="00A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4"/>
            <a:ext cx="21945600" cy="9500384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59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1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6" y="2956314"/>
            <a:ext cx="9438485" cy="9500384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0944696" y="2956316"/>
          <a:ext cx="12239237" cy="9500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4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1238333" y="2956317"/>
          <a:ext cx="21945600" cy="868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52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6" y="2956314"/>
            <a:ext cx="9438485" cy="9500384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1308248" y="2956317"/>
          <a:ext cx="11856555" cy="950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54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7"/>
            <a:ext cx="21945600" cy="9600842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41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8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5A366-47A9-409D-974E-E801E95D0A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83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4"/>
            <a:ext cx="21945600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83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47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7"/>
            <a:ext cx="21945600" cy="952908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2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1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5591" y="1754846"/>
            <a:ext cx="16678344" cy="670480"/>
          </a:xfrm>
        </p:spPr>
        <p:txBody>
          <a:bodyPr anchor="t"/>
          <a:lstStyle>
            <a:lvl1pPr algn="l">
              <a:defRPr sz="3000" b="0" baseline="0">
                <a:latin typeface="Arial  "/>
                <a:cs typeface="Arial  "/>
              </a:defRPr>
            </a:lvl1pPr>
          </a:lstStyle>
          <a:p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207" y="8363861"/>
            <a:ext cx="10549464" cy="3955142"/>
          </a:xfrm>
        </p:spPr>
        <p:txBody>
          <a:bodyPr>
            <a:normAutofit/>
          </a:bodyPr>
          <a:lstStyle>
            <a:lvl1pPr marL="176212" indent="-176212">
              <a:lnSpc>
                <a:spcPct val="110000"/>
              </a:lnSpc>
              <a:buFont typeface="Arial"/>
              <a:buChar char="•"/>
              <a:defRPr sz="2400"/>
            </a:lvl1pPr>
            <a:lvl2pPr marL="857250" indent="-171450">
              <a:lnSpc>
                <a:spcPct val="110000"/>
              </a:lnSpc>
              <a:buFont typeface="Arial"/>
              <a:buChar char="•"/>
              <a:defRPr sz="2400"/>
            </a:lvl2pPr>
            <a:lvl3pPr marL="1538288" indent="-166688">
              <a:lnSpc>
                <a:spcPct val="110000"/>
              </a:lnSpc>
              <a:defRPr sz="2400"/>
            </a:lvl3pPr>
            <a:lvl4pPr marL="2314576" indent="-257176">
              <a:lnSpc>
                <a:spcPct val="110000"/>
              </a:lnSpc>
              <a:defRPr sz="2400"/>
            </a:lvl4pPr>
            <a:lvl5pPr marL="3002758" indent="-259558">
              <a:lnSpc>
                <a:spcPct val="11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473203" y="1755781"/>
            <a:ext cx="4381829" cy="434341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12675799" y="8363861"/>
            <a:ext cx="10489005" cy="3955142"/>
          </a:xfrm>
        </p:spPr>
        <p:txBody>
          <a:bodyPr>
            <a:normAutofit/>
          </a:bodyPr>
          <a:lstStyle>
            <a:lvl1pPr marL="176212" indent="-176212">
              <a:lnSpc>
                <a:spcPct val="110000"/>
              </a:lnSpc>
              <a:defRPr sz="2400"/>
            </a:lvl1pPr>
            <a:lvl2pPr marL="857250" indent="-171450">
              <a:lnSpc>
                <a:spcPct val="110000"/>
              </a:lnSpc>
              <a:buFont typeface="Arial"/>
              <a:buChar char="•"/>
              <a:defRPr sz="2400"/>
            </a:lvl2pPr>
            <a:lvl3pPr marL="1538288" indent="-166688">
              <a:lnSpc>
                <a:spcPct val="110000"/>
              </a:lnSpc>
              <a:defRPr sz="2400"/>
            </a:lvl3pPr>
            <a:lvl4pPr marL="2312194" indent="-254794">
              <a:lnSpc>
                <a:spcPct val="110000"/>
              </a:lnSpc>
              <a:defRPr sz="2400"/>
            </a:lvl4pPr>
            <a:lvl5pPr marL="3007520" indent="-264320">
              <a:lnSpc>
                <a:spcPct val="11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490136" y="6930544"/>
            <a:ext cx="10532528" cy="11843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Rectangle 28"/>
          <p:cNvSpPr/>
          <p:nvPr userDrawn="1"/>
        </p:nvSpPr>
        <p:spPr>
          <a:xfrm>
            <a:off x="12675797" y="6928970"/>
            <a:ext cx="10532528" cy="11843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506635" y="2574931"/>
            <a:ext cx="16658165" cy="3524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700">
                <a:solidFill>
                  <a:srgbClr val="7030A0"/>
                </a:solidFill>
              </a:defRPr>
            </a:lvl1pPr>
            <a:lvl2pPr marL="685800" indent="0">
              <a:lnSpc>
                <a:spcPct val="120000"/>
              </a:lnSpc>
              <a:buNone/>
              <a:defRPr sz="2700">
                <a:solidFill>
                  <a:srgbClr val="7030A0"/>
                </a:solidFill>
              </a:defRPr>
            </a:lvl2pPr>
            <a:lvl3pPr marL="1371600" indent="0">
              <a:lnSpc>
                <a:spcPct val="120000"/>
              </a:lnSpc>
              <a:buNone/>
              <a:defRPr sz="2700">
                <a:solidFill>
                  <a:srgbClr val="7030A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473200" y="6930544"/>
            <a:ext cx="10549467" cy="118427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685800" indent="0">
              <a:buNone/>
              <a:defRPr sz="2400" b="1">
                <a:latin typeface="Arial Black"/>
                <a:cs typeface="Arial Black"/>
              </a:defRPr>
            </a:lvl2pPr>
            <a:lvl3pPr marL="1371600" indent="0">
              <a:buNone/>
              <a:defRPr sz="2400" b="1">
                <a:latin typeface="Arial Black"/>
                <a:cs typeface="Arial Black"/>
              </a:defRPr>
            </a:lvl3pPr>
            <a:lvl4pPr marL="2057400" indent="0">
              <a:buNone/>
              <a:defRPr sz="2400" b="1">
                <a:latin typeface="Arial Black"/>
                <a:cs typeface="Arial Black"/>
              </a:defRPr>
            </a:lvl4pPr>
            <a:lvl5pPr marL="2743200" indent="0">
              <a:buNone/>
              <a:defRPr sz="2400" b="1">
                <a:latin typeface="Arial Black"/>
                <a:cs typeface="Arial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2675800" y="6926916"/>
            <a:ext cx="10549467" cy="118427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685800" indent="0">
              <a:buNone/>
              <a:defRPr sz="2400" b="1">
                <a:latin typeface="Arial Black"/>
                <a:cs typeface="Arial Black"/>
              </a:defRPr>
            </a:lvl2pPr>
            <a:lvl3pPr marL="1371600" indent="0">
              <a:buNone/>
              <a:defRPr sz="2400" b="1">
                <a:latin typeface="Arial Black"/>
                <a:cs typeface="Arial Black"/>
              </a:defRPr>
            </a:lvl3pPr>
            <a:lvl4pPr marL="2057400" indent="0">
              <a:buNone/>
              <a:defRPr sz="2400" b="1">
                <a:latin typeface="Arial Black"/>
                <a:cs typeface="Arial Black"/>
              </a:defRPr>
            </a:lvl4pPr>
            <a:lvl5pPr marL="2743200" indent="0">
              <a:buNone/>
              <a:defRPr sz="2400" b="1">
                <a:latin typeface="Arial Black"/>
                <a:cs typeface="Arial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89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38333" y="4735842"/>
            <a:ext cx="21945600" cy="576911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030A0"/>
                </a:solidFill>
              </a:defRPr>
            </a:lvl1pPr>
            <a:lvl2pPr marL="685800" indent="0">
              <a:buNone/>
              <a:defRPr sz="3600">
                <a:solidFill>
                  <a:srgbClr val="7030A0"/>
                </a:solidFill>
              </a:defRPr>
            </a:lvl2pPr>
            <a:lvl3pPr marL="1371600" indent="0">
              <a:buNone/>
              <a:defRPr sz="3600">
                <a:solidFill>
                  <a:srgbClr val="7030A0"/>
                </a:solidFill>
              </a:defRPr>
            </a:lvl3pPr>
            <a:lvl4pPr marL="2057400" indent="0">
              <a:buNone/>
              <a:defRPr sz="3600">
                <a:solidFill>
                  <a:srgbClr val="7030A0"/>
                </a:solidFill>
              </a:defRPr>
            </a:lvl4pPr>
            <a:lvl5pPr marL="2743200" indent="0">
              <a:buNone/>
              <a:defRPr sz="3600">
                <a:solidFill>
                  <a:srgbClr val="7030A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5"/>
            <a:ext cx="5689600" cy="730250"/>
          </a:xfrm>
        </p:spPr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87050" y="1715679"/>
            <a:ext cx="18918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>
                <a:solidFill>
                  <a:srgbClr val="523178"/>
                </a:solidFill>
                <a:latin typeface="Times"/>
                <a:cs typeface="Times"/>
              </a:rPr>
              <a:t>“</a:t>
            </a:r>
          </a:p>
        </p:txBody>
      </p:sp>
      <p:sp>
        <p:nvSpPr>
          <p:cNvPr id="6" name="TextBox 5"/>
          <p:cNvSpPr txBox="1"/>
          <p:nvPr userDrawn="1"/>
        </p:nvSpPr>
        <p:spPr>
          <a:xfrm rot="10800000">
            <a:off x="20673700" y="6643855"/>
            <a:ext cx="18918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>
                <a:solidFill>
                  <a:srgbClr val="7030A0"/>
                </a:solidFill>
                <a:latin typeface="Times"/>
                <a:cs typeface="Times"/>
              </a:rPr>
              <a:t>“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84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7"/>
            <a:ext cx="21945600" cy="10501582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91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12712705"/>
            <a:ext cx="14833600" cy="730250"/>
          </a:xfrm>
        </p:spPr>
        <p:txBody>
          <a:bodyPr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89396" y="12712705"/>
            <a:ext cx="1275405" cy="730250"/>
          </a:xfrm>
        </p:spPr>
        <p:txBody>
          <a:bodyPr/>
          <a:lstStyle>
            <a:lvl1pPr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0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divider">
    <p:bg>
      <p:bgPr>
        <a:solidFill>
          <a:srgbClr val="F197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116921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60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divider">
    <p:bg>
      <p:bgPr>
        <a:solidFill>
          <a:srgbClr val="00A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116921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612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490136" y="0"/>
            <a:ext cx="22893867" cy="258312"/>
          </a:xfrm>
          <a:prstGeom prst="rect">
            <a:avLst/>
          </a:prstGeom>
          <a:solidFill>
            <a:srgbClr val="00A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2956314"/>
            <a:ext cx="21945600" cy="9500384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2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divider">
    <p:bg>
      <p:bgPr>
        <a:solidFill>
          <a:srgbClr val="E91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116921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106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divider">
    <p:bg>
      <p:bgPr>
        <a:solidFill>
          <a:srgbClr val="FFC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116921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889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ivider">
    <p:bg>
      <p:bgPr>
        <a:solidFill>
          <a:srgbClr val="AB4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116921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8856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bg>
      <p:bgPr>
        <a:solidFill>
          <a:srgbClr val="19A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C4BC-7C0B-344A-BA81-1CDFD15610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116921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17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442" y="2956314"/>
            <a:ext cx="11990493" cy="957214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19204" y="2956314"/>
            <a:ext cx="9783235" cy="957223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B127C-1615-4A9E-9096-2DE3AA4464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8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6" y="2956314"/>
            <a:ext cx="9438485" cy="9500384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0944696" y="2956316"/>
          <a:ext cx="12239237" cy="9500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3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1238333" y="2956317"/>
          <a:ext cx="21945600" cy="868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33" y="1754849"/>
            <a:ext cx="21945600" cy="900098"/>
          </a:xfrm>
        </p:spPr>
        <p:txBody>
          <a:bodyPr anchor="t"/>
          <a:lstStyle>
            <a:lvl1pPr algn="l">
              <a:defRPr sz="3600" b="0">
                <a:latin typeface="Arial  "/>
                <a:cs typeface="Arial 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6" y="2956314"/>
            <a:ext cx="9438485" cy="9500384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1308248" y="2956317"/>
          <a:ext cx="11856555" cy="950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-25198"/>
            <a:ext cx="24384000" cy="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12712705"/>
            <a:ext cx="14833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585262"/>
                </a:solidFill>
                <a:latin typeface="+mn-lt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FE96E-94B5-497D-8215-72351AFA1BE8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62040"/>
            <a:ext cx="24384001" cy="3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7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90" r:id="rId21"/>
    <p:sldLayoutId id="2147483991" r:id="rId22"/>
    <p:sldLayoutId id="2147483992" r:id="rId23"/>
    <p:sldLayoutId id="2147483993" r:id="rId24"/>
    <p:sldLayoutId id="2147483995" r:id="rId25"/>
    <p:sldLayoutId id="2147483996" r:id="rId26"/>
    <p:sldLayoutId id="2147483997" r:id="rId27"/>
    <p:sldLayoutId id="2147483999" r:id="rId28"/>
  </p:sldLayoutIdLst>
  <p:hf sldNum="0" hdr="0" dt="0"/>
  <p:txStyles>
    <p:titleStyle>
      <a:lvl1pPr algn="l" defTabSz="685800" rtl="0" eaLnBrk="1" latinLnBrk="0" hangingPunct="1">
        <a:spcBef>
          <a:spcPct val="0"/>
        </a:spcBef>
        <a:buNone/>
        <a:defRPr sz="6600" b="1" kern="1200">
          <a:solidFill>
            <a:schemeClr val="accent2"/>
          </a:solidFill>
          <a:latin typeface="+mj-lt"/>
          <a:ea typeface="+mj-ea"/>
          <a:cs typeface="Arial Black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b="0" i="0" kern="1200">
          <a:solidFill>
            <a:schemeClr val="tx1"/>
          </a:solidFill>
          <a:latin typeface="+mn-lt"/>
          <a:ea typeface="+mn-ea"/>
          <a:cs typeface="Arial"/>
        </a:defRPr>
      </a:lvl1pPr>
      <a:lvl2pPr marL="1114426" indent="-428626" algn="l" defTabSz="685800" rtl="0" eaLnBrk="1" latinLnBrk="0" hangingPunct="1">
        <a:spcBef>
          <a:spcPct val="20000"/>
        </a:spcBef>
        <a:buFont typeface="Arial"/>
        <a:buChar char="–"/>
        <a:defRPr sz="4200" b="0" i="0" kern="1200">
          <a:solidFill>
            <a:schemeClr val="tx1"/>
          </a:solidFill>
          <a:latin typeface="+mn-lt"/>
          <a:ea typeface="+mn-ea"/>
          <a:cs typeface="Arial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b="0" i="0" kern="1200">
          <a:solidFill>
            <a:schemeClr val="tx1"/>
          </a:solidFill>
          <a:latin typeface="+mn-lt"/>
          <a:ea typeface="+mn-ea"/>
          <a:cs typeface="Arial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b="0" i="0" kern="1200">
          <a:solidFill>
            <a:schemeClr val="tx1"/>
          </a:solidFill>
          <a:latin typeface="+mn-lt"/>
          <a:ea typeface="+mn-ea"/>
          <a:cs typeface="Arial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b="0" i="0" kern="1200">
          <a:solidFill>
            <a:schemeClr val="tx1"/>
          </a:solidFill>
          <a:latin typeface="+mn-lt"/>
          <a:ea typeface="+mn-ea"/>
          <a:cs typeface="Arial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12712705"/>
            <a:ext cx="14833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85262"/>
                </a:solidFill>
                <a:latin typeface="Arial Black"/>
                <a:cs typeface="Arial Black"/>
              </a:defRPr>
            </a:lvl1pPr>
          </a:lstStyle>
          <a:p>
            <a:fld id="{9CAFC4BC-7C0B-344A-BA81-1CDFD15610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4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  <p:sldLayoutId id="2147484034" r:id="rId21"/>
    <p:sldLayoutId id="2147484035" r:id="rId22"/>
    <p:sldLayoutId id="2147484036" r:id="rId23"/>
    <p:sldLayoutId id="2147484037" r:id="rId24"/>
    <p:sldLayoutId id="2147484038" r:id="rId25"/>
  </p:sldLayoutIdLst>
  <p:hf sldNum="0" hdr="0" dt="0"/>
  <p:txStyles>
    <p:titleStyle>
      <a:lvl1pPr algn="ctr" defTabSz="685800" rtl="0" eaLnBrk="1" latinLnBrk="0" hangingPunct="1">
        <a:spcBef>
          <a:spcPct val="0"/>
        </a:spcBef>
        <a:buNone/>
        <a:defRPr sz="6600" b="1" kern="1200">
          <a:solidFill>
            <a:srgbClr val="585262"/>
          </a:solidFill>
          <a:latin typeface="Arial Black"/>
          <a:ea typeface="+mj-ea"/>
          <a:cs typeface="Arial Black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1114426" indent="-428626" algn="l" defTabSz="685800" rtl="0" eaLnBrk="1" latinLnBrk="0" hangingPunct="1">
        <a:spcBef>
          <a:spcPct val="20000"/>
        </a:spcBef>
        <a:buFont typeface="Arial"/>
        <a:buChar char="–"/>
        <a:defRPr sz="42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e8a87ce6401/797aba37-3330-4426-9b95-3edce93c785d.png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hyperlink" Target="https://www.mckinsey.com/midwest/cleveland" TargetMode="External"/><Relationship Id="rId2" Type="http://schemas.openxmlformats.org/officeDocument/2006/relationships/hyperlink" Target="https://www.calfee.com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www.fnb-online.com/" TargetMode="External"/><Relationship Id="rId9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hyperlink" Target="https://www.mckinsey.com/midwest/cleveland" TargetMode="External"/><Relationship Id="rId2" Type="http://schemas.openxmlformats.org/officeDocument/2006/relationships/hyperlink" Target="https://www.calfee.com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www.fnb-online.com/" TargetMode="Externa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326608" y="4673332"/>
            <a:ext cx="13751168" cy="2296008"/>
          </a:xfrm>
        </p:spPr>
        <p:txBody>
          <a:bodyPr anchor="b">
            <a:normAutofit fontScale="90000"/>
          </a:bodyPr>
          <a:lstStyle/>
          <a:p>
            <a:r>
              <a:rPr lang="en-US" sz="8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8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8800" dirty="0">
                <a:cs typeface="Calibri Light"/>
              </a:rPr>
              <a:t>Minority Pipeline Initiative: </a:t>
            </a:r>
            <a:r>
              <a:rPr lang="en-US" sz="8800" dirty="0">
                <a:cs typeface="Calibri Light" panose="020F0302020204030204" pitchFamily="34" charset="0"/>
              </a:rPr>
              <a:t/>
            </a:r>
            <a:br>
              <a:rPr lang="en-US" sz="8800" dirty="0">
                <a:cs typeface="Calibri Light" panose="020F0302020204030204" pitchFamily="34" charset="0"/>
              </a:rPr>
            </a:br>
            <a:r>
              <a:rPr lang="en-US" sz="8800" dirty="0">
                <a:cs typeface="Calibri Light"/>
              </a:rPr>
              <a:t>Role of the Board </a:t>
            </a:r>
            <a:r>
              <a:rPr lang="en-US" sz="8800" dirty="0">
                <a:latin typeface="+mn-lt"/>
                <a:cs typeface="Calibri Light" panose="020F0302020204030204" pitchFamily="34" charset="0"/>
              </a:rPr>
              <a:t/>
            </a:r>
            <a:br>
              <a:rPr lang="en-US" sz="8800" dirty="0">
                <a:latin typeface="+mn-lt"/>
                <a:cs typeface="Calibri Light" panose="020F0302020204030204" pitchFamily="34" charset="0"/>
              </a:rPr>
            </a:br>
            <a:r>
              <a:rPr lang="en-US" sz="8800" dirty="0">
                <a:latin typeface="+mn-lt"/>
                <a:cs typeface="Calibri Light" panose="020F0302020204030204" pitchFamily="34" charset="0"/>
              </a:rPr>
              <a:t/>
            </a:r>
            <a:br>
              <a:rPr lang="en-US" sz="8800" dirty="0">
                <a:latin typeface="+mn-lt"/>
                <a:cs typeface="Calibri Light" panose="020F0302020204030204" pitchFamily="34" charset="0"/>
              </a:rPr>
            </a:br>
            <a:r>
              <a:rPr lang="en-US" sz="5600" dirty="0">
                <a:latin typeface="+mn-lt"/>
                <a:cs typeface="Calibri Light"/>
              </a:rPr>
              <a:t>To train, match, and elect professionals of color to nonprofit boards of directors</a:t>
            </a:r>
            <a:endParaRPr lang="en-US" sz="4600" dirty="0">
              <a:latin typeface="+mn-lt"/>
              <a:cs typeface="Calibri Light"/>
            </a:endParaRPr>
          </a:p>
        </p:txBody>
      </p:sp>
      <p:sp>
        <p:nvSpPr>
          <p:cNvPr id="16" name="Subtitle 6"/>
          <p:cNvSpPr txBox="1">
            <a:spLocks/>
          </p:cNvSpPr>
          <p:nvPr/>
        </p:nvSpPr>
        <p:spPr>
          <a:xfrm>
            <a:off x="3606624" y="8243418"/>
            <a:ext cx="16839444" cy="1858420"/>
          </a:xfrm>
          <a:prstGeom prst="rect">
            <a:avLst/>
          </a:prstGeom>
        </p:spPr>
        <p:txBody>
          <a:bodyPr lIns="182880" tIns="91440" rIns="182880" bIns="9144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  <a:defRPr/>
            </a:pPr>
            <a:r>
              <a:rPr lang="en-US" b="1" u="sng" dirty="0">
                <a:solidFill>
                  <a:schemeClr val="bg1"/>
                </a:solidFill>
                <a:latin typeface="+mn-lt"/>
              </a:rPr>
              <a:t>PRESENTED BY:</a:t>
            </a:r>
            <a:r>
              <a:rPr lang="en-US" b="1" u="sng" dirty="0">
                <a:latin typeface="+mn-lt"/>
              </a:rPr>
              <a:t/>
            </a:r>
            <a:br>
              <a:rPr lang="en-US" b="1" u="sng" dirty="0"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Business Volunteers Unlimited </a:t>
            </a:r>
            <a:r>
              <a:rPr lang="en-US" sz="32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 </a:t>
            </a:r>
          </a:p>
          <a:p>
            <a:pPr marL="0" indent="0" algn="ctr" defTabSz="685800">
              <a:buNone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November 9</a:t>
            </a:r>
            <a:r>
              <a:rPr lang="en-US" sz="32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, 2021</a:t>
            </a:r>
            <a:endParaRPr lang="en-US" dirty="0">
              <a:solidFill>
                <a:schemeClr val="bg1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5" name="Picture 4" descr="https://bvuvolunteers.org/wp-content/uploads/2020/09/MPI-logo-for-eblas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165" y="11260689"/>
            <a:ext cx="3714750" cy="229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05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474" y="1196406"/>
            <a:ext cx="22989862" cy="900098"/>
          </a:xfrm>
        </p:spPr>
        <p:txBody>
          <a:bodyPr/>
          <a:lstStyle/>
          <a:p>
            <a:r>
              <a:rPr lang="en-US" sz="5600" b="1" dirty="0">
                <a:latin typeface="+mj-lt"/>
                <a:cs typeface="Arial" panose="020B0604020202020204" pitchFamily="34" charset="0"/>
              </a:rPr>
              <a:t>Board Recruitment Strategies Are Not Aligned with Diversity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816" y="4337720"/>
            <a:ext cx="21945600" cy="957214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2000"/>
              </a:spcBef>
              <a:buClr>
                <a:schemeClr val="accent4"/>
              </a:buClr>
              <a:buNone/>
              <a:defRPr/>
            </a:pPr>
            <a:r>
              <a:rPr lang="en-US" sz="4400" dirty="0">
                <a:cs typeface="Arial" panose="020B0604020202020204" pitchFamily="34" charset="0"/>
              </a:rPr>
              <a:t>Top two methods for identifying new board members:</a:t>
            </a:r>
          </a:p>
          <a:p>
            <a:pPr marL="1485900" lvl="1" indent="-5715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/>
            </a:pPr>
            <a:r>
              <a:rPr lang="en-US" sz="4400" dirty="0">
                <a:cs typeface="Arial" panose="020B0604020202020204" pitchFamily="34" charset="0"/>
              </a:rPr>
              <a:t>Board members’ personal or professional contacts (96%)</a:t>
            </a:r>
          </a:p>
          <a:p>
            <a:pPr marL="1485900" lvl="1" indent="-5715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/>
            </a:pPr>
            <a:r>
              <a:rPr lang="en-US" sz="4400" dirty="0">
                <a:cs typeface="Arial" panose="020B0604020202020204" pitchFamily="34" charset="0"/>
              </a:rPr>
              <a:t>CEO/ED’s personal or professional contacts (88%)</a:t>
            </a:r>
          </a:p>
          <a:p>
            <a:pPr marL="1600200" lvl="1" indent="-6858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/>
            </a:pPr>
            <a:endParaRPr lang="en-US" sz="4000" dirty="0">
              <a:cs typeface="Arial" panose="020B0604020202020204" pitchFamily="34" charset="0"/>
            </a:endParaRPr>
          </a:p>
          <a:p>
            <a:pPr marL="0" indent="0">
              <a:spcBef>
                <a:spcPts val="1000"/>
              </a:spcBef>
              <a:buClr>
                <a:schemeClr val="accent4"/>
              </a:buClr>
              <a:buNone/>
              <a:defRPr/>
            </a:pPr>
            <a:r>
              <a:rPr lang="en-US" sz="4400" dirty="0">
                <a:cs typeface="Arial" panose="020B0604020202020204" pitchFamily="34" charset="0"/>
              </a:rPr>
              <a:t>There is a disconnect between attitudes and actions:</a:t>
            </a:r>
          </a:p>
          <a:p>
            <a:endParaRPr lang="en-US" sz="4400" dirty="0"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33E95-E395-46E2-B186-27AF95D8A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584" y="8235254"/>
            <a:ext cx="13729382" cy="3938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00912" y="10602416"/>
            <a:ext cx="277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of Jim Taylor, </a:t>
            </a:r>
            <a:r>
              <a:rPr lang="en-US" dirty="0" err="1"/>
              <a:t>BoardSource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62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600" b="1" dirty="0">
                <a:latin typeface="+mj-lt"/>
                <a:cs typeface="Arial" panose="020B0604020202020204" pitchFamily="34" charset="0"/>
              </a:rPr>
              <a:t>BVU's Nonprofit Stability Index   - October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5" name="Content Placeholder 4" descr="Diagram&#10;&#10;Description automatically generated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52" y="3562059"/>
            <a:ext cx="11926571" cy="8181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558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2B6AA23-E3A2-4AE0-A627-B3202D40025D}"/>
              </a:ext>
            </a:extLst>
          </p:cNvPr>
          <p:cNvGrpSpPr/>
          <p:nvPr/>
        </p:nvGrpSpPr>
        <p:grpSpPr>
          <a:xfrm>
            <a:off x="2078491" y="3572366"/>
            <a:ext cx="3211636" cy="3475547"/>
            <a:chOff x="2902968" y="3612227"/>
            <a:chExt cx="3427660" cy="40418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986B33-A443-49ED-B3D7-E4362A286904}"/>
                </a:ext>
              </a:extLst>
            </p:cNvPr>
            <p:cNvGrpSpPr/>
            <p:nvPr/>
          </p:nvGrpSpPr>
          <p:grpSpPr>
            <a:xfrm>
              <a:off x="2902968" y="3612227"/>
              <a:ext cx="3427660" cy="4041878"/>
              <a:chOff x="1019913" y="1724582"/>
              <a:chExt cx="1128027" cy="133016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0D0C934-EE38-4C81-8C77-996AA915E3A3}"/>
                  </a:ext>
                </a:extLst>
              </p:cNvPr>
              <p:cNvGrpSpPr/>
              <p:nvPr/>
            </p:nvGrpSpPr>
            <p:grpSpPr>
              <a:xfrm>
                <a:off x="1019913" y="1724582"/>
                <a:ext cx="1128027" cy="1330162"/>
                <a:chOff x="6218926" y="932965"/>
                <a:chExt cx="1671403" cy="1970907"/>
              </a:xfrm>
              <a:solidFill>
                <a:schemeClr val="accent2"/>
              </a:solidFill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B35B847-8975-4D0E-962A-6B6516C87B28}"/>
                    </a:ext>
                  </a:extLst>
                </p:cNvPr>
                <p:cNvSpPr/>
                <p:nvPr/>
              </p:nvSpPr>
              <p:spPr>
                <a:xfrm>
                  <a:off x="6218926" y="932965"/>
                  <a:ext cx="1671403" cy="1671403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  <p:sp>
              <p:nvSpPr>
                <p:cNvPr id="16" name="Triangle 23">
                  <a:extLst>
                    <a:ext uri="{FF2B5EF4-FFF2-40B4-BE49-F238E27FC236}">
                      <a16:creationId xmlns:a16="http://schemas.microsoft.com/office/drawing/2014/main" id="{AEBEAA05-81DF-400C-A2D5-6EBB7841346A}"/>
                    </a:ext>
                  </a:extLst>
                </p:cNvPr>
                <p:cNvSpPr/>
                <p:nvPr/>
              </p:nvSpPr>
              <p:spPr>
                <a:xfrm rot="10800000">
                  <a:off x="6539743" y="2430321"/>
                  <a:ext cx="1029767" cy="473551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</p:grp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D20B1A5-D8DA-4ABB-8957-3EC580D0A361}"/>
                  </a:ext>
                </a:extLst>
              </p:cNvPr>
              <p:cNvSpPr/>
              <p:nvPr/>
            </p:nvSpPr>
            <p:spPr>
              <a:xfrm>
                <a:off x="1098641" y="1808117"/>
                <a:ext cx="970570" cy="970570"/>
              </a:xfrm>
              <a:prstGeom prst="snip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prstClr val="white"/>
                  </a:solidFill>
                  <a:latin typeface="Fira Sans Light"/>
                </a:endParaRPr>
              </a:p>
            </p:txBody>
          </p:sp>
        </p:grpSp>
        <p:sp>
          <p:nvSpPr>
            <p:cNvPr id="17" name="Text Box 138">
              <a:extLst>
                <a:ext uri="{FF2B5EF4-FFF2-40B4-BE49-F238E27FC236}">
                  <a16:creationId xmlns:a16="http://schemas.microsoft.com/office/drawing/2014/main" id="{39F8F15E-FEEB-4CD4-9218-AE45309795C4}"/>
                </a:ext>
              </a:extLst>
            </p:cNvPr>
            <p:cNvSpPr txBox="1"/>
            <p:nvPr/>
          </p:nvSpPr>
          <p:spPr>
            <a:xfrm>
              <a:off x="3098954" y="4444331"/>
              <a:ext cx="2949206" cy="2295585"/>
            </a:xfrm>
            <a:prstGeom prst="snip2Same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  <a:t>BETTER DECISION- MAKING​</a:t>
              </a:r>
              <a:b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</a:br>
              <a:endParaRPr lang="en-US" sz="2800" b="1" dirty="0">
                <a:solidFill>
                  <a:srgbClr val="0B1624"/>
                </a:solidFill>
                <a:latin typeface="Fira Sans Light"/>
                <a:sym typeface="+mn-ea"/>
              </a:endParaRPr>
            </a:p>
          </p:txBody>
        </p:sp>
      </p:grpSp>
      <p:sp>
        <p:nvSpPr>
          <p:cNvPr id="18" name="Text Box 95">
            <a:extLst>
              <a:ext uri="{FF2B5EF4-FFF2-40B4-BE49-F238E27FC236}">
                <a16:creationId xmlns:a16="http://schemas.microsoft.com/office/drawing/2014/main" id="{8C686FFD-B802-417E-9541-F54A2F9D1FD6}"/>
              </a:ext>
            </a:extLst>
          </p:cNvPr>
          <p:cNvSpPr txBox="1"/>
          <p:nvPr/>
        </p:nvSpPr>
        <p:spPr>
          <a:xfrm>
            <a:off x="1814993" y="7264618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B1624"/>
                </a:solidFill>
                <a:cs typeface="Arial" panose="020B0604020202020204" pitchFamily="34" charset="0"/>
                <a:sym typeface="+mn-ea"/>
              </a:rPr>
              <a:t>Diverse perspectives are better qualified to identify the full range of risk and opportunity</a:t>
            </a:r>
            <a:r>
              <a:rPr lang="en-US" sz="3200" dirty="0">
                <a:solidFill>
                  <a:srgbClr val="0B1624"/>
                </a:solidFill>
                <a:sym typeface="+mn-ea"/>
              </a:rPr>
              <a:t>​</a:t>
            </a:r>
          </a:p>
        </p:txBody>
      </p:sp>
      <p:sp>
        <p:nvSpPr>
          <p:cNvPr id="44" name="Text Box 95">
            <a:extLst>
              <a:ext uri="{FF2B5EF4-FFF2-40B4-BE49-F238E27FC236}">
                <a16:creationId xmlns:a16="http://schemas.microsoft.com/office/drawing/2014/main" id="{3D0CCE7F-59D7-43D4-9036-15BA02B59E3B}"/>
              </a:ext>
            </a:extLst>
          </p:cNvPr>
          <p:cNvSpPr txBox="1"/>
          <p:nvPr/>
        </p:nvSpPr>
        <p:spPr>
          <a:xfrm>
            <a:off x="6086129" y="7324423"/>
            <a:ext cx="365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B1624"/>
                </a:solidFill>
                <a:cs typeface="Arial" panose="020B0604020202020204" pitchFamily="34" charset="0"/>
                <a:sym typeface="+mn-ea"/>
              </a:rPr>
              <a:t>Diverse boards reflect the communities they serve, which improves the ability to comprehend and respond to environmental and external changes and trends​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BB2D452D-EEA2-4E4F-AEC6-041981A85778}"/>
              </a:ext>
            </a:extLst>
          </p:cNvPr>
          <p:cNvSpPr txBox="1"/>
          <p:nvPr/>
        </p:nvSpPr>
        <p:spPr>
          <a:xfrm>
            <a:off x="10266913" y="7371640"/>
            <a:ext cx="365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B1624"/>
                </a:solidFill>
                <a:cs typeface="Arial" panose="020B0604020202020204" pitchFamily="34" charset="0"/>
                <a:sym typeface="+mn-ea"/>
              </a:rPr>
              <a:t>To resources that are important to achieving the mission​ diverse connections with policy makers, donors and collaborative partners</a:t>
            </a:r>
            <a:r>
              <a:rPr lang="en-US" sz="2800" dirty="0">
                <a:solidFill>
                  <a:srgbClr val="0B1624"/>
                </a:solidFill>
                <a:latin typeface="Fira Sans Light"/>
                <a:sym typeface="+mn-ea"/>
              </a:rPr>
              <a:t>​</a:t>
            </a:r>
          </a:p>
        </p:txBody>
      </p:sp>
      <p:sp>
        <p:nvSpPr>
          <p:cNvPr id="84" name="Text Box 95">
            <a:extLst>
              <a:ext uri="{FF2B5EF4-FFF2-40B4-BE49-F238E27FC236}">
                <a16:creationId xmlns:a16="http://schemas.microsoft.com/office/drawing/2014/main" id="{EC0BFFE8-8476-44FA-99B4-AECDE1ACF963}"/>
              </a:ext>
            </a:extLst>
          </p:cNvPr>
          <p:cNvSpPr txBox="1"/>
          <p:nvPr/>
        </p:nvSpPr>
        <p:spPr>
          <a:xfrm>
            <a:off x="14447697" y="7402120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B1624"/>
                </a:solidFill>
                <a:cs typeface="Arial" panose="020B0604020202020204" pitchFamily="34" charset="0"/>
                <a:sym typeface="+mn-ea"/>
              </a:rPr>
              <a:t>Boards that are not diverse risk becoming stagnant​</a:t>
            </a:r>
          </a:p>
        </p:txBody>
      </p:sp>
      <p:sp>
        <p:nvSpPr>
          <p:cNvPr id="100" name="Text Box 95">
            <a:extLst>
              <a:ext uri="{FF2B5EF4-FFF2-40B4-BE49-F238E27FC236}">
                <a16:creationId xmlns:a16="http://schemas.microsoft.com/office/drawing/2014/main" id="{C8D0B054-4E6E-47BB-ACF2-56A5D02015C8}"/>
              </a:ext>
            </a:extLst>
          </p:cNvPr>
          <p:cNvSpPr txBox="1"/>
          <p:nvPr/>
        </p:nvSpPr>
        <p:spPr>
          <a:xfrm>
            <a:off x="18744728" y="7391073"/>
            <a:ext cx="365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B1624"/>
                </a:solidFill>
                <a:cs typeface="Arial" panose="020B0604020202020204" pitchFamily="34" charset="0"/>
                <a:sym typeface="+mn-ea"/>
              </a:rPr>
              <a:t>Diversity is part of the organization’s mission and essential to develop and deliver programs that support the mission</a:t>
            </a:r>
            <a:r>
              <a:rPr lang="en-US" sz="2800" dirty="0">
                <a:solidFill>
                  <a:srgbClr val="0B1624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​</a:t>
            </a:r>
          </a:p>
          <a:p>
            <a:pPr algn="ctr"/>
            <a:endParaRPr lang="en-US" sz="2800" dirty="0">
              <a:solidFill>
                <a:srgbClr val="0B1624"/>
              </a:solidFill>
              <a:latin typeface="Fira Sans Light"/>
              <a:sym typeface="+mn-ea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B23183E-906F-4654-9C95-B20E14862101}"/>
              </a:ext>
            </a:extLst>
          </p:cNvPr>
          <p:cNvSpPr txBox="1"/>
          <p:nvPr/>
        </p:nvSpPr>
        <p:spPr>
          <a:xfrm>
            <a:off x="13277147" y="11897665"/>
            <a:ext cx="105851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B1624"/>
                </a:solidFill>
                <a:cs typeface="Arial" panose="020B0604020202020204" pitchFamily="34" charset="0"/>
              </a:rPr>
              <a:t>*excerpt from BoardSource’s Board Governance Index: Is Your Board “Normal”?, ​</a:t>
            </a:r>
            <a:br>
              <a:rPr lang="en-US" sz="2100" b="1" dirty="0">
                <a:solidFill>
                  <a:srgbClr val="0B1624"/>
                </a:solidFill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B1624"/>
                </a:solidFill>
                <a:cs typeface="Arial" panose="020B0604020202020204" pitchFamily="34" charset="0"/>
              </a:rPr>
              <a:t>                                                                                            (by Ruth McCambridge, January 2015​)</a:t>
            </a:r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9BF6E20B-88B2-4BA1-BCA8-20AD0979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680" y="12620622"/>
            <a:ext cx="14833600" cy="730250"/>
          </a:xfrm>
        </p:spPr>
        <p:txBody>
          <a:bodyPr/>
          <a:lstStyle/>
          <a:p>
            <a:r>
              <a:rPr lang="en-US" dirty="0">
                <a:latin typeface="Fira Sans Light"/>
              </a:rPr>
              <a:t>Business Volunteers Unlimited                                  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45F73B79-BE46-44FF-8D1E-B57CFDBEBAEA}"/>
              </a:ext>
            </a:extLst>
          </p:cNvPr>
          <p:cNvSpPr txBox="1">
            <a:spLocks/>
          </p:cNvSpPr>
          <p:nvPr/>
        </p:nvSpPr>
        <p:spPr>
          <a:xfrm>
            <a:off x="1238333" y="1754849"/>
            <a:ext cx="22623990" cy="900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6600" b="1" kern="1200">
                <a:solidFill>
                  <a:schemeClr val="accent1"/>
                </a:solidFill>
                <a:latin typeface="+mj-lt"/>
                <a:ea typeface="+mj-ea"/>
                <a:cs typeface="Arial Black"/>
              </a:defRPr>
            </a:lvl1pPr>
          </a:lstStyle>
          <a:p>
            <a:r>
              <a:rPr lang="en-US" sz="5600" dirty="0">
                <a:solidFill>
                  <a:schemeClr val="accent2"/>
                </a:solidFill>
                <a:cs typeface="Arial" panose="020B0604020202020204" pitchFamily="34" charset="0"/>
              </a:rPr>
              <a:t>Why is Diversity Important in the Nonprofit Board Room?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7814697-B163-4E61-A763-1AFE1D16FFB3}"/>
              </a:ext>
            </a:extLst>
          </p:cNvPr>
          <p:cNvGrpSpPr/>
          <p:nvPr/>
        </p:nvGrpSpPr>
        <p:grpSpPr>
          <a:xfrm>
            <a:off x="6289822" y="3618279"/>
            <a:ext cx="3211636" cy="3475547"/>
            <a:chOff x="2902968" y="3612227"/>
            <a:chExt cx="3427660" cy="404187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1A29479-3F49-4F9D-BB6F-45570B90E633}"/>
                </a:ext>
              </a:extLst>
            </p:cNvPr>
            <p:cNvGrpSpPr/>
            <p:nvPr/>
          </p:nvGrpSpPr>
          <p:grpSpPr>
            <a:xfrm>
              <a:off x="2902968" y="3612227"/>
              <a:ext cx="3427660" cy="4041878"/>
              <a:chOff x="1019913" y="1724582"/>
              <a:chExt cx="1128027" cy="133016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383975-26F1-4F6E-8A42-76BB49EF9EA5}"/>
                  </a:ext>
                </a:extLst>
              </p:cNvPr>
              <p:cNvGrpSpPr/>
              <p:nvPr/>
            </p:nvGrpSpPr>
            <p:grpSpPr>
              <a:xfrm>
                <a:off x="1019913" y="1724582"/>
                <a:ext cx="1128027" cy="1330162"/>
                <a:chOff x="6218926" y="932965"/>
                <a:chExt cx="1671403" cy="1970907"/>
              </a:xfrm>
              <a:solidFill>
                <a:schemeClr val="accent2"/>
              </a:solidFill>
            </p:grpSpPr>
            <p:sp>
              <p:nvSpPr>
                <p:cNvPr id="59" name="Oval 14">
                  <a:extLst>
                    <a:ext uri="{FF2B5EF4-FFF2-40B4-BE49-F238E27FC236}">
                      <a16:creationId xmlns:a16="http://schemas.microsoft.com/office/drawing/2014/main" id="{477E3772-6F1D-4056-BA30-1CF5F8C2863B}"/>
                    </a:ext>
                  </a:extLst>
                </p:cNvPr>
                <p:cNvSpPr/>
                <p:nvPr/>
              </p:nvSpPr>
              <p:spPr>
                <a:xfrm>
                  <a:off x="6218926" y="932965"/>
                  <a:ext cx="1671403" cy="1671403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  <p:sp>
              <p:nvSpPr>
                <p:cNvPr id="60" name="Triangle 23">
                  <a:extLst>
                    <a:ext uri="{FF2B5EF4-FFF2-40B4-BE49-F238E27FC236}">
                      <a16:creationId xmlns:a16="http://schemas.microsoft.com/office/drawing/2014/main" id="{1D731639-2AB0-47C0-BDAD-D466B2534492}"/>
                    </a:ext>
                  </a:extLst>
                </p:cNvPr>
                <p:cNvSpPr/>
                <p:nvPr/>
              </p:nvSpPr>
              <p:spPr>
                <a:xfrm rot="10800000">
                  <a:off x="6539743" y="2430321"/>
                  <a:ext cx="1029767" cy="473551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</p:grpSp>
          <p:sp>
            <p:nvSpPr>
              <p:cNvPr id="58" name="Oval 13">
                <a:extLst>
                  <a:ext uri="{FF2B5EF4-FFF2-40B4-BE49-F238E27FC236}">
                    <a16:creationId xmlns:a16="http://schemas.microsoft.com/office/drawing/2014/main" id="{93D07DC6-D0ED-448F-A731-CCE16687F266}"/>
                  </a:ext>
                </a:extLst>
              </p:cNvPr>
              <p:cNvSpPr/>
              <p:nvPr/>
            </p:nvSpPr>
            <p:spPr>
              <a:xfrm>
                <a:off x="1098641" y="1808117"/>
                <a:ext cx="970570" cy="970570"/>
              </a:xfrm>
              <a:prstGeom prst="snip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prstClr val="white"/>
                  </a:solidFill>
                  <a:latin typeface="Fira Sans Light"/>
                </a:endParaRPr>
              </a:p>
            </p:txBody>
          </p:sp>
        </p:grpSp>
        <p:sp>
          <p:nvSpPr>
            <p:cNvPr id="56" name="Text Box 138">
              <a:extLst>
                <a:ext uri="{FF2B5EF4-FFF2-40B4-BE49-F238E27FC236}">
                  <a16:creationId xmlns:a16="http://schemas.microsoft.com/office/drawing/2014/main" id="{A2D3F6D0-5393-4144-8859-E3272601CD7E}"/>
                </a:ext>
              </a:extLst>
            </p:cNvPr>
            <p:cNvSpPr txBox="1"/>
            <p:nvPr/>
          </p:nvSpPr>
          <p:spPr>
            <a:xfrm>
              <a:off x="3174724" y="4642106"/>
              <a:ext cx="2949206" cy="1750869"/>
            </a:xfrm>
            <a:prstGeom prst="snip2Same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  <a:t>MORE RESPONSIVE</a:t>
              </a:r>
              <a:b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</a:br>
              <a:endParaRPr lang="en-US" sz="2800" b="1" dirty="0">
                <a:solidFill>
                  <a:srgbClr val="0B1624"/>
                </a:solidFill>
                <a:latin typeface="Fira Sans Light"/>
                <a:sym typeface="+mn-ea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3D92E26-E9CF-461F-BDA2-E3686B88FD90}"/>
              </a:ext>
            </a:extLst>
          </p:cNvPr>
          <p:cNvGrpSpPr/>
          <p:nvPr/>
        </p:nvGrpSpPr>
        <p:grpSpPr>
          <a:xfrm>
            <a:off x="10489897" y="3618279"/>
            <a:ext cx="3211636" cy="3475547"/>
            <a:chOff x="2902968" y="3612227"/>
            <a:chExt cx="3427660" cy="404187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36C2E2D-798F-481B-A020-FA5A6723F37D}"/>
                </a:ext>
              </a:extLst>
            </p:cNvPr>
            <p:cNvGrpSpPr/>
            <p:nvPr/>
          </p:nvGrpSpPr>
          <p:grpSpPr>
            <a:xfrm>
              <a:off x="2902968" y="3612227"/>
              <a:ext cx="3427660" cy="4041878"/>
              <a:chOff x="1019913" y="1724582"/>
              <a:chExt cx="1128027" cy="1330162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E9FF546-C91A-42F1-81FB-E430160B2358}"/>
                  </a:ext>
                </a:extLst>
              </p:cNvPr>
              <p:cNvGrpSpPr/>
              <p:nvPr/>
            </p:nvGrpSpPr>
            <p:grpSpPr>
              <a:xfrm>
                <a:off x="1019913" y="1724582"/>
                <a:ext cx="1128027" cy="1330162"/>
                <a:chOff x="6218926" y="932965"/>
                <a:chExt cx="1671403" cy="1970907"/>
              </a:xfrm>
              <a:solidFill>
                <a:schemeClr val="accent2"/>
              </a:solidFill>
            </p:grpSpPr>
            <p:sp>
              <p:nvSpPr>
                <p:cNvPr id="66" name="Oval 14">
                  <a:extLst>
                    <a:ext uri="{FF2B5EF4-FFF2-40B4-BE49-F238E27FC236}">
                      <a16:creationId xmlns:a16="http://schemas.microsoft.com/office/drawing/2014/main" id="{A5A5882C-AD66-4FA6-BBE8-8DC471F68C9D}"/>
                    </a:ext>
                  </a:extLst>
                </p:cNvPr>
                <p:cNvSpPr/>
                <p:nvPr/>
              </p:nvSpPr>
              <p:spPr>
                <a:xfrm>
                  <a:off x="6218926" y="932965"/>
                  <a:ext cx="1671403" cy="1671403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  <p:sp>
              <p:nvSpPr>
                <p:cNvPr id="67" name="Triangle 23">
                  <a:extLst>
                    <a:ext uri="{FF2B5EF4-FFF2-40B4-BE49-F238E27FC236}">
                      <a16:creationId xmlns:a16="http://schemas.microsoft.com/office/drawing/2014/main" id="{A055B4CC-8978-4311-BE53-21B05AD4104D}"/>
                    </a:ext>
                  </a:extLst>
                </p:cNvPr>
                <p:cNvSpPr/>
                <p:nvPr/>
              </p:nvSpPr>
              <p:spPr>
                <a:xfrm rot="10800000">
                  <a:off x="6539743" y="2430321"/>
                  <a:ext cx="1029767" cy="473551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</p:grpSp>
          <p:sp>
            <p:nvSpPr>
              <p:cNvPr id="65" name="Oval 13">
                <a:extLst>
                  <a:ext uri="{FF2B5EF4-FFF2-40B4-BE49-F238E27FC236}">
                    <a16:creationId xmlns:a16="http://schemas.microsoft.com/office/drawing/2014/main" id="{4FD76893-BD45-4DB2-AEAB-EF741DAB64D9}"/>
                  </a:ext>
                </a:extLst>
              </p:cNvPr>
              <p:cNvSpPr/>
              <p:nvPr/>
            </p:nvSpPr>
            <p:spPr>
              <a:xfrm>
                <a:off x="1098641" y="1808117"/>
                <a:ext cx="970570" cy="970570"/>
              </a:xfrm>
              <a:prstGeom prst="snip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prstClr val="white"/>
                  </a:solidFill>
                  <a:latin typeface="Fira Sans Light"/>
                </a:endParaRPr>
              </a:p>
            </p:txBody>
          </p:sp>
        </p:grpSp>
        <p:sp>
          <p:nvSpPr>
            <p:cNvPr id="63" name="Text Box 138">
              <a:extLst>
                <a:ext uri="{FF2B5EF4-FFF2-40B4-BE49-F238E27FC236}">
                  <a16:creationId xmlns:a16="http://schemas.microsoft.com/office/drawing/2014/main" id="{37F6EF31-2ECC-4C81-8F60-516908D713D2}"/>
                </a:ext>
              </a:extLst>
            </p:cNvPr>
            <p:cNvSpPr txBox="1"/>
            <p:nvPr/>
          </p:nvSpPr>
          <p:spPr>
            <a:xfrm>
              <a:off x="3144405" y="4750618"/>
              <a:ext cx="2949206" cy="1750869"/>
            </a:xfrm>
            <a:prstGeom prst="snip2Same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  <a:t>STRONGER ACCESS</a:t>
              </a:r>
              <a:b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</a:br>
              <a:endParaRPr lang="en-US" sz="2800" b="1" dirty="0">
                <a:solidFill>
                  <a:srgbClr val="0B1624"/>
                </a:solidFill>
                <a:latin typeface="Fira Sans Light"/>
                <a:sym typeface="+mn-ea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C095ABE-A7A9-4C9C-8291-A1E9C9093C44}"/>
              </a:ext>
            </a:extLst>
          </p:cNvPr>
          <p:cNvGrpSpPr/>
          <p:nvPr/>
        </p:nvGrpSpPr>
        <p:grpSpPr>
          <a:xfrm>
            <a:off x="14665262" y="3644374"/>
            <a:ext cx="3211636" cy="3475547"/>
            <a:chOff x="2902968" y="3612227"/>
            <a:chExt cx="3427660" cy="404187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0BBE661-88F9-4138-A971-96DE657A2BBA}"/>
                </a:ext>
              </a:extLst>
            </p:cNvPr>
            <p:cNvGrpSpPr/>
            <p:nvPr/>
          </p:nvGrpSpPr>
          <p:grpSpPr>
            <a:xfrm>
              <a:off x="2902968" y="3612227"/>
              <a:ext cx="3427660" cy="4041878"/>
              <a:chOff x="1019913" y="1724582"/>
              <a:chExt cx="1128027" cy="133016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4E858F1-1EF3-45E9-9169-0ADD754A7704}"/>
                  </a:ext>
                </a:extLst>
              </p:cNvPr>
              <p:cNvGrpSpPr/>
              <p:nvPr/>
            </p:nvGrpSpPr>
            <p:grpSpPr>
              <a:xfrm>
                <a:off x="1019913" y="1724582"/>
                <a:ext cx="1128027" cy="1330162"/>
                <a:chOff x="6218926" y="932965"/>
                <a:chExt cx="1671403" cy="1970907"/>
              </a:xfrm>
              <a:solidFill>
                <a:schemeClr val="accent2"/>
              </a:solidFill>
            </p:grpSpPr>
            <p:sp>
              <p:nvSpPr>
                <p:cNvPr id="73" name="Oval 14">
                  <a:extLst>
                    <a:ext uri="{FF2B5EF4-FFF2-40B4-BE49-F238E27FC236}">
                      <a16:creationId xmlns:a16="http://schemas.microsoft.com/office/drawing/2014/main" id="{F1482DFB-2180-4AA1-B7D8-1592B08B70BD}"/>
                    </a:ext>
                  </a:extLst>
                </p:cNvPr>
                <p:cNvSpPr/>
                <p:nvPr/>
              </p:nvSpPr>
              <p:spPr>
                <a:xfrm>
                  <a:off x="6218926" y="932965"/>
                  <a:ext cx="1671403" cy="1671403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  <p:sp>
              <p:nvSpPr>
                <p:cNvPr id="74" name="Triangle 23">
                  <a:extLst>
                    <a:ext uri="{FF2B5EF4-FFF2-40B4-BE49-F238E27FC236}">
                      <a16:creationId xmlns:a16="http://schemas.microsoft.com/office/drawing/2014/main" id="{89367668-60F8-46D3-9DA8-F1142C1EC3A9}"/>
                    </a:ext>
                  </a:extLst>
                </p:cNvPr>
                <p:cNvSpPr/>
                <p:nvPr/>
              </p:nvSpPr>
              <p:spPr>
                <a:xfrm rot="10800000">
                  <a:off x="6539743" y="2430321"/>
                  <a:ext cx="1029767" cy="473551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</p:grpSp>
          <p:sp>
            <p:nvSpPr>
              <p:cNvPr id="72" name="Oval 13">
                <a:extLst>
                  <a:ext uri="{FF2B5EF4-FFF2-40B4-BE49-F238E27FC236}">
                    <a16:creationId xmlns:a16="http://schemas.microsoft.com/office/drawing/2014/main" id="{1FC0691F-0D9E-4B52-989B-2612D80D8DB7}"/>
                  </a:ext>
                </a:extLst>
              </p:cNvPr>
              <p:cNvSpPr/>
              <p:nvPr/>
            </p:nvSpPr>
            <p:spPr>
              <a:xfrm>
                <a:off x="1098641" y="1808117"/>
                <a:ext cx="970570" cy="970570"/>
              </a:xfrm>
              <a:prstGeom prst="snip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prstClr val="white"/>
                  </a:solidFill>
                  <a:latin typeface="Fira Sans Light"/>
                </a:endParaRPr>
              </a:p>
            </p:txBody>
          </p:sp>
        </p:grpSp>
        <p:sp>
          <p:nvSpPr>
            <p:cNvPr id="70" name="Text Box 138">
              <a:extLst>
                <a:ext uri="{FF2B5EF4-FFF2-40B4-BE49-F238E27FC236}">
                  <a16:creationId xmlns:a16="http://schemas.microsoft.com/office/drawing/2014/main" id="{A65DDE8E-BFE5-44B0-AE34-15581B28D2F0}"/>
                </a:ext>
              </a:extLst>
            </p:cNvPr>
            <p:cNvSpPr txBox="1"/>
            <p:nvPr/>
          </p:nvSpPr>
          <p:spPr>
            <a:xfrm>
              <a:off x="3144405" y="4715171"/>
              <a:ext cx="2949206" cy="1750869"/>
            </a:xfrm>
            <a:prstGeom prst="snip2Same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  <a:t>BETTER PIPELINE</a:t>
              </a:r>
              <a:b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</a:br>
              <a:endParaRPr lang="en-US" sz="2800" b="1" dirty="0">
                <a:solidFill>
                  <a:srgbClr val="0B1624"/>
                </a:solidFill>
                <a:latin typeface="Fira Sans Light"/>
                <a:sym typeface="+mn-ea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C36C16-684B-40CE-A726-07E4443668ED}"/>
              </a:ext>
            </a:extLst>
          </p:cNvPr>
          <p:cNvGrpSpPr/>
          <p:nvPr/>
        </p:nvGrpSpPr>
        <p:grpSpPr>
          <a:xfrm>
            <a:off x="18910239" y="3644374"/>
            <a:ext cx="3211636" cy="3475547"/>
            <a:chOff x="2902968" y="3612227"/>
            <a:chExt cx="3427660" cy="404187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795F55B-E9B9-410E-92EC-E6FD66044FB8}"/>
                </a:ext>
              </a:extLst>
            </p:cNvPr>
            <p:cNvGrpSpPr/>
            <p:nvPr/>
          </p:nvGrpSpPr>
          <p:grpSpPr>
            <a:xfrm>
              <a:off x="2902968" y="3612227"/>
              <a:ext cx="3427660" cy="4041878"/>
              <a:chOff x="1019913" y="1724582"/>
              <a:chExt cx="1128027" cy="1330162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314A0DE-C6E8-4220-8DDB-1AE7D5E8E086}"/>
                  </a:ext>
                </a:extLst>
              </p:cNvPr>
              <p:cNvGrpSpPr/>
              <p:nvPr/>
            </p:nvGrpSpPr>
            <p:grpSpPr>
              <a:xfrm>
                <a:off x="1019913" y="1724582"/>
                <a:ext cx="1128027" cy="1330162"/>
                <a:chOff x="6218926" y="932965"/>
                <a:chExt cx="1671403" cy="1970907"/>
              </a:xfrm>
              <a:solidFill>
                <a:schemeClr val="accent2"/>
              </a:solidFill>
            </p:grpSpPr>
            <p:sp>
              <p:nvSpPr>
                <p:cNvPr id="88" name="Oval 14">
                  <a:extLst>
                    <a:ext uri="{FF2B5EF4-FFF2-40B4-BE49-F238E27FC236}">
                      <a16:creationId xmlns:a16="http://schemas.microsoft.com/office/drawing/2014/main" id="{9D52A84E-D52A-4295-8B17-0795D461E06E}"/>
                    </a:ext>
                  </a:extLst>
                </p:cNvPr>
                <p:cNvSpPr/>
                <p:nvPr/>
              </p:nvSpPr>
              <p:spPr>
                <a:xfrm>
                  <a:off x="6218926" y="932965"/>
                  <a:ext cx="1671403" cy="1671403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  <p:sp>
              <p:nvSpPr>
                <p:cNvPr id="89" name="Triangle 23">
                  <a:extLst>
                    <a:ext uri="{FF2B5EF4-FFF2-40B4-BE49-F238E27FC236}">
                      <a16:creationId xmlns:a16="http://schemas.microsoft.com/office/drawing/2014/main" id="{E4DDF3BF-B525-42BD-B88D-9C4A22F67EB8}"/>
                    </a:ext>
                  </a:extLst>
                </p:cNvPr>
                <p:cNvSpPr/>
                <p:nvPr/>
              </p:nvSpPr>
              <p:spPr>
                <a:xfrm rot="10800000">
                  <a:off x="6539743" y="2430321"/>
                  <a:ext cx="1029767" cy="473551"/>
                </a:xfrm>
                <a:prstGeom prst="snip2SameRect">
                  <a:avLst/>
                </a:prstGeom>
                <a:solidFill>
                  <a:srgbClr val="5332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prstClr val="white"/>
                    </a:solidFill>
                    <a:latin typeface="Fira Sans Light"/>
                  </a:endParaRPr>
                </a:p>
              </p:txBody>
            </p:sp>
          </p:grpSp>
          <p:sp>
            <p:nvSpPr>
              <p:cNvPr id="87" name="Oval 13">
                <a:extLst>
                  <a:ext uri="{FF2B5EF4-FFF2-40B4-BE49-F238E27FC236}">
                    <a16:creationId xmlns:a16="http://schemas.microsoft.com/office/drawing/2014/main" id="{77DA7AA4-687B-4DB8-AD47-EE680E9A2C85}"/>
                  </a:ext>
                </a:extLst>
              </p:cNvPr>
              <p:cNvSpPr/>
              <p:nvPr/>
            </p:nvSpPr>
            <p:spPr>
              <a:xfrm>
                <a:off x="1098641" y="1808117"/>
                <a:ext cx="970570" cy="970570"/>
              </a:xfrm>
              <a:prstGeom prst="snip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prstClr val="white"/>
                  </a:solidFill>
                  <a:latin typeface="Fira Sans Light"/>
                </a:endParaRPr>
              </a:p>
            </p:txBody>
          </p:sp>
        </p:grpSp>
        <p:sp>
          <p:nvSpPr>
            <p:cNvPr id="85" name="Text Box 138">
              <a:extLst>
                <a:ext uri="{FF2B5EF4-FFF2-40B4-BE49-F238E27FC236}">
                  <a16:creationId xmlns:a16="http://schemas.microsoft.com/office/drawing/2014/main" id="{3A597D29-E3CA-4ED3-B5E4-C746F9451E17}"/>
                </a:ext>
              </a:extLst>
            </p:cNvPr>
            <p:cNvSpPr txBox="1"/>
            <p:nvPr/>
          </p:nvSpPr>
          <p:spPr>
            <a:xfrm>
              <a:off x="3144405" y="4715171"/>
              <a:ext cx="2949206" cy="1750869"/>
            </a:xfrm>
            <a:prstGeom prst="snip2Same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  <a:t>MISSION ALIGNMENT</a:t>
              </a:r>
              <a:br>
                <a:rPr lang="en-US" sz="2800" b="1" dirty="0">
                  <a:solidFill>
                    <a:srgbClr val="0B1624"/>
                  </a:solidFill>
                  <a:latin typeface="Fira Sans Light"/>
                  <a:sym typeface="+mn-ea"/>
                </a:rPr>
              </a:br>
              <a:endParaRPr lang="en-US" sz="2800" b="1" dirty="0">
                <a:solidFill>
                  <a:srgbClr val="0B1624"/>
                </a:solidFill>
                <a:latin typeface="Fira Sans Light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8221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4716E9E-CEEF-47ED-931D-BB14721690ED}"/>
              </a:ext>
            </a:extLst>
          </p:cNvPr>
          <p:cNvSpPr/>
          <p:nvPr/>
        </p:nvSpPr>
        <p:spPr>
          <a:xfrm>
            <a:off x="1584960" y="5993904"/>
            <a:ext cx="6934632" cy="6192688"/>
          </a:xfrm>
          <a:prstGeom prst="rect">
            <a:avLst/>
          </a:prstGeom>
          <a:solidFill>
            <a:schemeClr val="accent3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ira Sans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62B71A-DE2E-47D2-822D-94436EF986D1}"/>
              </a:ext>
            </a:extLst>
          </p:cNvPr>
          <p:cNvSpPr/>
          <p:nvPr/>
        </p:nvSpPr>
        <p:spPr>
          <a:xfrm>
            <a:off x="8807624" y="5993904"/>
            <a:ext cx="6934632" cy="6192688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Fira Sans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485BBF-447F-403A-B82B-19A2511E59AC}"/>
              </a:ext>
            </a:extLst>
          </p:cNvPr>
          <p:cNvSpPr/>
          <p:nvPr/>
        </p:nvSpPr>
        <p:spPr>
          <a:xfrm>
            <a:off x="16368464" y="6018548"/>
            <a:ext cx="6934632" cy="6192688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Overall board matching diversity 26% YTD 2021</a:t>
            </a:r>
          </a:p>
          <a:p>
            <a:pPr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endParaRPr lang="en-US" sz="2800" dirty="0">
              <a:solidFill>
                <a:prstClr val="white"/>
              </a:solidFill>
              <a:latin typeface="Fira Sans Light"/>
            </a:endParaRPr>
          </a:p>
          <a:p>
            <a:pPr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40 elections to nonprofit boards in 2021</a:t>
            </a:r>
          </a:p>
          <a:p>
            <a:pPr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endParaRPr lang="en-US" sz="2800" dirty="0">
              <a:solidFill>
                <a:prstClr val="white"/>
              </a:solidFill>
            </a:endParaRPr>
          </a:p>
          <a:p>
            <a:pPr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endParaRPr lang="en-US" sz="2800" dirty="0">
              <a:solidFill>
                <a:prstClr val="white"/>
              </a:solidFill>
            </a:endParaRPr>
          </a:p>
          <a:p>
            <a:pPr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endParaRPr lang="en-US" sz="2800" dirty="0">
              <a:solidFill>
                <a:prstClr val="white"/>
              </a:solidFill>
            </a:endParaRPr>
          </a:p>
          <a:p>
            <a:pPr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endParaRPr lang="en-US" sz="2800" dirty="0">
              <a:solidFill>
                <a:prstClr val="white"/>
              </a:solidFill>
            </a:endParaRPr>
          </a:p>
          <a:p>
            <a:pPr marL="0" lvl="1">
              <a:spcAft>
                <a:spcPts val="1200"/>
              </a:spcAft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13064-0905-4EBB-B0A4-8A9E136F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BVU| Minority Pipeline Initiative UPDATE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795816-7DD8-46EB-93EA-6B28BEED9153}"/>
              </a:ext>
            </a:extLst>
          </p:cNvPr>
          <p:cNvGrpSpPr/>
          <p:nvPr/>
        </p:nvGrpSpPr>
        <p:grpSpPr>
          <a:xfrm>
            <a:off x="1584960" y="3617640"/>
            <a:ext cx="6955972" cy="2160240"/>
            <a:chOff x="1584960" y="3401616"/>
            <a:chExt cx="6955972" cy="2160240"/>
          </a:xfrm>
        </p:grpSpPr>
        <p:sp>
          <p:nvSpPr>
            <p:cNvPr id="8" name="Flowchart: Merge 7">
              <a:extLst>
                <a:ext uri="{FF2B5EF4-FFF2-40B4-BE49-F238E27FC236}">
                  <a16:creationId xmlns:a16="http://schemas.microsoft.com/office/drawing/2014/main" id="{06DB62FA-5C97-4D8E-A164-1C7BF839E480}"/>
                </a:ext>
              </a:extLst>
            </p:cNvPr>
            <p:cNvSpPr/>
            <p:nvPr/>
          </p:nvSpPr>
          <p:spPr>
            <a:xfrm>
              <a:off x="4731972" y="4985792"/>
              <a:ext cx="576064" cy="576064"/>
            </a:xfrm>
            <a:prstGeom prst="flowChartMerg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ira Sans Light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97D99D3-4169-4762-9BD9-2AE663B3309F}"/>
                </a:ext>
              </a:extLst>
            </p:cNvPr>
            <p:cNvSpPr/>
            <p:nvPr/>
          </p:nvSpPr>
          <p:spPr>
            <a:xfrm>
              <a:off x="1584960" y="3401616"/>
              <a:ext cx="6955972" cy="1656184"/>
            </a:xfrm>
            <a:prstGeom prst="roundRect">
              <a:avLst>
                <a:gd name="adj" fmla="val 312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  <a:latin typeface="Fira Sans Light"/>
                </a:rPr>
                <a:t>Supply &amp; Demand</a:t>
              </a:r>
              <a:endParaRPr lang="en-US" sz="2800" b="1" dirty="0">
                <a:solidFill>
                  <a:prstClr val="white"/>
                </a:solidFill>
                <a:latin typeface="Fira Sans Ligh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D091A1A-EA2A-4995-94D1-5F3C9F25423C}"/>
              </a:ext>
            </a:extLst>
          </p:cNvPr>
          <p:cNvSpPr txBox="1"/>
          <p:nvPr/>
        </p:nvSpPr>
        <p:spPr>
          <a:xfrm>
            <a:off x="1678832" y="6255797"/>
            <a:ext cx="6696744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20700" lvl="1" indent="-466725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Demand</a:t>
            </a:r>
          </a:p>
          <a:p>
            <a:pPr marL="1371600"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Over 400 requests from over 300 nonprofits 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prstClr val="white"/>
              </a:solidFill>
              <a:latin typeface="Fira Sans Light"/>
            </a:endParaRPr>
          </a:p>
          <a:p>
            <a:pPr marL="520700" lvl="1" indent="-466725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Supply</a:t>
            </a:r>
          </a:p>
          <a:p>
            <a:pPr marL="1371600"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From 2014-2019, BVU matched 160 people of color (15%)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prstClr val="white"/>
              </a:solidFill>
              <a:latin typeface="Fira Sans Light"/>
            </a:endParaRPr>
          </a:p>
          <a:p>
            <a:pPr>
              <a:spcAft>
                <a:spcPts val="1200"/>
              </a:spcAft>
            </a:pPr>
            <a:endParaRPr lang="en-US" sz="2800" dirty="0">
              <a:solidFill>
                <a:prstClr val="white"/>
              </a:solidFill>
              <a:latin typeface="Fira Sans Ligh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7730D3-AE87-4034-B43F-A6F230E54C5F}"/>
              </a:ext>
            </a:extLst>
          </p:cNvPr>
          <p:cNvGrpSpPr/>
          <p:nvPr/>
        </p:nvGrpSpPr>
        <p:grpSpPr>
          <a:xfrm>
            <a:off x="8807624" y="3617640"/>
            <a:ext cx="6955972" cy="2160240"/>
            <a:chOff x="8807624" y="3401616"/>
            <a:chExt cx="6955972" cy="2160240"/>
          </a:xfrm>
        </p:grpSpPr>
        <p:sp>
          <p:nvSpPr>
            <p:cNvPr id="11" name="Flowchart: Merge 10">
              <a:extLst>
                <a:ext uri="{FF2B5EF4-FFF2-40B4-BE49-F238E27FC236}">
                  <a16:creationId xmlns:a16="http://schemas.microsoft.com/office/drawing/2014/main" id="{48A7F137-A40C-43D2-9A18-155FDF2C573A}"/>
                </a:ext>
              </a:extLst>
            </p:cNvPr>
            <p:cNvSpPr/>
            <p:nvPr/>
          </p:nvSpPr>
          <p:spPr>
            <a:xfrm>
              <a:off x="11903968" y="4985792"/>
              <a:ext cx="576064" cy="576064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ira Sans Light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468133-2C1A-42D6-BB8C-72EDA4165DA8}"/>
                </a:ext>
              </a:extLst>
            </p:cNvPr>
            <p:cNvSpPr/>
            <p:nvPr/>
          </p:nvSpPr>
          <p:spPr>
            <a:xfrm>
              <a:off x="8807624" y="3401616"/>
              <a:ext cx="6955972" cy="1656184"/>
            </a:xfrm>
            <a:prstGeom prst="roundRect">
              <a:avLst>
                <a:gd name="adj" fmla="val 312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  <a:latin typeface="Fira Sans Light"/>
                </a:rPr>
                <a:t>DEI Training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4A8E7E-BEE7-4828-88F9-8C8628074CAA}"/>
              </a:ext>
            </a:extLst>
          </p:cNvPr>
          <p:cNvSpPr txBox="1"/>
          <p:nvPr/>
        </p:nvSpPr>
        <p:spPr>
          <a:xfrm>
            <a:off x="8854286" y="6255797"/>
            <a:ext cx="6552728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MPI Role of the Board- October 2020, April 2021, November 2021</a:t>
            </a:r>
          </a:p>
          <a:p>
            <a:pPr marL="1371600"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Potential board candidates</a:t>
            </a:r>
          </a:p>
          <a:p>
            <a:pPr marL="1371600"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 150 attendees</a:t>
            </a:r>
          </a:p>
          <a:p>
            <a:pPr marL="466726" lvl="1" indent="-466726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Three trainings in 2020-2021 on operationalizing DEI in board room</a:t>
            </a:r>
          </a:p>
          <a:p>
            <a:pPr marL="1381126" lvl="2" indent="-466726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Nonprofit senior staff</a:t>
            </a:r>
          </a:p>
          <a:p>
            <a:pPr marL="1371600" lvl="1" indent="-457200">
              <a:spcAft>
                <a:spcPts val="1200"/>
              </a:spcAft>
              <a:buFont typeface="Fira Sans Light" panose="020B0604020202020204" charset="0"/>
              <a:buChar char="►"/>
            </a:pPr>
            <a:r>
              <a:rPr lang="en-US" sz="2800" dirty="0">
                <a:solidFill>
                  <a:prstClr val="white"/>
                </a:solidFill>
              </a:rPr>
              <a:t>270 attendees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622E58-5D2D-499C-BB0D-9AB330563FF9}"/>
              </a:ext>
            </a:extLst>
          </p:cNvPr>
          <p:cNvGrpSpPr/>
          <p:nvPr/>
        </p:nvGrpSpPr>
        <p:grpSpPr>
          <a:xfrm>
            <a:off x="16008424" y="3617640"/>
            <a:ext cx="6955972" cy="2160240"/>
            <a:chOff x="16008424" y="3401616"/>
            <a:chExt cx="6955972" cy="2160240"/>
          </a:xfrm>
        </p:grpSpPr>
        <p:sp>
          <p:nvSpPr>
            <p:cNvPr id="14" name="Flowchart: Merge 13">
              <a:extLst>
                <a:ext uri="{FF2B5EF4-FFF2-40B4-BE49-F238E27FC236}">
                  <a16:creationId xmlns:a16="http://schemas.microsoft.com/office/drawing/2014/main" id="{BC0DC5F6-E8EA-406D-A016-DDA19B0CE02A}"/>
                </a:ext>
              </a:extLst>
            </p:cNvPr>
            <p:cNvSpPr/>
            <p:nvPr/>
          </p:nvSpPr>
          <p:spPr>
            <a:xfrm>
              <a:off x="19104768" y="4985792"/>
              <a:ext cx="576064" cy="576064"/>
            </a:xfrm>
            <a:prstGeom prst="flowChartMerg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ira Sans Light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52A8EDC-78DB-4883-A131-431DAEC4D7A8}"/>
                </a:ext>
              </a:extLst>
            </p:cNvPr>
            <p:cNvSpPr/>
            <p:nvPr/>
          </p:nvSpPr>
          <p:spPr>
            <a:xfrm>
              <a:off x="16008424" y="3401616"/>
              <a:ext cx="6955972" cy="1656184"/>
            </a:xfrm>
            <a:prstGeom prst="roundRect">
              <a:avLst>
                <a:gd name="adj" fmla="val 31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  <a:latin typeface="Fira Sans Light"/>
                </a:rPr>
                <a:t>Board Matching Results</a:t>
              </a:r>
            </a:p>
          </p:txBody>
        </p:sp>
      </p:grp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B24BDC67-FAF7-4101-92B0-6441CC13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418" y="67806"/>
            <a:ext cx="3416060" cy="34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Nonprofit Sector Trends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1194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A652-2E8B-4145-9713-1917894FD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i="1" dirty="0">
                <a:latin typeface="+mj-lt"/>
                <a:cs typeface="Calibri" panose="020F0502020204030204" pitchFamily="34" charset="0"/>
              </a:rPr>
              <a:t>Nonprofit Stability Index </a:t>
            </a:r>
            <a:r>
              <a:rPr lang="en-US" sz="6600" dirty="0">
                <a:latin typeface="+mj-lt"/>
                <a:cs typeface="Calibri" panose="020F0502020204030204" pitchFamily="34" charset="0"/>
              </a:rPr>
              <a:t>Findings (BVU, October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B351E-6FA5-44E3-AEAA-E4002AC4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8655" y="8956688"/>
            <a:ext cx="7260337" cy="2564752"/>
          </a:xfrm>
        </p:spPr>
        <p:txBody>
          <a:bodyPr>
            <a:normAutofit/>
          </a:bodyPr>
          <a:lstStyle/>
          <a:p>
            <a:pPr marL="685800" lvl="1" indent="0" algn="ctr">
              <a:buNone/>
            </a:pPr>
            <a:r>
              <a:rPr lang="en-US" sz="2800" dirty="0"/>
              <a:t>“I need to convert people from </a:t>
            </a:r>
            <a:br>
              <a:rPr lang="en-US" sz="2800" dirty="0"/>
            </a:br>
            <a:r>
              <a:rPr lang="en-US" sz="2800" b="1" dirty="0"/>
              <a:t>SITTING on the board </a:t>
            </a:r>
            <a:r>
              <a:rPr lang="en-US" sz="2800" dirty="0"/>
              <a:t>to </a:t>
            </a:r>
          </a:p>
          <a:p>
            <a:pPr marL="685800" lvl="1" indent="0" algn="ctr">
              <a:buNone/>
            </a:pPr>
            <a:r>
              <a:rPr lang="en-US" sz="2800" dirty="0"/>
              <a:t>people </a:t>
            </a:r>
            <a:r>
              <a:rPr lang="en-US" sz="2800" b="1" dirty="0"/>
              <a:t>SERVING on the board</a:t>
            </a:r>
            <a:r>
              <a:rPr lang="en-US" sz="2800" dirty="0"/>
              <a:t>.  </a:t>
            </a:r>
          </a:p>
          <a:p>
            <a:pPr marL="685800" lvl="1" indent="0" algn="ctr">
              <a:buNone/>
            </a:pPr>
            <a:r>
              <a:rPr lang="en-US" sz="2800" dirty="0"/>
              <a:t>We really need a board shake-up </a:t>
            </a:r>
            <a:br>
              <a:rPr lang="en-US" sz="2800" dirty="0"/>
            </a:br>
            <a:r>
              <a:rPr lang="en-US" sz="2800" dirty="0"/>
              <a:t>at this time!”</a:t>
            </a:r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F2C9F-A369-4462-AE8E-FFFE6FEEA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cs typeface="Arial  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11931544"/>
              </p:ext>
            </p:extLst>
          </p:nvPr>
        </p:nvGraphicFramePr>
        <p:xfrm>
          <a:off x="1255644" y="3302178"/>
          <a:ext cx="15970472" cy="890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EL VIAJERO ACCIDENTAL: abril 2010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206" y="4051763"/>
            <a:ext cx="5921063" cy="444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5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A652-2E8B-4145-9713-1917894FD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i="1" dirty="0">
                <a:latin typeface="+mj-lt"/>
                <a:cs typeface="Calibri" panose="020F0502020204030204" pitchFamily="34" charset="0"/>
              </a:rPr>
              <a:t>Nonprofit Stability Index </a:t>
            </a:r>
            <a:r>
              <a:rPr lang="en-US" sz="6600" dirty="0">
                <a:latin typeface="+mj-lt"/>
                <a:cs typeface="Calibri" panose="020F0502020204030204" pitchFamily="34" charset="0"/>
              </a:rPr>
              <a:t>Findings (BVU, October 2021)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F2C9F-A369-4462-AE8E-FFFE6FEEA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>
              <a:cs typeface="Arial  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26799218"/>
              </p:ext>
            </p:extLst>
          </p:nvPr>
        </p:nvGraphicFramePr>
        <p:xfrm>
          <a:off x="1255644" y="3302178"/>
          <a:ext cx="15970472" cy="890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7226116" y="7434064"/>
            <a:ext cx="64871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Arial"/>
              </a:rPr>
              <a:t>“Positioning the organization to recover from the pandemic and work into a "new normal" while ensuring </a:t>
            </a:r>
            <a:r>
              <a:rPr lang="en-US" sz="2800" b="1" dirty="0">
                <a:cs typeface="Arial"/>
              </a:rPr>
              <a:t>stability of financial and human resources</a:t>
            </a:r>
            <a:r>
              <a:rPr lang="en-US" sz="2800" dirty="0">
                <a:cs typeface="Arial"/>
              </a:rPr>
              <a:t>… Also remaining agile to address what is anticipated as growth in needs for our services.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26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3A2A88-6BF9-4D81-B6B5-FC00CAB73D85}"/>
              </a:ext>
            </a:extLst>
          </p:cNvPr>
          <p:cNvSpPr txBox="1"/>
          <p:nvPr/>
        </p:nvSpPr>
        <p:spPr>
          <a:xfrm>
            <a:off x="2038872" y="1673424"/>
            <a:ext cx="22345128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lIns="1188720" tIns="182880" bIns="91440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Proliferation of Nonprofit Organizations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E6B484-436D-46E3-8C7C-7EC05145C6A4}"/>
              </a:ext>
            </a:extLst>
          </p:cNvPr>
          <p:cNvSpPr/>
          <p:nvPr/>
        </p:nvSpPr>
        <p:spPr>
          <a:xfrm>
            <a:off x="1174776" y="1385392"/>
            <a:ext cx="1656184" cy="15841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5AC4B-C6CE-4980-8A8A-412299B28D17}"/>
              </a:ext>
            </a:extLst>
          </p:cNvPr>
          <p:cNvSpPr txBox="1"/>
          <p:nvPr/>
        </p:nvSpPr>
        <p:spPr>
          <a:xfrm>
            <a:off x="3767064" y="3761656"/>
            <a:ext cx="1317746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Over </a:t>
            </a:r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1.3 million </a:t>
            </a: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active nonprofit organizations </a:t>
            </a:r>
          </a:p>
          <a:p>
            <a:endParaRPr lang="en-US" dirty="0"/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Provide </a:t>
            </a:r>
            <a:r>
              <a:rPr lang="en-US" sz="4800" dirty="0">
                <a:solidFill>
                  <a:schemeClr val="accent1"/>
                </a:solidFill>
              </a:rPr>
              <a:t>11.4 million </a:t>
            </a:r>
            <a:r>
              <a:rPr lang="en-US" sz="4000" dirty="0"/>
              <a:t>jobs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accent1"/>
                </a:solidFill>
              </a:rPr>
              <a:t>5.4%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/>
              <a:t>of GDP ($887 billion to US economy)</a:t>
            </a:r>
          </a:p>
          <a:p>
            <a:pPr marL="0" indent="0">
              <a:buNone/>
            </a:pPr>
            <a:endParaRPr lang="en-US" sz="4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Nonprofits in Ohio: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40,521</a:t>
            </a:r>
          </a:p>
          <a:p>
            <a:pPr marL="571500" lvl="3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50120" algn="l"/>
              </a:tabLst>
            </a:pPr>
            <a:r>
              <a:rPr lang="en-US" sz="4000" dirty="0"/>
              <a:t>3rd largest industry employer in the state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898FD-F954-40CF-B0BD-CED3B7D885D1}"/>
              </a:ext>
            </a:extLst>
          </p:cNvPr>
          <p:cNvSpPr txBox="1"/>
          <p:nvPr/>
        </p:nvSpPr>
        <p:spPr>
          <a:xfrm>
            <a:off x="3755123" y="9140493"/>
            <a:ext cx="1317746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Nonprofits by county: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975146-7A6B-4398-B185-D57C05F50873}"/>
              </a:ext>
            </a:extLst>
          </p:cNvPr>
          <p:cNvGrpSpPr/>
          <p:nvPr/>
        </p:nvGrpSpPr>
        <p:grpSpPr>
          <a:xfrm>
            <a:off x="3046984" y="3545632"/>
            <a:ext cx="360040" cy="9145016"/>
            <a:chOff x="3046984" y="3761656"/>
            <a:chExt cx="360040" cy="91450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DBA2FD-EEC4-4F81-8B2E-592AC3B81998}"/>
                </a:ext>
              </a:extLst>
            </p:cNvPr>
            <p:cNvCxnSpPr>
              <a:cxnSpLocks/>
            </p:cNvCxnSpPr>
            <p:nvPr/>
          </p:nvCxnSpPr>
          <p:spPr>
            <a:xfrm>
              <a:off x="3263008" y="3761656"/>
              <a:ext cx="0" cy="9145016"/>
            </a:xfrm>
            <a:prstGeom prst="line">
              <a:avLst/>
            </a:prstGeom>
            <a:ln w="3492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A8D840-DA8D-4C8C-B9ED-7B23272BE1DF}"/>
                </a:ext>
              </a:extLst>
            </p:cNvPr>
            <p:cNvSpPr/>
            <p:nvPr/>
          </p:nvSpPr>
          <p:spPr>
            <a:xfrm>
              <a:off x="3046984" y="12546632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AC54ADD-7B85-4514-AA25-434FC112D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21560"/>
              </p:ext>
            </p:extLst>
          </p:nvPr>
        </p:nvGraphicFramePr>
        <p:xfrm>
          <a:off x="3767064" y="9964237"/>
          <a:ext cx="8208912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459534883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698479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Cuyahoga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15,599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23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Summit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4,640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28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Lorain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2,037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788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Lake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1,591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18009"/>
                  </a:ext>
                </a:extLst>
              </a:tr>
            </a:tbl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D1AB78-3291-4B74-B4B8-E66C594A0613}"/>
              </a:ext>
            </a:extLst>
          </p:cNvPr>
          <p:cNvCxnSpPr/>
          <p:nvPr/>
        </p:nvCxnSpPr>
        <p:spPr>
          <a:xfrm>
            <a:off x="3911080" y="6858000"/>
            <a:ext cx="204729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BA37AA8-A6A9-4671-BCBB-2205BC1F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2699811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3A2A88-6BF9-4D81-B6B5-FC00CAB73D85}"/>
              </a:ext>
            </a:extLst>
          </p:cNvPr>
          <p:cNvSpPr txBox="1"/>
          <p:nvPr/>
        </p:nvSpPr>
        <p:spPr>
          <a:xfrm>
            <a:off x="2038872" y="1673424"/>
            <a:ext cx="22345128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lIns="1188720" tIns="182880" bIns="91440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Strategic and Financial Pressures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E6B484-436D-46E3-8C7C-7EC05145C6A4}"/>
              </a:ext>
            </a:extLst>
          </p:cNvPr>
          <p:cNvSpPr/>
          <p:nvPr/>
        </p:nvSpPr>
        <p:spPr>
          <a:xfrm>
            <a:off x="1174776" y="1385392"/>
            <a:ext cx="1656184" cy="15841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5AC4B-C6CE-4980-8A8A-412299B28D17}"/>
              </a:ext>
            </a:extLst>
          </p:cNvPr>
          <p:cNvSpPr txBox="1"/>
          <p:nvPr/>
        </p:nvSpPr>
        <p:spPr>
          <a:xfrm>
            <a:off x="3767064" y="3473624"/>
            <a:ext cx="131774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Increasing demand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Shrinking resources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Reduction in government funding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501-C3 “nonprofit” is tax status, not business model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975146-7A6B-4398-B185-D57C05F50873}"/>
              </a:ext>
            </a:extLst>
          </p:cNvPr>
          <p:cNvGrpSpPr/>
          <p:nvPr/>
        </p:nvGrpSpPr>
        <p:grpSpPr>
          <a:xfrm>
            <a:off x="3046984" y="3257600"/>
            <a:ext cx="360040" cy="9145016"/>
            <a:chOff x="3046984" y="3761656"/>
            <a:chExt cx="360040" cy="91450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DBA2FD-EEC4-4F81-8B2E-592AC3B81998}"/>
                </a:ext>
              </a:extLst>
            </p:cNvPr>
            <p:cNvCxnSpPr>
              <a:cxnSpLocks/>
            </p:cNvCxnSpPr>
            <p:nvPr/>
          </p:nvCxnSpPr>
          <p:spPr>
            <a:xfrm>
              <a:off x="3263008" y="3761656"/>
              <a:ext cx="0" cy="9145016"/>
            </a:xfrm>
            <a:prstGeom prst="line">
              <a:avLst/>
            </a:prstGeom>
            <a:ln w="3492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A8D840-DA8D-4C8C-B9ED-7B23272BE1DF}"/>
                </a:ext>
              </a:extLst>
            </p:cNvPr>
            <p:cNvSpPr/>
            <p:nvPr/>
          </p:nvSpPr>
          <p:spPr>
            <a:xfrm>
              <a:off x="3046984" y="12546632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2F33E2-CF11-452C-88E5-E65C8378CCA6}"/>
              </a:ext>
            </a:extLst>
          </p:cNvPr>
          <p:cNvCxnSpPr/>
          <p:nvPr/>
        </p:nvCxnSpPr>
        <p:spPr>
          <a:xfrm>
            <a:off x="3911080" y="6858000"/>
            <a:ext cx="204729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413A4E-F251-4FE5-820A-E4112C05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1644917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chemeClr val="accent4"/>
                </a:solidFill>
                <a:latin typeface="Fira Sans" panose="020B0604020202020204" charset="0"/>
                <a:cs typeface="Calibri Light" panose="020F0302020204030204" pitchFamily="34" charset="0"/>
              </a:rPr>
              <a:t>Financial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Business Volunteers Unlimited                                 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16669199"/>
              </p:ext>
            </p:extLst>
          </p:nvPr>
        </p:nvGraphicFramePr>
        <p:xfrm>
          <a:off x="3716067" y="3279229"/>
          <a:ext cx="16967534" cy="920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765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4DD4-2342-4467-8E81-8D520CECBD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FAC44-69F7-4BC8-B601-04C6771B57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8E662-1D04-4B6D-8951-C88692138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3A2A88-6BF9-4D81-B6B5-FC00CAB73D85}"/>
              </a:ext>
            </a:extLst>
          </p:cNvPr>
          <p:cNvSpPr txBox="1"/>
          <p:nvPr/>
        </p:nvSpPr>
        <p:spPr>
          <a:xfrm>
            <a:off x="2038872" y="1673424"/>
            <a:ext cx="22345128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lIns="1188720" tIns="182880" bIns="91440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Strategic Alliances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E6B484-436D-46E3-8C7C-7EC05145C6A4}"/>
              </a:ext>
            </a:extLst>
          </p:cNvPr>
          <p:cNvSpPr/>
          <p:nvPr/>
        </p:nvSpPr>
        <p:spPr>
          <a:xfrm>
            <a:off x="1174776" y="1385392"/>
            <a:ext cx="1656184" cy="15841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5AC4B-C6CE-4980-8A8A-412299B28D17}"/>
              </a:ext>
            </a:extLst>
          </p:cNvPr>
          <p:cNvSpPr txBox="1"/>
          <p:nvPr/>
        </p:nvSpPr>
        <p:spPr>
          <a:xfrm>
            <a:off x="3767064" y="3041576"/>
            <a:ext cx="131774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Economies of scale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Avoid duplication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Sustainability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b="1" dirty="0"/>
              <a:t>68% </a:t>
            </a:r>
            <a:r>
              <a:rPr lang="en-US" sz="4000" dirty="0"/>
              <a:t>collaborate to provide programs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898FD-F954-40CF-B0BD-CED3B7D885D1}"/>
              </a:ext>
            </a:extLst>
          </p:cNvPr>
          <p:cNvSpPr txBox="1"/>
          <p:nvPr/>
        </p:nvSpPr>
        <p:spPr>
          <a:xfrm>
            <a:off x="3767064" y="8082136"/>
            <a:ext cx="1901011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Outcome metrics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990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4000" dirty="0"/>
              <a:t>Executive Compensation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CB1D4-6615-4C9F-976B-B7B78B5491AE}"/>
              </a:ext>
            </a:extLst>
          </p:cNvPr>
          <p:cNvSpPr txBox="1"/>
          <p:nvPr/>
        </p:nvSpPr>
        <p:spPr>
          <a:xfrm>
            <a:off x="2038872" y="6858000"/>
            <a:ext cx="22345128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lIns="1188720" tIns="182880" bIns="91440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Increased Scrutiny and Transparency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045BA-B796-4E11-A374-4195AF4F84A8}"/>
              </a:ext>
            </a:extLst>
          </p:cNvPr>
          <p:cNvSpPr/>
          <p:nvPr/>
        </p:nvSpPr>
        <p:spPr>
          <a:xfrm>
            <a:off x="1174776" y="6569968"/>
            <a:ext cx="1656184" cy="15841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1FF853-5801-4B3C-9E4F-C3C41298C209}"/>
              </a:ext>
            </a:extLst>
          </p:cNvPr>
          <p:cNvGrpSpPr/>
          <p:nvPr/>
        </p:nvGrpSpPr>
        <p:grpSpPr>
          <a:xfrm>
            <a:off x="3046984" y="3113584"/>
            <a:ext cx="360040" cy="3312368"/>
            <a:chOff x="3046984" y="9594304"/>
            <a:chExt cx="360040" cy="331236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2A3A58B-B847-4341-AE7C-B601C3481E62}"/>
                </a:ext>
              </a:extLst>
            </p:cNvPr>
            <p:cNvCxnSpPr>
              <a:cxnSpLocks/>
            </p:cNvCxnSpPr>
            <p:nvPr/>
          </p:nvCxnSpPr>
          <p:spPr>
            <a:xfrm>
              <a:off x="3263008" y="9594304"/>
              <a:ext cx="0" cy="3312368"/>
            </a:xfrm>
            <a:prstGeom prst="line">
              <a:avLst/>
            </a:prstGeom>
            <a:ln w="3492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06194D-765B-4BA7-A40B-0D64582EDD9F}"/>
                </a:ext>
              </a:extLst>
            </p:cNvPr>
            <p:cNvSpPr/>
            <p:nvPr/>
          </p:nvSpPr>
          <p:spPr>
            <a:xfrm>
              <a:off x="3046984" y="12546632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A9093-EA42-4CF3-8890-A6BCECDEC63E}"/>
              </a:ext>
            </a:extLst>
          </p:cNvPr>
          <p:cNvGrpSpPr/>
          <p:nvPr/>
        </p:nvGrpSpPr>
        <p:grpSpPr>
          <a:xfrm>
            <a:off x="3046984" y="8298160"/>
            <a:ext cx="360040" cy="3312368"/>
            <a:chOff x="3046984" y="9594304"/>
            <a:chExt cx="360040" cy="331236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609DD82-8A0C-43C1-84CF-165292FF5CCF}"/>
                </a:ext>
              </a:extLst>
            </p:cNvPr>
            <p:cNvCxnSpPr>
              <a:cxnSpLocks/>
            </p:cNvCxnSpPr>
            <p:nvPr/>
          </p:nvCxnSpPr>
          <p:spPr>
            <a:xfrm>
              <a:off x="3263008" y="9594304"/>
              <a:ext cx="0" cy="3312368"/>
            </a:xfrm>
            <a:prstGeom prst="line">
              <a:avLst/>
            </a:prstGeom>
            <a:ln w="3492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F42650-3E8A-494D-9B6F-931949806B7C}"/>
                </a:ext>
              </a:extLst>
            </p:cNvPr>
            <p:cNvSpPr/>
            <p:nvPr/>
          </p:nvSpPr>
          <p:spPr>
            <a:xfrm>
              <a:off x="3046984" y="12546632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488FD2-285E-4013-B991-75F00D109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3413247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44" y="819108"/>
            <a:ext cx="22825520" cy="2286000"/>
          </a:xfrm>
        </p:spPr>
        <p:txBody>
          <a:bodyPr/>
          <a:lstStyle/>
          <a:p>
            <a:r>
              <a:rPr lang="en-GB" dirty="0"/>
              <a:t>Funding Trends - </a:t>
            </a:r>
            <a:r>
              <a:rPr lang="en-US" sz="5400" dirty="0"/>
              <a:t>Charitable contributions are significant source of revenue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1B7F1AFE-8556-4262-B578-168A9E0F4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7095" y="2601219"/>
            <a:ext cx="6610598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Fira Sans"/>
                <a:cs typeface="Arial" panose="020B0604020202020204" pitchFamily="34" charset="0"/>
              </a:rPr>
              <a:t>$471.44 billion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FFC000"/>
                </a:solidFill>
                <a:latin typeface="Fira Sans"/>
                <a:cs typeface="Arial" panose="020B0604020202020204" pitchFamily="34" charset="0"/>
              </a:rPr>
              <a:t>In 2020, Americans gave $471.44 billion to charity, a 5.1% increase over 2019.</a:t>
            </a:r>
            <a:endParaRPr lang="en-US" altLang="en-US" sz="4200" dirty="0">
              <a:solidFill>
                <a:srgbClr val="FFC000"/>
              </a:solidFill>
              <a:latin typeface="Fira Sans"/>
            </a:endParaRP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560C9F8E-FE15-40F7-8126-D0B9B171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727" y="8528293"/>
            <a:ext cx="6500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 b="1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12%</a:t>
            </a:r>
            <a:endParaRPr lang="en-US" altLang="en-US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55DC5765-D4CB-4BE0-8AF1-1E8CBA44B3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latin typeface="Fira Sans Light"/>
              </a:rPr>
              <a:t>Business Volunteers Unlimited                                  </a:t>
            </a:r>
            <a:endParaRPr lang="en-US" dirty="0">
              <a:latin typeface="Fira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7258" y="808789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69%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8992" y="740647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17%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3088" y="597553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10%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7184" y="526544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4%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48136" y="604070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28%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91962" y="4746077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5%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10604" y="9306273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12.5%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20752" y="7620513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9%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32258" y="534323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6%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003644" y="4647039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2%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F1878-4D9A-4A01-B99D-F529392AD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16" y="2899742"/>
            <a:ext cx="15488084" cy="86588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9AFF8E-DEFB-4E6A-9656-72DCF33D11C4}"/>
              </a:ext>
            </a:extLst>
          </p:cNvPr>
          <p:cNvSpPr/>
          <p:nvPr/>
        </p:nvSpPr>
        <p:spPr>
          <a:xfrm>
            <a:off x="18642653" y="11470621"/>
            <a:ext cx="4377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ira Sans Light"/>
                <a:ea typeface="Calibri" panose="020F0502020204030204" pitchFamily="34" charset="0"/>
                <a:cs typeface="Times New Roman" panose="02020603050405020304" pitchFamily="18" charset="0"/>
              </a:rPr>
              <a:t>SOURCE: Giving USA 2021</a:t>
            </a:r>
          </a:p>
        </p:txBody>
      </p:sp>
    </p:spTree>
    <p:extLst>
      <p:ext uri="{BB962C8B-B14F-4D97-AF65-F5344CB8AC3E}">
        <p14:creationId xmlns:p14="http://schemas.microsoft.com/office/powerpoint/2010/main" val="1569796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44" y="819108"/>
            <a:ext cx="22825520" cy="2286000"/>
          </a:xfrm>
        </p:spPr>
        <p:txBody>
          <a:bodyPr/>
          <a:lstStyle/>
          <a:p>
            <a:r>
              <a:rPr lang="en-GB" dirty="0"/>
              <a:t>Funding Trends - </a:t>
            </a:r>
            <a:r>
              <a:rPr lang="en-US" sz="5400" dirty="0"/>
              <a:t>Charitable contributions are significant source of revenue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1B7F1AFE-8556-4262-B578-168A9E0F4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7095" y="2601219"/>
            <a:ext cx="6610598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Fira Sans"/>
                <a:cs typeface="Arial" panose="020B0604020202020204" pitchFamily="34" charset="0"/>
              </a:rPr>
              <a:t>$471.44 billion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FFC000"/>
                </a:solidFill>
                <a:latin typeface="Fira Sans"/>
                <a:cs typeface="Arial" panose="020B0604020202020204" pitchFamily="34" charset="0"/>
              </a:rPr>
              <a:t>In 2020, Americans gave $471.44 billion to charity, a 5.1% increase over 2019.</a:t>
            </a:r>
            <a:endParaRPr lang="en-US" altLang="en-US" sz="4200" dirty="0">
              <a:solidFill>
                <a:srgbClr val="FFC000"/>
              </a:solidFill>
              <a:latin typeface="Fira Sans"/>
            </a:endParaRP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560C9F8E-FE15-40F7-8126-D0B9B171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727" y="8528293"/>
            <a:ext cx="6500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 b="1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12%</a:t>
            </a:r>
            <a:endParaRPr lang="en-US" altLang="en-US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6C4C21A-10D8-4EE8-9478-8B4483B537D8}"/>
              </a:ext>
            </a:extLst>
          </p:cNvPr>
          <p:cNvSpPr/>
          <p:nvPr/>
        </p:nvSpPr>
        <p:spPr>
          <a:xfrm>
            <a:off x="15620752" y="9344955"/>
            <a:ext cx="9144000" cy="8463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n-US" sz="2800" b="1" dirty="0">
                <a:solidFill>
                  <a:prstClr val="black"/>
                </a:solidFill>
                <a:latin typeface="Fira Sans Light"/>
                <a:ea typeface="Calibri" panose="020F0502020204030204" pitchFamily="34" charset="0"/>
                <a:cs typeface="Times New Roman" panose="02020603050405020304" pitchFamily="18" charset="0"/>
              </a:rPr>
              <a:t>2020 contributions </a:t>
            </a:r>
            <a:r>
              <a:rPr lang="en-US" sz="2800" b="1" dirty="0">
                <a:solidFill>
                  <a:srgbClr val="C00000"/>
                </a:solidFill>
                <a:latin typeface="Fira Sans Light"/>
                <a:ea typeface="Calibri" panose="020F0502020204030204" pitchFamily="34" charset="0"/>
                <a:cs typeface="Times New Roman" panose="02020603050405020304" pitchFamily="18" charset="0"/>
              </a:rPr>
              <a:t>by destination</a:t>
            </a:r>
            <a:r>
              <a:rPr lang="en-US" sz="2800" b="1" dirty="0">
                <a:solidFill>
                  <a:prstClr val="black"/>
                </a:solidFill>
                <a:latin typeface="Fira Sans Ligh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Fira Sans Ligh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b="1" dirty="0">
                <a:solidFill>
                  <a:prstClr val="black"/>
                </a:solidFill>
                <a:latin typeface="Fira Sans Light"/>
                <a:ea typeface="Calibri" panose="020F0502020204030204" pitchFamily="34" charset="0"/>
                <a:cs typeface="Times New Roman" panose="02020603050405020304" pitchFamily="18" charset="0"/>
              </a:rPr>
              <a:t>(by percentage of the total)</a:t>
            </a:r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55DC5765-D4CB-4BE0-8AF1-1E8CBA44B3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latin typeface="Fira Sans Light"/>
              </a:rPr>
              <a:t>Business Volunteers Unlimited                                  </a:t>
            </a:r>
            <a:endParaRPr lang="en-US" dirty="0">
              <a:latin typeface="Fira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7258" y="808789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69%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8992" y="740647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17%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3088" y="597553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10%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7184" y="526544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Fira Sans Light"/>
              </a:rPr>
              <a:t>4%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48136" y="604070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28%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91962" y="4746077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5%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10604" y="9306273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12.5%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20752" y="7620513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9%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32258" y="534323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6%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003644" y="4647039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Fira Sans Light"/>
              </a:rPr>
              <a:t>2%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9AFF8E-DEFB-4E6A-9656-72DCF33D11C4}"/>
              </a:ext>
            </a:extLst>
          </p:cNvPr>
          <p:cNvSpPr/>
          <p:nvPr/>
        </p:nvSpPr>
        <p:spPr>
          <a:xfrm>
            <a:off x="18642653" y="11470621"/>
            <a:ext cx="4377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Fira Sans Light"/>
                <a:ea typeface="Calibri" panose="020F0502020204030204" pitchFamily="34" charset="0"/>
                <a:cs typeface="Times New Roman" panose="02020603050405020304" pitchFamily="18" charset="0"/>
              </a:rPr>
              <a:t>SOURCE: Giving USA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89A96-4959-4BA7-9C54-CCF15E7B3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08" y="2292057"/>
            <a:ext cx="14833600" cy="102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9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</a:t>
            </a:r>
            <a:br>
              <a:rPr lang="en-US" dirty="0"/>
            </a:br>
            <a:r>
              <a:rPr lang="en-US" dirty="0"/>
              <a:t>the Board of Directors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88313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FB5F60E-F1ED-4EF4-9ABD-DF75BF7BF676}"/>
              </a:ext>
            </a:extLst>
          </p:cNvPr>
          <p:cNvSpPr/>
          <p:nvPr/>
        </p:nvSpPr>
        <p:spPr>
          <a:xfrm>
            <a:off x="1462808" y="7218040"/>
            <a:ext cx="12745416" cy="4392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Why Become An Authority In The eLearning Niche? - eLearning Industry">
            <a:extLst>
              <a:ext uri="{FF2B5EF4-FFF2-40B4-BE49-F238E27FC236}">
                <a16:creationId xmlns:a16="http://schemas.microsoft.com/office/drawing/2014/main" id="{24304AF7-0EA0-4C66-8621-C1E2F198AEA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 r="30662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0840" y="521296"/>
            <a:ext cx="21945600" cy="2286000"/>
          </a:xfrm>
        </p:spPr>
        <p:txBody>
          <a:bodyPr/>
          <a:lstStyle/>
          <a:p>
            <a:pPr algn="l"/>
            <a:r>
              <a:rPr lang="en-GB" dirty="0"/>
              <a:t>Authority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D6FCB-6218-4BF6-A741-9DFAE39D2F6A}"/>
              </a:ext>
            </a:extLst>
          </p:cNvPr>
          <p:cNvSpPr txBox="1"/>
          <p:nvPr/>
        </p:nvSpPr>
        <p:spPr>
          <a:xfrm>
            <a:off x="1678832" y="2969568"/>
            <a:ext cx="12817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sz="4000" dirty="0"/>
              <a:t>The board of directors bears the primary responsibility for ensuring that a charitable organization fulfills its obligations to the law, its donors, its staff and volunteers, its clients, and the public at large.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13581A-A71D-4BA8-94F7-5BA9660B461B}"/>
              </a:ext>
            </a:extLst>
          </p:cNvPr>
          <p:cNvSpPr txBox="1"/>
          <p:nvPr/>
        </p:nvSpPr>
        <p:spPr>
          <a:xfrm>
            <a:off x="0" y="7866112"/>
            <a:ext cx="1405477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algn="ctr"/>
            <a:r>
              <a:rPr lang="en-US" sz="5400" b="1" dirty="0"/>
              <a:t>Basic authority (§1702.30(A), O.R.C.):</a:t>
            </a:r>
          </a:p>
          <a:p>
            <a:pPr marL="1371600"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 “all of the authority  of a corporation shall be exercised by or under the direction </a:t>
            </a:r>
            <a:br>
              <a:rPr lang="en-US" sz="4000" dirty="0"/>
            </a:br>
            <a:r>
              <a:rPr lang="en-US" sz="4000" dirty="0"/>
              <a:t>of its directors.” 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2A133EA5-44F5-4E9B-834E-16E07FE1283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72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175FD94-4201-4B53-AC72-EA5AA8F1CD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977156"/>
              </p:ext>
            </p:extLst>
          </p:nvPr>
        </p:nvGraphicFramePr>
        <p:xfrm>
          <a:off x="1619838" y="8298160"/>
          <a:ext cx="13753528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" descr="Why Become An Authority In The eLearning Niche? - eLearning Industry">
            <a:extLst>
              <a:ext uri="{FF2B5EF4-FFF2-40B4-BE49-F238E27FC236}">
                <a16:creationId xmlns:a16="http://schemas.microsoft.com/office/drawing/2014/main" id="{24304AF7-0EA0-4C66-8621-C1E2F198AEA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 r="306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90800" y="730251"/>
            <a:ext cx="21031200" cy="2651126"/>
          </a:xfrm>
        </p:spPr>
        <p:txBody>
          <a:bodyPr/>
          <a:lstStyle/>
          <a:p>
            <a:r>
              <a:rPr lang="en-US" dirty="0"/>
              <a:t> The Board Functions as a Team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D6FCB-6218-4BF6-A741-9DFAE39D2F6A}"/>
              </a:ext>
            </a:extLst>
          </p:cNvPr>
          <p:cNvSpPr txBox="1"/>
          <p:nvPr/>
        </p:nvSpPr>
        <p:spPr>
          <a:xfrm>
            <a:off x="1678832" y="2969568"/>
            <a:ext cx="12817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sz="4000" dirty="0"/>
              <a:t>The role of the board refers to the board as a whole, a unit, a team. Individual board members do not have authority or individual rights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8398FB-E225-4FA0-89BC-84F3A8FF562E}"/>
              </a:ext>
            </a:extLst>
          </p:cNvPr>
          <p:cNvSpPr txBox="1">
            <a:spLocks/>
          </p:cNvSpPr>
          <p:nvPr/>
        </p:nvSpPr>
        <p:spPr>
          <a:xfrm>
            <a:off x="1606824" y="5993904"/>
            <a:ext cx="16459200" cy="7179106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accent1"/>
                </a:solidFill>
                <a:latin typeface="+mj-lt"/>
              </a:rPr>
              <a:t>Accountability and responsibility rests </a:t>
            </a:r>
            <a:br>
              <a:rPr lang="en-US" sz="4000" dirty="0">
                <a:solidFill>
                  <a:schemeClr val="accent1"/>
                </a:solidFill>
                <a:latin typeface="+mj-lt"/>
              </a:rPr>
            </a:br>
            <a:r>
              <a:rPr lang="en-US" sz="4000" dirty="0">
                <a:solidFill>
                  <a:schemeClr val="accent1"/>
                </a:solidFill>
                <a:latin typeface="+mj-lt"/>
              </a:rPr>
              <a:t>with the full board…</a:t>
            </a:r>
          </a:p>
          <a:p>
            <a:endParaRPr lang="en-US" sz="4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835AC-8955-4401-B3B3-56B6EC5FA2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21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4991053"/>
            <a:chOff x="1174776" y="1385392"/>
            <a:chExt cx="23209224" cy="4991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Determine mission, vision and strategic direction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767064" y="3275598"/>
              <a:ext cx="1317746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Scan internal and external environment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Review and modify strategic plan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Monitor performance based on key milestones and success factors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DE32EB-474F-49AD-A464-CD5EA8DA20A4}"/>
              </a:ext>
            </a:extLst>
          </p:cNvPr>
          <p:cNvGrpSpPr/>
          <p:nvPr/>
        </p:nvGrpSpPr>
        <p:grpSpPr>
          <a:xfrm>
            <a:off x="1174776" y="6713984"/>
            <a:ext cx="23209224" cy="4991053"/>
            <a:chOff x="1174776" y="1385392"/>
            <a:chExt cx="23209224" cy="49910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0C37A-68D1-46ED-88FF-1C8F840DDFDA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Establish and strengthen community relations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924339-87B0-476D-9CD9-36EB71820763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95295F-E673-456E-85E2-614FE2E95EDA}"/>
                </a:ext>
              </a:extLst>
            </p:cNvPr>
            <p:cNvSpPr txBox="1"/>
            <p:nvPr/>
          </p:nvSpPr>
          <p:spPr>
            <a:xfrm>
              <a:off x="3767064" y="3243079"/>
              <a:ext cx="1317746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Ambassadors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Talking points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Crisis/transition communications strategy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DEBFDD-750D-45C8-B804-D8A3F33D3C68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0DC899D-7BBB-4A5D-A98E-8B888E1C8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128BA9-C95C-4F7C-BCE7-5710A7584F3E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39679ACF-765D-46CF-823D-9C673045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48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4991053"/>
            <a:chOff x="1174776" y="1385392"/>
            <a:chExt cx="23209224" cy="4991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Select and support the chief executive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767064" y="3275598"/>
              <a:ext cx="19586176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Partnership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CEO performance evaluation and process to set compensation (990 requirement) 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Succession plan 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Open doors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DE32EB-474F-49AD-A464-CD5EA8DA20A4}"/>
              </a:ext>
            </a:extLst>
          </p:cNvPr>
          <p:cNvGrpSpPr/>
          <p:nvPr/>
        </p:nvGrpSpPr>
        <p:grpSpPr>
          <a:xfrm>
            <a:off x="1174776" y="6713984"/>
            <a:ext cx="23209224" cy="4991053"/>
            <a:chOff x="1174776" y="1385392"/>
            <a:chExt cx="23209224" cy="49910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0C37A-68D1-46ED-88FF-1C8F840DDFDA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Develop funding resources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924339-87B0-476D-9CD9-36EB71820763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95295F-E673-456E-85E2-614FE2E95EDA}"/>
                </a:ext>
              </a:extLst>
            </p:cNvPr>
            <p:cNvSpPr txBox="1"/>
            <p:nvPr/>
          </p:nvSpPr>
          <p:spPr>
            <a:xfrm>
              <a:off x="3767064" y="3243079"/>
              <a:ext cx="1317746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Individual, annual, financial contribution 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Donor identification 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Donor cultivation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DEBFDD-750D-45C8-B804-D8A3F33D3C68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0DC899D-7BBB-4A5D-A98E-8B888E1C8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128BA9-C95C-4F7C-BCE7-5710A7584F3E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F8E730-8E8D-47D2-9954-2C47D3032EE8}"/>
              </a:ext>
            </a:extLst>
          </p:cNvPr>
          <p:cNvSpPr txBox="1">
            <a:spLocks/>
          </p:cNvSpPr>
          <p:nvPr/>
        </p:nvSpPr>
        <p:spPr>
          <a:xfrm>
            <a:off x="-3001688" y="14490848"/>
            <a:ext cx="14441487" cy="839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FB4B3-0B73-4F54-923E-ED3962E6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2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5513844"/>
            <a:chOff x="1174776" y="1385392"/>
            <a:chExt cx="23209224" cy="55138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Provide financial oversight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767064" y="3113584"/>
              <a:ext cx="195861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Adequate accounting skills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Annual budget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Regular financial statements and cash flow reports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Annual audit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Investment policies 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DE32EB-474F-49AD-A464-CD5EA8DA20A4}"/>
              </a:ext>
            </a:extLst>
          </p:cNvPr>
          <p:cNvGrpSpPr/>
          <p:nvPr/>
        </p:nvGrpSpPr>
        <p:grpSpPr>
          <a:xfrm>
            <a:off x="1174776" y="6713984"/>
            <a:ext cx="23209224" cy="4991053"/>
            <a:chOff x="1174776" y="1385392"/>
            <a:chExt cx="23209224" cy="49910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0C37A-68D1-46ED-88FF-1C8F840DDFDA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Ensure legal and ethical integrity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924339-87B0-476D-9CD9-36EB71820763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95295F-E673-456E-85E2-614FE2E95EDA}"/>
                </a:ext>
              </a:extLst>
            </p:cNvPr>
            <p:cNvSpPr txBox="1"/>
            <p:nvPr/>
          </p:nvSpPr>
          <p:spPr>
            <a:xfrm>
              <a:off x="3767064" y="3243079"/>
              <a:ext cx="1915412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Duties of care, loyalty and obedience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Board has the authority as a group, not as individual members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96% of nonprofits carry Directors and Officers Liability Insurance for their boards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DEBFDD-750D-45C8-B804-D8A3F33D3C68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0DC899D-7BBB-4A5D-A98E-8B888E1C8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128BA9-C95C-4F7C-BCE7-5710A7584F3E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F8E730-8E8D-47D2-9954-2C47D3032EE8}"/>
              </a:ext>
            </a:extLst>
          </p:cNvPr>
          <p:cNvSpPr txBox="1">
            <a:spLocks/>
          </p:cNvSpPr>
          <p:nvPr/>
        </p:nvSpPr>
        <p:spPr>
          <a:xfrm>
            <a:off x="-3001688" y="14490848"/>
            <a:ext cx="14441487" cy="839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861726-6080-4DB0-9E1C-7B98F61E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65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4991053"/>
            <a:chOff x="1174776" y="1385392"/>
            <a:chExt cx="23209224" cy="4991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Develop the board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767064" y="3113584"/>
              <a:ext cx="1958617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Governance Committee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Adopt best practices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Review and update bylaws periodically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F8E730-8E8D-47D2-9954-2C47D3032EE8}"/>
              </a:ext>
            </a:extLst>
          </p:cNvPr>
          <p:cNvSpPr txBox="1">
            <a:spLocks/>
          </p:cNvSpPr>
          <p:nvPr/>
        </p:nvSpPr>
        <p:spPr>
          <a:xfrm>
            <a:off x="-3001688" y="14490848"/>
            <a:ext cx="14441487" cy="839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C956CB-4AFC-4899-8C56-DAC152931904}"/>
              </a:ext>
            </a:extLst>
          </p:cNvPr>
          <p:cNvSpPr txBox="1">
            <a:spLocks/>
          </p:cNvSpPr>
          <p:nvPr/>
        </p:nvSpPr>
        <p:spPr>
          <a:xfrm>
            <a:off x="1534816" y="14706872"/>
            <a:ext cx="14209066" cy="834747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550" dirty="0">
              <a:latin typeface="+mj-l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550" dirty="0">
              <a:latin typeface="+mj-lt"/>
            </a:endParaRP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FFDA9-EE87-4627-8449-E20894A5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85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>
                <a:latin typeface="+mj-lt"/>
              </a:rPr>
              <a:t>Minority Pipeline Initiative Task Force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</a:t>
            </a:r>
            <a:endParaRPr lang="en-US" dirty="0">
              <a:latin typeface="Arial  "/>
              <a:cs typeface="Arial  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70813" y="6673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6824" y="3473624"/>
            <a:ext cx="21962440" cy="12834283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3600" dirty="0" err="1">
                <a:cs typeface="Calibri Light" panose="020F0302020204030204" pitchFamily="34" charset="0"/>
              </a:rPr>
              <a:t>Randell</a:t>
            </a:r>
            <a:r>
              <a:rPr lang="en-US" sz="3600" dirty="0">
                <a:cs typeface="Calibri Light" panose="020F0302020204030204" pitchFamily="34" charset="0"/>
              </a:rPr>
              <a:t> McShepard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RPM International, Inc.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Chairman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April Miller Boise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Eaton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Michael Bowen</a:t>
            </a:r>
          </a:p>
          <a:p>
            <a:r>
              <a:rPr lang="en-US" sz="3600" dirty="0">
                <a:cs typeface="Calibri Light" panose="020F0302020204030204" pitchFamily="34" charset="0"/>
              </a:rPr>
              <a:t>Calfee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Gregory Brown</a:t>
            </a:r>
          </a:p>
          <a:p>
            <a:r>
              <a:rPr lang="en-US" sz="3600" i="1" dirty="0" err="1">
                <a:cs typeface="Calibri Light" panose="020F0302020204030204" pitchFamily="34" charset="0"/>
              </a:rPr>
              <a:t>PolicyBridge</a:t>
            </a:r>
            <a:endParaRPr lang="en-US" sz="3600" i="1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Paul Clark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PNC (retired)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Nicole Crews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Swagelok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Lauren Gliha 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BVU</a:t>
            </a:r>
          </a:p>
          <a:p>
            <a:endParaRPr lang="en-US" sz="3600" i="1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Blaine Griffin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Cleveland City Council</a:t>
            </a:r>
          </a:p>
          <a:p>
            <a:endParaRPr lang="en-US" sz="3600" i="1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Vaughn P. </a:t>
            </a:r>
            <a:r>
              <a:rPr lang="en-US" sz="3600" dirty="0" smtClean="0">
                <a:cs typeface="Calibri Light" panose="020F0302020204030204" pitchFamily="34" charset="0"/>
              </a:rPr>
              <a:t>Johnson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Cuyahoga County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 smtClean="0">
                <a:cs typeface="Calibri Light" panose="020F0302020204030204" pitchFamily="34" charset="0"/>
              </a:rPr>
              <a:t>Steve </a:t>
            </a:r>
            <a:r>
              <a:rPr lang="en-US" sz="3600" dirty="0">
                <a:cs typeface="Calibri Light" panose="020F0302020204030204" pitchFamily="34" charset="0"/>
              </a:rPr>
              <a:t>Millard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Greater Akron Chamber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Dr. Charles Modlin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The </a:t>
            </a:r>
            <a:r>
              <a:rPr lang="en-US" sz="3600" i="1" dirty="0" err="1">
                <a:cs typeface="Calibri Light" panose="020F0302020204030204" pitchFamily="34" charset="0"/>
              </a:rPr>
              <a:t>MetroHealth</a:t>
            </a:r>
            <a:r>
              <a:rPr lang="en-US" sz="3600" i="1" dirty="0">
                <a:cs typeface="Calibri Light" panose="020F0302020204030204" pitchFamily="34" charset="0"/>
              </a:rPr>
              <a:t> System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 smtClean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 smtClean="0">
              <a:cs typeface="Calibri Light" panose="020F0302020204030204" pitchFamily="34" charset="0"/>
            </a:endParaRPr>
          </a:p>
          <a:p>
            <a:endParaRPr lang="en-US" sz="3600" dirty="0">
              <a:cs typeface="Calibri Light" panose="020F0302020204030204" pitchFamily="34" charset="0"/>
            </a:endParaRPr>
          </a:p>
          <a:p>
            <a:endParaRPr lang="en-US" sz="3600" dirty="0" smtClean="0">
              <a:cs typeface="Calibri Light" panose="020F0302020204030204" pitchFamily="34" charset="0"/>
            </a:endParaRPr>
          </a:p>
          <a:p>
            <a:r>
              <a:rPr lang="en-US" sz="3600" dirty="0" smtClean="0">
                <a:cs typeface="Calibri Light" panose="020F0302020204030204" pitchFamily="34" charset="0"/>
              </a:rPr>
              <a:t>Marcia </a:t>
            </a:r>
            <a:r>
              <a:rPr lang="en-US" sz="3600" dirty="0">
                <a:cs typeface="Calibri Light" panose="020F0302020204030204" pitchFamily="34" charset="0"/>
              </a:rPr>
              <a:t>Moreno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Young Latino Network</a:t>
            </a:r>
          </a:p>
          <a:p>
            <a:endParaRPr lang="en-US" sz="3600" i="1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Victor Ruiz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Esperanza, Inc</a:t>
            </a:r>
            <a:r>
              <a:rPr lang="en-US" sz="3600" dirty="0">
                <a:cs typeface="Calibri Light" panose="020F0302020204030204" pitchFamily="34" charset="0"/>
              </a:rPr>
              <a:t>. </a:t>
            </a:r>
          </a:p>
          <a:p>
            <a:endParaRPr lang="en-US" sz="3600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Sharon </a:t>
            </a:r>
            <a:r>
              <a:rPr lang="en-US" sz="3600" dirty="0" err="1">
                <a:cs typeface="Calibri Light" panose="020F0302020204030204" pitchFamily="34" charset="0"/>
              </a:rPr>
              <a:t>Sobol</a:t>
            </a:r>
            <a:r>
              <a:rPr lang="en-US" sz="3600" dirty="0">
                <a:cs typeface="Calibri Light" panose="020F0302020204030204" pitchFamily="34" charset="0"/>
              </a:rPr>
              <a:t> Jordan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Unify Labs</a:t>
            </a:r>
          </a:p>
          <a:p>
            <a:endParaRPr lang="en-US" sz="3600" i="1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Elizabeth Voudouris 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BVU </a:t>
            </a:r>
          </a:p>
          <a:p>
            <a:endParaRPr lang="en-US" sz="3600" i="1" dirty="0">
              <a:cs typeface="Calibri Light" panose="020F0302020204030204" pitchFamily="34" charset="0"/>
            </a:endParaRPr>
          </a:p>
          <a:p>
            <a:r>
              <a:rPr lang="en-US" sz="3600" dirty="0">
                <a:cs typeface="Calibri Light" panose="020F0302020204030204" pitchFamily="34" charset="0"/>
              </a:rPr>
              <a:t>Michael White</a:t>
            </a:r>
          </a:p>
          <a:p>
            <a:r>
              <a:rPr lang="en-US" sz="3600" i="1" dirty="0">
                <a:cs typeface="Calibri Light" panose="020F0302020204030204" pitchFamily="34" charset="0"/>
              </a:rPr>
              <a:t>Jack, Joseph and Morton Mandel Foundation </a:t>
            </a:r>
          </a:p>
          <a:p>
            <a:endParaRPr lang="en-US" sz="165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5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37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497934F4-AE95-4081-8724-35BCCB66D9BD}"/>
              </a:ext>
            </a:extLst>
          </p:cNvPr>
          <p:cNvSpPr/>
          <p:nvPr/>
        </p:nvSpPr>
        <p:spPr>
          <a:xfrm>
            <a:off x="13128104" y="0"/>
            <a:ext cx="11255898" cy="13410728"/>
          </a:xfrm>
          <a:custGeom>
            <a:avLst/>
            <a:gdLst>
              <a:gd name="connsiteX0" fmla="*/ 0 w 8519592"/>
              <a:gd name="connsiteY0" fmla="*/ 0 h 12762656"/>
              <a:gd name="connsiteX1" fmla="*/ 8519592 w 8519592"/>
              <a:gd name="connsiteY1" fmla="*/ 0 h 12762656"/>
              <a:gd name="connsiteX2" fmla="*/ 8519592 w 8519592"/>
              <a:gd name="connsiteY2" fmla="*/ 12762656 h 12762656"/>
              <a:gd name="connsiteX3" fmla="*/ 0 w 8519592"/>
              <a:gd name="connsiteY3" fmla="*/ 12762656 h 12762656"/>
              <a:gd name="connsiteX4" fmla="*/ 0 w 8519592"/>
              <a:gd name="connsiteY4" fmla="*/ 0 h 12762656"/>
              <a:gd name="connsiteX0" fmla="*/ 9386047 w 17905639"/>
              <a:gd name="connsiteY0" fmla="*/ 0 h 12762656"/>
              <a:gd name="connsiteX1" fmla="*/ 17905639 w 17905639"/>
              <a:gd name="connsiteY1" fmla="*/ 0 h 12762656"/>
              <a:gd name="connsiteX2" fmla="*/ 17905639 w 17905639"/>
              <a:gd name="connsiteY2" fmla="*/ 12762656 h 12762656"/>
              <a:gd name="connsiteX3" fmla="*/ 0 w 17905639"/>
              <a:gd name="connsiteY3" fmla="*/ 12735762 h 12762656"/>
              <a:gd name="connsiteX4" fmla="*/ 9386047 w 17905639"/>
              <a:gd name="connsiteY4" fmla="*/ 0 h 127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5639" h="12762656">
                <a:moveTo>
                  <a:pt x="9386047" y="0"/>
                </a:moveTo>
                <a:lnTo>
                  <a:pt x="17905639" y="0"/>
                </a:lnTo>
                <a:lnTo>
                  <a:pt x="17905639" y="12762656"/>
                </a:lnTo>
                <a:lnTo>
                  <a:pt x="0" y="12735762"/>
                </a:lnTo>
                <a:lnTo>
                  <a:pt x="9386047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29000" t="-6110" r="-4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endParaRPr lang="en-GB" sz="5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270250"/>
            <a:ext cx="16459200" cy="52435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3000"/>
              </a:lnSpc>
              <a:buNone/>
            </a:pPr>
            <a:r>
              <a:rPr lang="en-US" sz="13700" dirty="0">
                <a:solidFill>
                  <a:schemeClr val="accent1"/>
                </a:solidFill>
                <a:latin typeface="+mj-lt"/>
              </a:rPr>
              <a:t>There Is a Great Difference</a:t>
            </a:r>
            <a:r>
              <a:rPr lang="en-US" sz="7200" dirty="0">
                <a:latin typeface="+mj-lt"/>
              </a:rPr>
              <a:t/>
            </a:r>
            <a:br>
              <a:rPr lang="en-US" sz="7200" dirty="0">
                <a:latin typeface="+mj-lt"/>
              </a:rPr>
            </a:br>
            <a:r>
              <a:rPr lang="en-US" sz="7200" dirty="0">
                <a:latin typeface="+mj-lt"/>
              </a:rPr>
              <a:t>Between </a:t>
            </a:r>
            <a:r>
              <a:rPr lang="en-US" sz="7200" dirty="0">
                <a:solidFill>
                  <a:schemeClr val="accent2"/>
                </a:solidFill>
                <a:latin typeface="+mj-lt"/>
              </a:rPr>
              <a:t>Sitting</a:t>
            </a:r>
            <a:r>
              <a:rPr lang="en-US" sz="7200" dirty="0">
                <a:latin typeface="+mj-lt"/>
              </a:rPr>
              <a:t> on a Board</a:t>
            </a:r>
            <a:br>
              <a:rPr lang="en-US" sz="7200" dirty="0">
                <a:latin typeface="+mj-lt"/>
              </a:rPr>
            </a:br>
            <a:r>
              <a:rPr lang="en-US" sz="7200" dirty="0">
                <a:latin typeface="+mj-lt"/>
              </a:rPr>
              <a:t>and </a:t>
            </a:r>
            <a:r>
              <a:rPr lang="en-US" sz="7200" dirty="0">
                <a:solidFill>
                  <a:schemeClr val="accent2"/>
                </a:solidFill>
                <a:latin typeface="+mj-lt"/>
              </a:rPr>
              <a:t>Serving</a:t>
            </a:r>
            <a:r>
              <a:rPr lang="en-US" sz="7200" dirty="0">
                <a:latin typeface="+mj-lt"/>
              </a:rPr>
              <a:t> on a Board.</a:t>
            </a:r>
          </a:p>
          <a:p>
            <a:pPr marL="0" indent="0">
              <a:lnSpc>
                <a:spcPct val="113000"/>
              </a:lnSpc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2" y="11394504"/>
            <a:ext cx="2758612" cy="1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86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</a:t>
            </a:r>
            <a:br>
              <a:rPr lang="en-US" dirty="0"/>
            </a:br>
            <a:r>
              <a:rPr lang="en-US" dirty="0"/>
              <a:t>of Governance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8108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4991053"/>
            <a:chOff x="1174776" y="1385392"/>
            <a:chExt cx="23209224" cy="4991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Define the unique “work” of your board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767064" y="3113584"/>
              <a:ext cx="1958617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Lifecycle of nonprofit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endParaRPr lang="en-US" sz="40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DE32EB-474F-49AD-A464-CD5EA8DA20A4}"/>
              </a:ext>
            </a:extLst>
          </p:cNvPr>
          <p:cNvGrpSpPr/>
          <p:nvPr/>
        </p:nvGrpSpPr>
        <p:grpSpPr>
          <a:xfrm>
            <a:off x="1174776" y="6713984"/>
            <a:ext cx="23209224" cy="5489450"/>
            <a:chOff x="1174776" y="1385392"/>
            <a:chExt cx="23209224" cy="54894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0C37A-68D1-46ED-88FF-1C8F840DDFDA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Strengthen board member engagement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924339-87B0-476D-9CD9-36EB71820763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95295F-E673-456E-85E2-614FE2E95EDA}"/>
                </a:ext>
              </a:extLst>
            </p:cNvPr>
            <p:cNvSpPr txBox="1"/>
            <p:nvPr/>
          </p:nvSpPr>
          <p:spPr>
            <a:xfrm>
              <a:off x="3767064" y="3243079"/>
              <a:ext cx="1915412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Clarify expectations and accountability (81% have written job descriptions for board members; 52% conduct annual assessment)*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Orientation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Engage new board members on at least one committee right away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Buddy system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DEBFDD-750D-45C8-B804-D8A3F33D3C68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0DC899D-7BBB-4A5D-A98E-8B888E1C8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128BA9-C95C-4F7C-BCE7-5710A7584F3E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F8E730-8E8D-47D2-9954-2C47D3032EE8}"/>
              </a:ext>
            </a:extLst>
          </p:cNvPr>
          <p:cNvSpPr txBox="1">
            <a:spLocks/>
          </p:cNvSpPr>
          <p:nvPr/>
        </p:nvSpPr>
        <p:spPr>
          <a:xfrm>
            <a:off x="-3001688" y="14490848"/>
            <a:ext cx="14441487" cy="839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7AB76A-6A1F-41CC-98F8-B1689C6EE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23183E-906F-4654-9C95-B20E14862101}"/>
              </a:ext>
            </a:extLst>
          </p:cNvPr>
          <p:cNvSpPr txBox="1"/>
          <p:nvPr/>
        </p:nvSpPr>
        <p:spPr>
          <a:xfrm>
            <a:off x="17736616" y="12343373"/>
            <a:ext cx="6458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*excerpt from BoardSource’s Leading with Intent.</a:t>
            </a:r>
          </a:p>
          <a:p>
            <a:r>
              <a:rPr lang="en-US" sz="2100" b="1" dirty="0"/>
              <a:t>											     (2019)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15683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4991053"/>
            <a:chOff x="1174776" y="1385392"/>
            <a:chExt cx="23209224" cy="4991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Build constructive partnership with the CEO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767064" y="3113584"/>
              <a:ext cx="19586176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Annual compensation and evaluation process – 80% 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Open and honest communication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Annual one-on-one meeting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endParaRPr lang="en-US" sz="40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F8E730-8E8D-47D2-9954-2C47D3032EE8}"/>
              </a:ext>
            </a:extLst>
          </p:cNvPr>
          <p:cNvSpPr txBox="1">
            <a:spLocks/>
          </p:cNvSpPr>
          <p:nvPr/>
        </p:nvSpPr>
        <p:spPr>
          <a:xfrm>
            <a:off x="-3001688" y="14490848"/>
            <a:ext cx="14441487" cy="839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6B77E7-4BCF-426A-84EE-490058FA7323}"/>
              </a:ext>
            </a:extLst>
          </p:cNvPr>
          <p:cNvSpPr txBox="1">
            <a:spLocks/>
          </p:cNvSpPr>
          <p:nvPr/>
        </p:nvSpPr>
        <p:spPr>
          <a:xfrm>
            <a:off x="4991200" y="14994904"/>
            <a:ext cx="14944294" cy="8671126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700" dirty="0">
              <a:solidFill>
                <a:prstClr val="black"/>
              </a:solidFill>
              <a:latin typeface="+mj-lt"/>
            </a:endParaRP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E32EB-474F-49AD-A464-CD5EA8DA20A4}"/>
              </a:ext>
            </a:extLst>
          </p:cNvPr>
          <p:cNvGrpSpPr/>
          <p:nvPr/>
        </p:nvGrpSpPr>
        <p:grpSpPr>
          <a:xfrm>
            <a:off x="1174776" y="6713984"/>
            <a:ext cx="23209224" cy="6355293"/>
            <a:chOff x="1174776" y="1385392"/>
            <a:chExt cx="23209224" cy="63552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D0C37A-68D1-46ED-88FF-1C8F840DDFDA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Structure effective meetings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3924339-87B0-476D-9CD9-36EB71820763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95295F-E673-456E-85E2-614FE2E95EDA}"/>
                </a:ext>
              </a:extLst>
            </p:cNvPr>
            <p:cNvSpPr txBox="1"/>
            <p:nvPr/>
          </p:nvSpPr>
          <p:spPr>
            <a:xfrm>
              <a:off x="3767064" y="3185592"/>
              <a:ext cx="19154128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Set dates early; begin and end ON TIME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Engaged board members do their HOMEWORK BEFORE board meetings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Board portal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Consent agenda – 57%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Dashboard report – 44%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Executive Session – 61%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3DEBFDD-750D-45C8-B804-D8A3F33D3C68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0DC899D-7BBB-4A5D-A98E-8B888E1C8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7128BA9-C95C-4F7C-BCE7-5710A7584F3E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63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10604811"/>
            <a:chOff x="1174776" y="1385392"/>
            <a:chExt cx="23209224" cy="106048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Ensure relevant board and committee structure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911080" y="8973993"/>
              <a:ext cx="19586176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Average board size – 15 members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Race/ethnicity – 84% Caucasian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Age – 17% under 40 years old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endParaRPr lang="en-US" sz="40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F8E730-8E8D-47D2-9954-2C47D3032EE8}"/>
              </a:ext>
            </a:extLst>
          </p:cNvPr>
          <p:cNvSpPr txBox="1">
            <a:spLocks/>
          </p:cNvSpPr>
          <p:nvPr/>
        </p:nvSpPr>
        <p:spPr>
          <a:xfrm>
            <a:off x="-3001688" y="14490848"/>
            <a:ext cx="14441487" cy="839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6B77E7-4BCF-426A-84EE-490058FA7323}"/>
              </a:ext>
            </a:extLst>
          </p:cNvPr>
          <p:cNvSpPr txBox="1">
            <a:spLocks/>
          </p:cNvSpPr>
          <p:nvPr/>
        </p:nvSpPr>
        <p:spPr>
          <a:xfrm>
            <a:off x="4991200" y="14994904"/>
            <a:ext cx="14944294" cy="8671126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700" dirty="0">
              <a:solidFill>
                <a:prstClr val="black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D410F-3EB0-4CE9-B327-555ACE12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E32EB-474F-49AD-A464-CD5EA8DA20A4}"/>
              </a:ext>
            </a:extLst>
          </p:cNvPr>
          <p:cNvGrpSpPr/>
          <p:nvPr/>
        </p:nvGrpSpPr>
        <p:grpSpPr>
          <a:xfrm>
            <a:off x="1174776" y="3180215"/>
            <a:ext cx="23209224" cy="8756515"/>
            <a:chOff x="1174776" y="-2380070"/>
            <a:chExt cx="23209224" cy="87565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D0C37A-68D1-46ED-88FF-1C8F840DDFDA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Seek competent and diverse board composition 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3924339-87B0-476D-9CD9-36EB71820763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95295F-E673-456E-85E2-614FE2E95EDA}"/>
                </a:ext>
              </a:extLst>
            </p:cNvPr>
            <p:cNvSpPr txBox="1"/>
            <p:nvPr/>
          </p:nvSpPr>
          <p:spPr>
            <a:xfrm>
              <a:off x="3911080" y="-2380070"/>
              <a:ext cx="19154128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Average number of committees – 4.8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Average number of board meetings – 6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Executive Committee – 78%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Average board tenure – 6 years (2 three-year terms)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3DEBFDD-750D-45C8-B804-D8A3F33D3C68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0DC899D-7BBB-4A5D-A98E-8B888E1C8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7128BA9-C95C-4F7C-BCE7-5710A7584F3E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162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82CB1-10FD-4C54-B9D5-40D1F8F516A4}"/>
              </a:ext>
            </a:extLst>
          </p:cNvPr>
          <p:cNvGrpSpPr/>
          <p:nvPr/>
        </p:nvGrpSpPr>
        <p:grpSpPr>
          <a:xfrm>
            <a:off x="1174776" y="1385392"/>
            <a:ext cx="23209224" cy="7103829"/>
            <a:chOff x="1174776" y="1385392"/>
            <a:chExt cx="23209224" cy="71038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92864-7097-49CB-BD42-B91B0FEBFC9B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Effective communication and deliberation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AFCD04-46A9-4D46-8494-ACE37AA4A175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/>
                <a:t>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0E0AF-6243-44E8-B664-0857B9B91BC0}"/>
                </a:ext>
              </a:extLst>
            </p:cNvPr>
            <p:cNvSpPr txBox="1"/>
            <p:nvPr/>
          </p:nvSpPr>
          <p:spPr>
            <a:xfrm>
              <a:off x="3767064" y="3041576"/>
              <a:ext cx="18650072" cy="5447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Create culture of trust, transparency and inquiry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Ensure that board functions in all three modes: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b="1" dirty="0">
                  <a:solidFill>
                    <a:schemeClr val="accent2"/>
                  </a:solidFill>
                </a:rPr>
                <a:t>Fiduciary</a:t>
              </a:r>
              <a:r>
                <a:rPr lang="en-US" sz="3200" dirty="0"/>
                <a:t>: Legal responsibility for oversight and stewardship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b="1" dirty="0">
                  <a:solidFill>
                    <a:schemeClr val="accent2"/>
                  </a:solidFill>
                </a:rPr>
                <a:t>Strategic</a:t>
              </a:r>
              <a:r>
                <a:rPr lang="en-US" sz="3200" dirty="0"/>
                <a:t>: Ensure a winning strategy; decisions about resources and programs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b="1" dirty="0">
                  <a:solidFill>
                    <a:schemeClr val="accent2"/>
                  </a:solidFill>
                </a:rPr>
                <a:t>Generative</a:t>
              </a:r>
              <a:r>
                <a:rPr lang="en-US" sz="3200" dirty="0"/>
                <a:t>: Serve as source of leadership &amp; deeper inquiry; explore root causes, values,</a:t>
              </a:r>
              <a:br>
                <a:rPr lang="en-US" sz="3200" dirty="0"/>
              </a:br>
              <a:r>
                <a:rPr lang="en-US" sz="3200" dirty="0"/>
                <a:t>                    optional courses and new ideas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endParaRPr lang="en-US" sz="4000" dirty="0"/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endParaRPr lang="en-US" sz="40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AD653-E150-418D-B0F6-30944451C4D6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AB2AD6-39C6-4FB1-9AF1-D0BD93EE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77B51B-7016-4713-B95F-4DC2CA2AEE34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DE32EB-474F-49AD-A464-CD5EA8DA20A4}"/>
              </a:ext>
            </a:extLst>
          </p:cNvPr>
          <p:cNvGrpSpPr/>
          <p:nvPr/>
        </p:nvGrpSpPr>
        <p:grpSpPr>
          <a:xfrm>
            <a:off x="1174776" y="6713984"/>
            <a:ext cx="23209224" cy="7272808"/>
            <a:chOff x="1174776" y="1385392"/>
            <a:chExt cx="23209224" cy="72728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0C37A-68D1-46ED-88FF-1C8F840DDFDA}"/>
                </a:ext>
              </a:extLst>
            </p:cNvPr>
            <p:cNvSpPr txBox="1"/>
            <p:nvPr/>
          </p:nvSpPr>
          <p:spPr>
            <a:xfrm>
              <a:off x="2038872" y="1673424"/>
              <a:ext cx="22345128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188720" tIns="182880" bIns="91440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Succession plan for the chief executive and the board chair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924339-87B0-476D-9CD9-36EB71820763}"/>
                </a:ext>
              </a:extLst>
            </p:cNvPr>
            <p:cNvSpPr/>
            <p:nvPr/>
          </p:nvSpPr>
          <p:spPr>
            <a:xfrm>
              <a:off x="1174776" y="1385392"/>
              <a:ext cx="1656184" cy="1584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/>
                <a:t>8</a:t>
              </a:r>
              <a:endParaRPr lang="en-US" sz="66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95295F-E673-456E-85E2-614FE2E95EDA}"/>
                </a:ext>
              </a:extLst>
            </p:cNvPr>
            <p:cNvSpPr txBox="1"/>
            <p:nvPr/>
          </p:nvSpPr>
          <p:spPr>
            <a:xfrm>
              <a:off x="3767064" y="3179777"/>
              <a:ext cx="19154128" cy="547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34% have a written CEO Succession Plan 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4000" dirty="0"/>
                <a:t>Qualities to seek in a board chair: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dirty="0"/>
                <a:t>Ability to build constructive partnership with CEO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dirty="0"/>
                <a:t>Fosters trust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dirty="0"/>
                <a:t>Resolves conflicts, builds consensus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dirty="0"/>
                <a:t>Frames and discusses strategic questions</a:t>
              </a:r>
            </a:p>
            <a:p>
              <a:pPr marL="1485900" lvl="2" indent="-571500">
                <a:spcAft>
                  <a:spcPts val="12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 dirty="0"/>
                <a:t>Establishes clear expectations for board members</a:t>
              </a:r>
            </a:p>
            <a:p>
              <a:pPr marL="571500" indent="-571500">
                <a:spcAft>
                  <a:spcPts val="120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endParaRPr lang="en-US" sz="40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DEBFDD-750D-45C8-B804-D8A3F33D3C68}"/>
                </a:ext>
              </a:extLst>
            </p:cNvPr>
            <p:cNvGrpSpPr/>
            <p:nvPr/>
          </p:nvGrpSpPr>
          <p:grpSpPr>
            <a:xfrm>
              <a:off x="3046984" y="3329608"/>
              <a:ext cx="360040" cy="3046837"/>
              <a:chOff x="3046984" y="9859835"/>
              <a:chExt cx="360040" cy="304683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0DC899D-7BBB-4A5D-A98E-8B888E1C8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994" y="9859835"/>
                <a:ext cx="0" cy="3046837"/>
              </a:xfrm>
              <a:prstGeom prst="line">
                <a:avLst/>
              </a:prstGeom>
              <a:ln w="3492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128BA9-C95C-4F7C-BCE7-5710A7584F3E}"/>
                  </a:ext>
                </a:extLst>
              </p:cNvPr>
              <p:cNvSpPr/>
              <p:nvPr/>
            </p:nvSpPr>
            <p:spPr>
              <a:xfrm>
                <a:off x="3046984" y="12546632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DF8E730-8E8D-47D2-9954-2C47D3032EE8}"/>
              </a:ext>
            </a:extLst>
          </p:cNvPr>
          <p:cNvSpPr txBox="1">
            <a:spLocks/>
          </p:cNvSpPr>
          <p:nvPr/>
        </p:nvSpPr>
        <p:spPr>
          <a:xfrm>
            <a:off x="-3001688" y="14490848"/>
            <a:ext cx="14441487" cy="839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2550" dirty="0">
              <a:latin typeface="+mj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6B77E7-4BCF-426A-84EE-490058FA7323}"/>
              </a:ext>
            </a:extLst>
          </p:cNvPr>
          <p:cNvSpPr txBox="1">
            <a:spLocks/>
          </p:cNvSpPr>
          <p:nvPr/>
        </p:nvSpPr>
        <p:spPr>
          <a:xfrm>
            <a:off x="4991200" y="14994904"/>
            <a:ext cx="14944294" cy="8671126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700" dirty="0">
              <a:solidFill>
                <a:prstClr val="black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B9F300-77B7-42DA-9200-B949FE097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57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DAF904D0-3EF7-4A7D-954D-3A159AE725C7}"/>
              </a:ext>
            </a:extLst>
          </p:cNvPr>
          <p:cNvSpPr/>
          <p:nvPr/>
        </p:nvSpPr>
        <p:spPr>
          <a:xfrm>
            <a:off x="2032000" y="2542026"/>
            <a:ext cx="20218400" cy="10312400"/>
          </a:xfrm>
          <a:prstGeom prst="roundRect">
            <a:avLst>
              <a:gd name="adj" fmla="val 7243"/>
            </a:avLst>
          </a:prstGeom>
          <a:solidFill>
            <a:schemeClr val="bg1">
              <a:alpha val="93000"/>
            </a:schemeClr>
          </a:solidFill>
          <a:ln w="0">
            <a:solidFill>
              <a:srgbClr val="424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nl-NL" sz="3600">
              <a:solidFill>
                <a:prstClr val="white"/>
              </a:solidFill>
              <a:latin typeface="Raleway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7F5458-9572-4CFC-9D82-D0F52DA1D769}"/>
              </a:ext>
            </a:extLst>
          </p:cNvPr>
          <p:cNvSpPr txBox="1">
            <a:spLocks/>
          </p:cNvSpPr>
          <p:nvPr/>
        </p:nvSpPr>
        <p:spPr>
          <a:xfrm>
            <a:off x="5279232" y="5691130"/>
            <a:ext cx="13033448" cy="659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6000" b="1" dirty="0"/>
              <a:t>Board members should not feel like “docile mushrooms </a:t>
            </a:r>
            <a:br>
              <a:rPr lang="en-US" sz="6000" b="1" dirty="0"/>
            </a:br>
            <a:r>
              <a:rPr lang="en-US" sz="6000" b="1" dirty="0"/>
              <a:t>(warm and in the dark).”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E641DE-0EE7-4B14-A5FF-3D98F033E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560" y="1961456"/>
            <a:ext cx="2249212" cy="22492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9292B2-10D4-4ECB-83FE-5B157DB10DD0}"/>
              </a:ext>
            </a:extLst>
          </p:cNvPr>
          <p:cNvSpPr txBox="1"/>
          <p:nvPr/>
        </p:nvSpPr>
        <p:spPr>
          <a:xfrm rot="10800000">
            <a:off x="16296456" y="6411210"/>
            <a:ext cx="14859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en-US" sz="23000" dirty="0">
                <a:solidFill>
                  <a:schemeClr val="accent1"/>
                </a:solidFill>
                <a:latin typeface="Raleway"/>
              </a:rPr>
              <a:t>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156FD-B3DD-4726-BB06-9884574AB643}"/>
              </a:ext>
            </a:extLst>
          </p:cNvPr>
          <p:cNvSpPr txBox="1"/>
          <p:nvPr/>
        </p:nvSpPr>
        <p:spPr>
          <a:xfrm>
            <a:off x="4415136" y="4827034"/>
            <a:ext cx="14859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en-US" sz="23000" dirty="0">
                <a:solidFill>
                  <a:schemeClr val="accent1"/>
                </a:solidFill>
                <a:latin typeface="Raleway"/>
              </a:rPr>
              <a:t>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D03899-38AF-48C3-9A11-5F5AC7C8D1B9}"/>
              </a:ext>
            </a:extLst>
          </p:cNvPr>
          <p:cNvSpPr txBox="1"/>
          <p:nvPr/>
        </p:nvSpPr>
        <p:spPr>
          <a:xfrm>
            <a:off x="9167664" y="10515666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McFarlan and Epstein</a:t>
            </a:r>
          </a:p>
          <a:p>
            <a:pPr algn="ctr"/>
            <a:r>
              <a:rPr lang="en-US" sz="2400" b="1" dirty="0"/>
              <a:t>Nonprofit Boards: A Guide, 2009</a:t>
            </a:r>
          </a:p>
          <a:p>
            <a:pPr algn="r"/>
            <a:endParaRPr lang="en-US" b="1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5B8853E-DB4A-4602-9920-F05FB739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3629554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C0A99F-8568-4ED4-8A4B-D4C1C46A6A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839484"/>
              </p:ext>
            </p:extLst>
          </p:nvPr>
        </p:nvGraphicFramePr>
        <p:xfrm>
          <a:off x="4064000" y="1637291"/>
          <a:ext cx="17056992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8E19B-5FA2-4733-9D8F-7C313320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1211730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2F5C-1837-4E3B-BD33-B3FA6E5F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16" y="737320"/>
            <a:ext cx="21031200" cy="2651126"/>
          </a:xfrm>
        </p:spPr>
        <p:txBody>
          <a:bodyPr/>
          <a:lstStyle/>
          <a:p>
            <a:r>
              <a:rPr lang="en-US" dirty="0"/>
              <a:t>Board Service Readiness?  </a:t>
            </a:r>
            <a:r>
              <a:rPr lang="en-US" sz="7200" dirty="0">
                <a:solidFill>
                  <a:schemeClr val="accent1"/>
                </a:solidFill>
              </a:rPr>
              <a:t>YES/NO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9E3435-0DAD-4491-ABF7-561ECC615EC2}"/>
              </a:ext>
            </a:extLst>
          </p:cNvPr>
          <p:cNvGrpSpPr/>
          <p:nvPr/>
        </p:nvGrpSpPr>
        <p:grpSpPr>
          <a:xfrm>
            <a:off x="1318792" y="3473624"/>
            <a:ext cx="23065208" cy="8007519"/>
            <a:chOff x="1894856" y="4214728"/>
            <a:chExt cx="16459200" cy="740605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BDF55E-529D-46EF-8C51-7B3E7E610235}"/>
                </a:ext>
              </a:extLst>
            </p:cNvPr>
            <p:cNvSpPr/>
            <p:nvPr/>
          </p:nvSpPr>
          <p:spPr>
            <a:xfrm>
              <a:off x="1894856" y="4214728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marL="342900" indent="-342900" defTabSz="711200"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sz="3200" dirty="0">
                  <a:solidFill>
                    <a:schemeClr val="bg1"/>
                  </a:solidFill>
                </a:rPr>
                <a:t>I am interested in advancing a cause that I feel excited about.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E2585B-C02A-49FA-A915-709DF146FA54}"/>
                </a:ext>
              </a:extLst>
            </p:cNvPr>
            <p:cNvSpPr/>
            <p:nvPr/>
          </p:nvSpPr>
          <p:spPr>
            <a:xfrm>
              <a:off x="1894856" y="5047543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2. I am curious to learn about issues facing our community.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2C078B-7CA9-4237-9807-C2EA318A0167}"/>
                </a:ext>
              </a:extLst>
            </p:cNvPr>
            <p:cNvSpPr/>
            <p:nvPr/>
          </p:nvSpPr>
          <p:spPr>
            <a:xfrm>
              <a:off x="1894856" y="5880359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3. I am interested in learning about leadership in a new environment.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8139DD0-AC14-4602-8950-E7B471496F6D}"/>
                </a:ext>
              </a:extLst>
            </p:cNvPr>
            <p:cNvSpPr/>
            <p:nvPr/>
          </p:nvSpPr>
          <p:spPr>
            <a:xfrm>
              <a:off x="1894856" y="6713174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4. I am interested in meeting people outside my usual professional and social circle.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EBC544-E59A-4EFB-809E-3A32A438E3BE}"/>
                </a:ext>
              </a:extLst>
            </p:cNvPr>
            <p:cNvSpPr/>
            <p:nvPr/>
          </p:nvSpPr>
          <p:spPr>
            <a:xfrm>
              <a:off x="1894856" y="7545989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5. I am comfortable making a personal contribution to a nonprofit organization.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710849-FC18-4A76-9265-9214E4D43785}"/>
                </a:ext>
              </a:extLst>
            </p:cNvPr>
            <p:cNvSpPr/>
            <p:nvPr/>
          </p:nvSpPr>
          <p:spPr>
            <a:xfrm>
              <a:off x="1894856" y="8378804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6. I can imagine asking others to contribute financially to a cause that I am passionate about.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9E36E17-82B7-4A8C-A1B1-A905D13F8A09}"/>
                </a:ext>
              </a:extLst>
            </p:cNvPr>
            <p:cNvSpPr/>
            <p:nvPr/>
          </p:nvSpPr>
          <p:spPr>
            <a:xfrm>
              <a:off x="1894856" y="9211619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7. I have enough autonomy in my schedule to accommodate board and committee meetings.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62BF1E-8F6B-4A9B-84DC-B79B7276B47A}"/>
                </a:ext>
              </a:extLst>
            </p:cNvPr>
            <p:cNvSpPr/>
            <p:nvPr/>
          </p:nvSpPr>
          <p:spPr>
            <a:xfrm>
              <a:off x="1894856" y="10044433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8. I am patient and collegial when working as part of a team.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7E73DD-8364-40E2-9F20-154BD6AA0D64}"/>
                </a:ext>
              </a:extLst>
            </p:cNvPr>
            <p:cNvSpPr/>
            <p:nvPr/>
          </p:nvSpPr>
          <p:spPr>
            <a:xfrm>
              <a:off x="1894856" y="10877249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9. I can commit the time necessary to be an exceptional board member.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276C49-0936-4E55-BD96-3FF71B093ABD}"/>
              </a:ext>
            </a:extLst>
          </p:cNvPr>
          <p:cNvSpPr txBox="1"/>
          <p:nvPr/>
        </p:nvSpPr>
        <p:spPr>
          <a:xfrm>
            <a:off x="17232560" y="1161052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*excerpt from BoardSource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A19C46C4-BAAF-45BC-BD9D-6480D369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405925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16EB5-5679-4F2A-8DF5-396C1C6980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2808" y="2249488"/>
            <a:ext cx="9885172" cy="7564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Meeting with the chief executive and board chair to discuss: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Sample Question to Explore Board Opportunity </a:t>
            </a:r>
          </a:p>
        </p:txBody>
      </p:sp>
      <p:sp>
        <p:nvSpPr>
          <p:cNvPr id="54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2254896" y="3689648"/>
            <a:ext cx="8843963" cy="944563"/>
          </a:xfrm>
        </p:spPr>
        <p:txBody>
          <a:bodyPr/>
          <a:lstStyle/>
          <a:p>
            <a:pPr marL="0" indent="0">
              <a:buNone/>
            </a:pPr>
            <a:r>
              <a:rPr lang="en-US" sz="2800" b="0" dirty="0"/>
              <a:t>Mission and scope of programs</a:t>
            </a:r>
          </a:p>
          <a:p>
            <a:endParaRPr 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90800" y="3401616"/>
            <a:ext cx="693906" cy="825144"/>
            <a:chOff x="767443" y="1657020"/>
            <a:chExt cx="620486" cy="737837"/>
          </a:xfrm>
        </p:grpSpPr>
        <p:sp>
          <p:nvSpPr>
            <p:cNvPr id="51" name="Oval 50"/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79" name="Content Placeholder 1">
            <a:extLst>
              <a:ext uri="{FF2B5EF4-FFF2-40B4-BE49-F238E27FC236}">
                <a16:creationId xmlns:a16="http://schemas.microsoft.com/office/drawing/2014/main" id="{6C3CF437-5BE7-48D6-AFEF-7E554CB4B69D}"/>
              </a:ext>
            </a:extLst>
          </p:cNvPr>
          <p:cNvSpPr txBox="1">
            <a:spLocks/>
          </p:cNvSpPr>
          <p:nvPr/>
        </p:nvSpPr>
        <p:spPr>
          <a:xfrm>
            <a:off x="2268364" y="4697760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Revenue structure and key funding sources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1069080-8372-4757-9CE6-BA28ED668267}"/>
              </a:ext>
            </a:extLst>
          </p:cNvPr>
          <p:cNvGrpSpPr/>
          <p:nvPr/>
        </p:nvGrpSpPr>
        <p:grpSpPr>
          <a:xfrm>
            <a:off x="1390800" y="4409728"/>
            <a:ext cx="693906" cy="825144"/>
            <a:chOff x="767443" y="1657020"/>
            <a:chExt cx="620486" cy="737837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D9805C9-FB38-4DCB-B88D-F2EE8A5452A3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44751E-A13D-4195-A329-B65761D096AE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98" name="Content Placeholder 1">
            <a:extLst>
              <a:ext uri="{FF2B5EF4-FFF2-40B4-BE49-F238E27FC236}">
                <a16:creationId xmlns:a16="http://schemas.microsoft.com/office/drawing/2014/main" id="{A39A00A2-4AAB-4567-934D-551F0216C6BB}"/>
              </a:ext>
            </a:extLst>
          </p:cNvPr>
          <p:cNvSpPr txBox="1">
            <a:spLocks/>
          </p:cNvSpPr>
          <p:nvPr/>
        </p:nvSpPr>
        <p:spPr>
          <a:xfrm>
            <a:off x="2268364" y="5705872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Key challenges facing the organization in next 3 years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81EC358-2E7D-4F31-9E74-F1F8ECA75AA8}"/>
              </a:ext>
            </a:extLst>
          </p:cNvPr>
          <p:cNvGrpSpPr/>
          <p:nvPr/>
        </p:nvGrpSpPr>
        <p:grpSpPr>
          <a:xfrm>
            <a:off x="1390800" y="5417840"/>
            <a:ext cx="693906" cy="825144"/>
            <a:chOff x="767443" y="1657020"/>
            <a:chExt cx="620486" cy="737837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C886281-5602-4B57-B811-709154626F53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FCE529E-B72F-460E-BDD4-2B7887E5C446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02" name="Content Placeholder 1">
            <a:extLst>
              <a:ext uri="{FF2B5EF4-FFF2-40B4-BE49-F238E27FC236}">
                <a16:creationId xmlns:a16="http://schemas.microsoft.com/office/drawing/2014/main" id="{835531E5-D7A0-46C6-BD4C-BBD50A780E1E}"/>
              </a:ext>
            </a:extLst>
          </p:cNvPr>
          <p:cNvSpPr txBox="1">
            <a:spLocks/>
          </p:cNvSpPr>
          <p:nvPr/>
        </p:nvSpPr>
        <p:spPr>
          <a:xfrm>
            <a:off x="2268364" y="6641976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Key opportunities for organization growth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EBCA32F-CF1A-4BCD-83EB-D3FD29B6774B}"/>
              </a:ext>
            </a:extLst>
          </p:cNvPr>
          <p:cNvGrpSpPr/>
          <p:nvPr/>
        </p:nvGrpSpPr>
        <p:grpSpPr>
          <a:xfrm>
            <a:off x="1390800" y="6353944"/>
            <a:ext cx="693906" cy="825144"/>
            <a:chOff x="767443" y="1657020"/>
            <a:chExt cx="620486" cy="737837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30CE554-09EA-4175-B7D3-7FBF6D2419E0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F600B90-0545-441E-8734-EFEF66EFCD66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11" name="Content Placeholder 1">
            <a:extLst>
              <a:ext uri="{FF2B5EF4-FFF2-40B4-BE49-F238E27FC236}">
                <a16:creationId xmlns:a16="http://schemas.microsoft.com/office/drawing/2014/main" id="{AB8B5310-890A-4017-AFAE-209674E75C47}"/>
              </a:ext>
            </a:extLst>
          </p:cNvPr>
          <p:cNvSpPr txBox="1">
            <a:spLocks/>
          </p:cNvSpPr>
          <p:nvPr/>
        </p:nvSpPr>
        <p:spPr>
          <a:xfrm>
            <a:off x="2268364" y="7578080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Strategic plan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64FB5A7-6FA4-4BB3-B848-3E7E030EB609}"/>
              </a:ext>
            </a:extLst>
          </p:cNvPr>
          <p:cNvGrpSpPr/>
          <p:nvPr/>
        </p:nvGrpSpPr>
        <p:grpSpPr>
          <a:xfrm>
            <a:off x="1390800" y="7290048"/>
            <a:ext cx="693906" cy="825144"/>
            <a:chOff x="767443" y="1657020"/>
            <a:chExt cx="620486" cy="737837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4B12CB5-B73C-4CC1-871D-49773342CD12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88A6A16-BA90-4085-948C-1A0923DAAF2C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15" name="Content Placeholder 1">
            <a:extLst>
              <a:ext uri="{FF2B5EF4-FFF2-40B4-BE49-F238E27FC236}">
                <a16:creationId xmlns:a16="http://schemas.microsoft.com/office/drawing/2014/main" id="{2F3BE486-E256-4BC3-8D16-7AC6E5036BD2}"/>
              </a:ext>
            </a:extLst>
          </p:cNvPr>
          <p:cNvSpPr txBox="1">
            <a:spLocks/>
          </p:cNvSpPr>
          <p:nvPr/>
        </p:nvSpPr>
        <p:spPr>
          <a:xfrm>
            <a:off x="2268364" y="8586192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Relationship between chief executive and board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8F1CD24-FC0C-41AF-9CD4-70F82383E419}"/>
              </a:ext>
            </a:extLst>
          </p:cNvPr>
          <p:cNvGrpSpPr/>
          <p:nvPr/>
        </p:nvGrpSpPr>
        <p:grpSpPr>
          <a:xfrm>
            <a:off x="1390800" y="8298160"/>
            <a:ext cx="693906" cy="825144"/>
            <a:chOff x="767443" y="1657020"/>
            <a:chExt cx="620486" cy="737837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3574156-8320-4D38-A4E4-9E9C1C2B36B1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ACD5D80-506A-415F-B78B-EBB4B666DAF0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19" name="Content Placeholder 1">
            <a:extLst>
              <a:ext uri="{FF2B5EF4-FFF2-40B4-BE49-F238E27FC236}">
                <a16:creationId xmlns:a16="http://schemas.microsoft.com/office/drawing/2014/main" id="{580BDF77-FE5F-4149-AEFD-D64A272FA4A8}"/>
              </a:ext>
            </a:extLst>
          </p:cNvPr>
          <p:cNvSpPr txBox="1">
            <a:spLocks/>
          </p:cNvSpPr>
          <p:nvPr/>
        </p:nvSpPr>
        <p:spPr>
          <a:xfrm>
            <a:off x="2268364" y="9450288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Role of the board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EA0A73A-89AF-463D-B665-54EEA63317F5}"/>
              </a:ext>
            </a:extLst>
          </p:cNvPr>
          <p:cNvGrpSpPr/>
          <p:nvPr/>
        </p:nvGrpSpPr>
        <p:grpSpPr>
          <a:xfrm>
            <a:off x="1390800" y="9162256"/>
            <a:ext cx="693906" cy="825144"/>
            <a:chOff x="767443" y="1657020"/>
            <a:chExt cx="620486" cy="737837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C7C1FA2-8FDB-4A58-9B4E-5DDC2A84842C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1087DF9-0BDE-4FC1-9E64-6B674CE65347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23" name="Content Placeholder 1">
            <a:extLst>
              <a:ext uri="{FF2B5EF4-FFF2-40B4-BE49-F238E27FC236}">
                <a16:creationId xmlns:a16="http://schemas.microsoft.com/office/drawing/2014/main" id="{149018D8-09D0-4A99-AEEE-CD1D220AC927}"/>
              </a:ext>
            </a:extLst>
          </p:cNvPr>
          <p:cNvSpPr txBox="1">
            <a:spLocks/>
          </p:cNvSpPr>
          <p:nvPr/>
        </p:nvSpPr>
        <p:spPr>
          <a:xfrm>
            <a:off x="2268364" y="10386392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Expectations of individual board members ($, time, events)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B9F8E67-127E-44CE-8401-72F323BF764F}"/>
              </a:ext>
            </a:extLst>
          </p:cNvPr>
          <p:cNvGrpSpPr/>
          <p:nvPr/>
        </p:nvGrpSpPr>
        <p:grpSpPr>
          <a:xfrm>
            <a:off x="1390800" y="10098360"/>
            <a:ext cx="693906" cy="825144"/>
            <a:chOff x="767443" y="1657020"/>
            <a:chExt cx="620486" cy="737837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830D383-F611-4D3B-B216-74B6D82CAF5E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29D7605-49AD-4559-B89B-610FD3B99CAC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27" name="Content Placeholder 1">
            <a:extLst>
              <a:ext uri="{FF2B5EF4-FFF2-40B4-BE49-F238E27FC236}">
                <a16:creationId xmlns:a16="http://schemas.microsoft.com/office/drawing/2014/main" id="{A6901AB8-9C80-42C2-B773-B85A0E0E339F}"/>
              </a:ext>
            </a:extLst>
          </p:cNvPr>
          <p:cNvSpPr txBox="1">
            <a:spLocks/>
          </p:cNvSpPr>
          <p:nvPr/>
        </p:nvSpPr>
        <p:spPr>
          <a:xfrm>
            <a:off x="2268364" y="11394504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D&amp;O insurance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90D958A-38FA-44A2-BA8E-26FF91575EB2}"/>
              </a:ext>
            </a:extLst>
          </p:cNvPr>
          <p:cNvGrpSpPr/>
          <p:nvPr/>
        </p:nvGrpSpPr>
        <p:grpSpPr>
          <a:xfrm>
            <a:off x="1390800" y="11106472"/>
            <a:ext cx="693906" cy="825144"/>
            <a:chOff x="767443" y="1657020"/>
            <a:chExt cx="620486" cy="737837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99A04B2-3FD1-46A1-9689-BBB156804D1B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937556-7BCA-43F6-9E67-801E9C81889D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131" name="Content Placeholder 1">
            <a:extLst>
              <a:ext uri="{FF2B5EF4-FFF2-40B4-BE49-F238E27FC236}">
                <a16:creationId xmlns:a16="http://schemas.microsoft.com/office/drawing/2014/main" id="{381B27D4-0685-4293-8897-6ADF854A0E56}"/>
              </a:ext>
            </a:extLst>
          </p:cNvPr>
          <p:cNvSpPr txBox="1">
            <a:spLocks/>
          </p:cNvSpPr>
          <p:nvPr/>
        </p:nvSpPr>
        <p:spPr>
          <a:xfrm>
            <a:off x="2268364" y="12258600"/>
            <a:ext cx="8843516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Tour of facilities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1BCDD09E-252F-428C-B033-77C930EBA7D5}"/>
              </a:ext>
            </a:extLst>
          </p:cNvPr>
          <p:cNvGrpSpPr/>
          <p:nvPr/>
        </p:nvGrpSpPr>
        <p:grpSpPr>
          <a:xfrm>
            <a:off x="1390800" y="11970568"/>
            <a:ext cx="693906" cy="825144"/>
            <a:chOff x="767443" y="1657020"/>
            <a:chExt cx="620486" cy="737837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90767D0-D85F-41C0-9C23-75A83055C785}"/>
                </a:ext>
              </a:extLst>
            </p:cNvPr>
            <p:cNvSpPr/>
            <p:nvPr/>
          </p:nvSpPr>
          <p:spPr>
            <a:xfrm>
              <a:off x="767443" y="1774371"/>
              <a:ext cx="620486" cy="6204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defRPr/>
              </a:pPr>
              <a:endParaRPr lang="en-US" sz="2100">
                <a:solidFill>
                  <a:prstClr val="white"/>
                </a:solidFill>
                <a:latin typeface="Raleway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19224DE-98C8-47AE-9658-897636B28BAD}"/>
                </a:ext>
              </a:extLst>
            </p:cNvPr>
            <p:cNvSpPr txBox="1"/>
            <p:nvPr/>
          </p:nvSpPr>
          <p:spPr>
            <a:xfrm>
              <a:off x="961007" y="1657020"/>
              <a:ext cx="363509" cy="729310"/>
            </a:xfrm>
            <a:prstGeom prst="rect">
              <a:avLst/>
            </a:prstGeom>
            <a:noFill/>
          </p:spPr>
          <p:txBody>
            <a:bodyPr wrap="none" lIns="0" tIns="274320" rtlCol="0">
              <a:spAutoFit/>
            </a:bodyPr>
            <a:lstStyle/>
            <a:p>
              <a:pPr algn="ctr" defTabSz="1828800">
                <a:defRPr/>
              </a:pPr>
              <a:r>
                <a:rPr lang="nl-NL" sz="3200" b="1" dirty="0">
                  <a:solidFill>
                    <a:srgbClr val="FFFFFF"/>
                  </a:solidFill>
                  <a:latin typeface="Raleway"/>
                  <a:sym typeface="Wingdings 2" panose="05020102010507070707" pitchFamily="18" charset="2"/>
                </a:rPr>
                <a:t></a:t>
              </a:r>
              <a:endParaRPr lang="nl-NL" sz="3200" b="1" dirty="0">
                <a:solidFill>
                  <a:srgbClr val="FFFFFF"/>
                </a:solidFill>
                <a:latin typeface="Raleway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6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>
                <a:latin typeface="+mj-lt"/>
              </a:rPr>
              <a:t>Agenda</a:t>
            </a:r>
            <a:endParaRPr lang="en-US" b="1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3" y="3401616"/>
            <a:ext cx="21945600" cy="9572140"/>
          </a:xfrm>
        </p:spPr>
        <p:txBody>
          <a:bodyPr>
            <a:noAutofit/>
          </a:bodyPr>
          <a:lstStyle/>
          <a:p>
            <a:r>
              <a:rPr lang="en-US" sz="5600" dirty="0">
                <a:cs typeface="Arial" panose="020B0604020202020204" pitchFamily="34" charset="0"/>
              </a:rPr>
              <a:t>Welcome​ </a:t>
            </a:r>
          </a:p>
          <a:p>
            <a:r>
              <a:rPr lang="en-US" sz="5600" dirty="0">
                <a:cs typeface="Arial" panose="020B0604020202020204" pitchFamily="34" charset="0"/>
              </a:rPr>
              <a:t>Housekeeping ​</a:t>
            </a:r>
          </a:p>
          <a:p>
            <a:r>
              <a:rPr lang="en-US" sz="5600" dirty="0">
                <a:cs typeface="Arial" panose="020B0604020202020204" pitchFamily="34" charset="0"/>
              </a:rPr>
              <a:t>Breakout Introduction Groups​</a:t>
            </a:r>
          </a:p>
          <a:p>
            <a:r>
              <a:rPr lang="en-US" sz="5600" dirty="0">
                <a:cs typeface="Arial" panose="020B0604020202020204" pitchFamily="34" charset="0"/>
              </a:rPr>
              <a:t>The Role of the Board: An Overview​</a:t>
            </a:r>
          </a:p>
          <a:p>
            <a:r>
              <a:rPr lang="en-US" sz="5600" dirty="0">
                <a:cs typeface="Arial" panose="020B0604020202020204" pitchFamily="34" charset="0"/>
              </a:rPr>
              <a:t>Panel: The Role of the Board​</a:t>
            </a:r>
          </a:p>
          <a:p>
            <a:r>
              <a:rPr lang="en-US" sz="5600" dirty="0">
                <a:cs typeface="Arial" panose="020B0604020202020204" pitchFamily="34" charset="0"/>
              </a:rPr>
              <a:t>Call to Action​</a:t>
            </a:r>
          </a:p>
          <a:p>
            <a:r>
              <a:rPr lang="en-US" sz="5600" dirty="0">
                <a:cs typeface="Arial" panose="020B0604020202020204" pitchFamily="34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078338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58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800" y="955352"/>
            <a:ext cx="21945600" cy="900098"/>
          </a:xfrm>
        </p:spPr>
        <p:txBody>
          <a:bodyPr/>
          <a:lstStyle/>
          <a:p>
            <a:r>
              <a:rPr lang="en-US" sz="6600" b="1" dirty="0">
                <a:latin typeface="+mj-lt"/>
                <a:cs typeface="Calibri" panose="020F0502020204030204" pitchFamily="34" charset="0"/>
              </a:rPr>
              <a:t>Panel Discussion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pic>
        <p:nvPicPr>
          <p:cNvPr id="1026" name="Picture 2" descr="https://files.constantcontact.com/e8a87ce6401/797aba37-3330-4426-9b95-3edce93c785d.png"/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408" y="1961456"/>
            <a:ext cx="10369152" cy="1036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576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Steps:</a:t>
            </a:r>
            <a:r>
              <a:rPr lang="en-US" dirty="0"/>
              <a:t/>
            </a:r>
            <a:br>
              <a:rPr lang="en-US" dirty="0"/>
            </a:br>
            <a:r>
              <a:rPr lang="en-US"/>
              <a:t>How to Get Involved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Adobe Fan Heiti Std B"/>
              </a:rPr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37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2F5C-1837-4E3B-BD33-B3FA6E5F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16" y="737320"/>
            <a:ext cx="21031200" cy="2651126"/>
          </a:xfrm>
        </p:spPr>
        <p:txBody>
          <a:bodyPr/>
          <a:lstStyle/>
          <a:p>
            <a:r>
              <a:rPr lang="en-US" dirty="0"/>
              <a:t>Call to Action  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9E3435-0DAD-4491-ABF7-561ECC615EC2}"/>
              </a:ext>
            </a:extLst>
          </p:cNvPr>
          <p:cNvGrpSpPr/>
          <p:nvPr/>
        </p:nvGrpSpPr>
        <p:grpSpPr>
          <a:xfrm>
            <a:off x="1243708" y="3388446"/>
            <a:ext cx="23065208" cy="5256584"/>
            <a:chOff x="1894856" y="4214728"/>
            <a:chExt cx="16459200" cy="2409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BDF55E-529D-46EF-8C51-7B3E7E610235}"/>
                </a:ext>
              </a:extLst>
            </p:cNvPr>
            <p:cNvSpPr/>
            <p:nvPr/>
          </p:nvSpPr>
          <p:spPr>
            <a:xfrm>
              <a:off x="1894856" y="4214728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bg1"/>
                  </a:solidFill>
                </a:rPr>
                <a:t>Be part of the solution by taking action.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E2585B-C02A-49FA-A915-709DF146FA54}"/>
                </a:ext>
              </a:extLst>
            </p:cNvPr>
            <p:cNvSpPr/>
            <p:nvPr/>
          </p:nvSpPr>
          <p:spPr>
            <a:xfrm>
              <a:off x="1894856" y="5047543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bg1"/>
                  </a:solidFill>
                </a:rPr>
                <a:t>Serving on boards is not just for corporate executives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2C078B-7CA9-4237-9807-C2EA318A0167}"/>
                </a:ext>
              </a:extLst>
            </p:cNvPr>
            <p:cNvSpPr/>
            <p:nvPr/>
          </p:nvSpPr>
          <p:spPr>
            <a:xfrm>
              <a:off x="1894856" y="5880359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lvl="0">
                <a:tabLst>
                  <a:tab pos="914400" algn="l"/>
                </a:tabLst>
              </a:pPr>
              <a:r>
                <a:rPr lang="en-US" sz="4000">
                  <a:solidFill>
                    <a:schemeClr val="bg1"/>
                  </a:solidFill>
                </a:rPr>
                <a:t>Boards need diverse voices that are smart, engaged, and unabashedly committed to Cleveland and </a:t>
              </a:r>
              <a:r>
                <a:rPr lang="en-US" sz="4000" dirty="0">
                  <a:solidFill>
                    <a:schemeClr val="bg1"/>
                  </a:solidFill>
                </a:rPr>
                <a:t>Northeast Ohio</a:t>
              </a:r>
            </a:p>
          </p:txBody>
        </p:sp>
      </p:grp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A19C46C4-BAAF-45BC-BD9D-6480D369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1560911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2F5C-1837-4E3B-BD33-B3FA6E5F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824" y="377280"/>
            <a:ext cx="21031200" cy="2651126"/>
          </a:xfrm>
        </p:spPr>
        <p:txBody>
          <a:bodyPr/>
          <a:lstStyle/>
          <a:p>
            <a:r>
              <a:rPr lang="en-US" dirty="0"/>
              <a:t>Key Things to Consider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9E3435-0DAD-4491-ABF7-561ECC615EC2}"/>
              </a:ext>
            </a:extLst>
          </p:cNvPr>
          <p:cNvGrpSpPr/>
          <p:nvPr/>
        </p:nvGrpSpPr>
        <p:grpSpPr>
          <a:xfrm>
            <a:off x="1183381" y="3506901"/>
            <a:ext cx="23136845" cy="5007283"/>
            <a:chOff x="1881527" y="4320120"/>
            <a:chExt cx="16510320" cy="23037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BDF55E-529D-46EF-8C51-7B3E7E610235}"/>
                </a:ext>
              </a:extLst>
            </p:cNvPr>
            <p:cNvSpPr/>
            <p:nvPr/>
          </p:nvSpPr>
          <p:spPr>
            <a:xfrm>
              <a:off x="1881527" y="4320120"/>
              <a:ext cx="16459200" cy="612944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marL="742950" indent="-742950" defTabSz="7112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endParaRPr lang="en-US" sz="2800" dirty="0">
                <a:solidFill>
                  <a:schemeClr val="bg1"/>
                </a:solidFill>
              </a:endParaRPr>
            </a:p>
            <a:p>
              <a:pPr marL="742950" indent="-742950" defTabSz="7112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endParaRPr lang="en-US" sz="2800" dirty="0">
                <a:solidFill>
                  <a:schemeClr val="bg1"/>
                </a:solidFill>
              </a:endParaRPr>
            </a:p>
            <a:p>
              <a:pPr marL="742950" indent="-742950" defTabSz="7112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endParaRPr lang="en-US" sz="2800" dirty="0">
                <a:solidFill>
                  <a:schemeClr val="bg1"/>
                </a:solidFill>
              </a:endParaRPr>
            </a:p>
            <a:p>
              <a:pPr marL="742950" indent="-742950" defTabSz="7112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endParaRPr lang="en-US" sz="2800" dirty="0">
                <a:solidFill>
                  <a:schemeClr val="bg1"/>
                </a:solidFill>
              </a:endParaRPr>
            </a:p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bg1"/>
                  </a:solidFill>
                </a:rPr>
                <a:t>1.  Expectations: </a:t>
              </a:r>
              <a:r>
                <a:rPr lang="en-US" sz="3200" dirty="0">
                  <a:solidFill>
                    <a:schemeClr val="bg1"/>
                  </a:solidFill>
                </a:rPr>
                <a:t>board &amp; committee meetings| personal contribution &amp; fundraising | multi-year commitment</a:t>
              </a:r>
            </a:p>
            <a:p>
              <a:pPr marL="742950" indent="-742950" defTabSz="7112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endParaRPr lang="en-US" sz="2800" dirty="0">
                <a:solidFill>
                  <a:schemeClr val="bg1"/>
                </a:solidFill>
              </a:endParaRPr>
            </a:p>
            <a:p>
              <a:pPr marL="1200150" lvl="1" indent="-742950" defTabSz="7112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endParaRPr lang="en-US" sz="4000" dirty="0">
                <a:solidFill>
                  <a:schemeClr val="bg1"/>
                </a:solidFill>
              </a:endParaRPr>
            </a:p>
            <a:p>
              <a:pPr marL="1200150" lvl="1" indent="-742950" defTabSz="711200"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E2585B-C02A-49FA-A915-709DF146FA54}"/>
                </a:ext>
              </a:extLst>
            </p:cNvPr>
            <p:cNvSpPr/>
            <p:nvPr/>
          </p:nvSpPr>
          <p:spPr>
            <a:xfrm>
              <a:off x="1894856" y="5034944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bg1"/>
                  </a:solidFill>
                </a:rPr>
                <a:t>2.  Mission: </a:t>
              </a:r>
              <a:r>
                <a:rPr lang="en-US" sz="3200" dirty="0">
                  <a:solidFill>
                    <a:schemeClr val="bg1"/>
                  </a:solidFill>
                </a:rPr>
                <a:t>causes that are meaningful to you personally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2C078B-7CA9-4237-9807-C2EA318A0167}"/>
                </a:ext>
              </a:extLst>
            </p:cNvPr>
            <p:cNvSpPr/>
            <p:nvPr/>
          </p:nvSpPr>
          <p:spPr>
            <a:xfrm>
              <a:off x="1932647" y="5880360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lvl="0">
                <a:tabLst>
                  <a:tab pos="914400" algn="l"/>
                </a:tabLst>
              </a:pPr>
              <a:r>
                <a:rPr lang="en-US" sz="4000" dirty="0">
                  <a:solidFill>
                    <a:schemeClr val="bg1"/>
                  </a:solidFill>
                </a:rPr>
                <a:t>3.  Skills: </a:t>
              </a:r>
              <a:r>
                <a:rPr lang="en-US" sz="3200" dirty="0">
                  <a:solidFill>
                    <a:schemeClr val="bg1"/>
                  </a:solidFill>
                </a:rPr>
                <a:t>how will you make an impact?</a:t>
              </a:r>
            </a:p>
          </p:txBody>
        </p:sp>
      </p:grp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A19C46C4-BAAF-45BC-BD9D-6480D369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1810942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2F5C-1837-4E3B-BD33-B3FA6E5F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16" y="737320"/>
            <a:ext cx="21031200" cy="2651126"/>
          </a:xfrm>
        </p:spPr>
        <p:txBody>
          <a:bodyPr/>
          <a:lstStyle/>
          <a:p>
            <a:r>
              <a:rPr lang="en-US" dirty="0"/>
              <a:t>Next Steps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9E3435-0DAD-4491-ABF7-561ECC615EC2}"/>
              </a:ext>
            </a:extLst>
          </p:cNvPr>
          <p:cNvGrpSpPr/>
          <p:nvPr/>
        </p:nvGrpSpPr>
        <p:grpSpPr>
          <a:xfrm>
            <a:off x="1288431" y="3545631"/>
            <a:ext cx="23095569" cy="6823807"/>
            <a:chOff x="1894856" y="4214728"/>
            <a:chExt cx="16480865" cy="40747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BDF55E-529D-46EF-8C51-7B3E7E610235}"/>
                </a:ext>
              </a:extLst>
            </p:cNvPr>
            <p:cNvSpPr/>
            <p:nvPr/>
          </p:nvSpPr>
          <p:spPr>
            <a:xfrm>
              <a:off x="1894856" y="4214728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lvl="1" indent="-457200" defTabSz="711200"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sz="3200" dirty="0">
                  <a:solidFill>
                    <a:schemeClr val="bg1"/>
                  </a:solidFill>
                </a:rPr>
                <a:t>Complete the interest form in the chat.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E2585B-C02A-49FA-A915-709DF146FA54}"/>
                </a:ext>
              </a:extLst>
            </p:cNvPr>
            <p:cNvSpPr/>
            <p:nvPr/>
          </p:nvSpPr>
          <p:spPr>
            <a:xfrm>
              <a:off x="1894856" y="5021597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>
                  <a:solidFill>
                    <a:schemeClr val="bg1"/>
                  </a:solidFill>
                </a:rPr>
                <a:t>2. BVU will follow up in the coming days.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2C078B-7CA9-4237-9807-C2EA318A0167}"/>
                </a:ext>
              </a:extLst>
            </p:cNvPr>
            <p:cNvSpPr/>
            <p:nvPr/>
          </p:nvSpPr>
          <p:spPr>
            <a:xfrm>
              <a:off x="1907317" y="5828467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lvl="0" defTabSz="685800">
                <a:spcBef>
                  <a:spcPts val="1200"/>
                </a:spcBef>
              </a:pPr>
              <a:r>
                <a:rPr lang="en-US" sz="3200" dirty="0">
                  <a:solidFill>
                    <a:schemeClr val="bg1"/>
                  </a:solidFill>
                </a:rPr>
                <a:t>3. </a:t>
              </a:r>
              <a:r>
                <a:rPr lang="en-US" sz="3300" dirty="0">
                  <a:solidFill>
                    <a:schemeClr val="bg1"/>
                  </a:solidFill>
                  <a:cs typeface="Calibri Light"/>
                </a:rPr>
                <a:t>Attend Board CONNECT session (30 minutes) and talk with BVU about nonprofits in your interest areas.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8139DD0-AC14-4602-8950-E7B471496F6D}"/>
                </a:ext>
              </a:extLst>
            </p:cNvPr>
            <p:cNvSpPr/>
            <p:nvPr/>
          </p:nvSpPr>
          <p:spPr>
            <a:xfrm>
              <a:off x="1894856" y="6713174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4. Meet with </a:t>
              </a:r>
              <a:r>
                <a:rPr lang="en-US" sz="3200">
                  <a:solidFill>
                    <a:schemeClr val="bg1"/>
                  </a:solidFill>
                </a:rPr>
                <a:t>one</a:t>
              </a:r>
              <a:r>
                <a:rPr lang="en-US" sz="3200" dirty="0">
                  <a:solidFill>
                    <a:schemeClr val="bg1"/>
                  </a:solidFill>
                </a:rPr>
                <a:t> or two organizations. Learn about programs &amp; services and how you can get involved.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EBC544-E59A-4EFB-809E-3A32A438E3BE}"/>
                </a:ext>
              </a:extLst>
            </p:cNvPr>
            <p:cNvSpPr/>
            <p:nvPr/>
          </p:nvSpPr>
          <p:spPr>
            <a:xfrm>
              <a:off x="1916521" y="7545988"/>
              <a:ext cx="16459200" cy="743535"/>
            </a:xfrm>
            <a:prstGeom prst="rect">
              <a:avLst/>
            </a:prstGeom>
            <a:gradFill flip="none" rotWithShape="1">
              <a:gsLst>
                <a:gs pos="54000">
                  <a:schemeClr val="accent1"/>
                </a:gs>
                <a:gs pos="70000">
                  <a:schemeClr val="accent1">
                    <a:alpha val="6200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760" tIns="60960" rIns="60960" bIns="60960" numCol="1" spcCol="1270" anchor="ctr" anchorCtr="0">
              <a:noAutofit/>
            </a:bodyPr>
            <a:lstStyle/>
            <a:p>
              <a:pPr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chemeClr val="bg1"/>
                  </a:solidFill>
                </a:rPr>
                <a:t>5. Share updates with BVU.</a:t>
              </a:r>
            </a:p>
          </p:txBody>
        </p:sp>
      </p:grp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A19C46C4-BAAF-45BC-BD9D-6480D369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  "/>
                <a:cs typeface="Arial  "/>
              </a:rPr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601491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12BEFE-074F-49D2-93A1-9CDE98F6A184}"/>
              </a:ext>
            </a:extLst>
          </p:cNvPr>
          <p:cNvSpPr txBox="1">
            <a:spLocks/>
          </p:cNvSpPr>
          <p:nvPr/>
        </p:nvSpPr>
        <p:spPr>
          <a:xfrm>
            <a:off x="365760" y="917185"/>
            <a:ext cx="23485781" cy="2002866"/>
          </a:xfrm>
          <a:prstGeom prst="rect">
            <a:avLst/>
          </a:prstGeom>
          <a:solidFill>
            <a:srgbClr val="2888C9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82880" tIns="91440" rIns="182880" bIns="9144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6400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Minority Pipeline Initiative Sponsors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2A38230A-E4EF-4BEA-A9CE-23897276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1" y="4513623"/>
            <a:ext cx="6257506" cy="32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F2EA25F7-4F6E-406E-97D9-A231F2E9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62" y="4776657"/>
            <a:ext cx="5897560" cy="27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arcus Thomas Profile">
            <a:extLst>
              <a:ext uri="{FF2B5EF4-FFF2-40B4-BE49-F238E27FC236}">
                <a16:creationId xmlns:a16="http://schemas.microsoft.com/office/drawing/2014/main" id="{32736730-01EB-4FD5-84BE-4EC6DE0D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899" y="5510388"/>
            <a:ext cx="6866642" cy="12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7"/>
            <a:extLst>
              <a:ext uri="{FF2B5EF4-FFF2-40B4-BE49-F238E27FC236}">
                <a16:creationId xmlns:a16="http://schemas.microsoft.com/office/drawing/2014/main" id="{BCDDE5CB-D3CC-414A-AC23-4E8C1F21B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89" y="9020471"/>
            <a:ext cx="5980622" cy="21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377B84F6-CBA8-419F-AC64-B4987C50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480" y="7968324"/>
            <a:ext cx="7752660" cy="42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6744" y="521296"/>
            <a:ext cx="22684579" cy="434452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7" name="Subtitle 12">
            <a:extLst>
              <a:ext uri="{FF2B5EF4-FFF2-40B4-BE49-F238E27FC236}">
                <a16:creationId xmlns:a16="http://schemas.microsoft.com/office/drawing/2014/main" id="{A5CB6C9D-71BB-4517-93D2-C30C3CE2E52C}"/>
              </a:ext>
            </a:extLst>
          </p:cNvPr>
          <p:cNvSpPr txBox="1">
            <a:spLocks/>
          </p:cNvSpPr>
          <p:nvPr/>
        </p:nvSpPr>
        <p:spPr>
          <a:xfrm>
            <a:off x="5279232" y="4553744"/>
            <a:ext cx="14041560" cy="2911926"/>
          </a:xfrm>
          <a:prstGeom prst="rect">
            <a:avLst/>
          </a:prstGeom>
        </p:spPr>
        <p:txBody>
          <a:bodyPr anchor="ctr"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BVU connects businesses and nonprofits, creating connections to better our community.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A05B0B-FA24-4D28-A0D9-B22D246861C3}"/>
              </a:ext>
            </a:extLst>
          </p:cNvPr>
          <p:cNvGrpSpPr/>
          <p:nvPr/>
        </p:nvGrpSpPr>
        <p:grpSpPr>
          <a:xfrm>
            <a:off x="6647384" y="9190836"/>
            <a:ext cx="11460035" cy="1796008"/>
            <a:chOff x="6719392" y="8878416"/>
            <a:chExt cx="11460035" cy="17960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34F9D2-3971-46DA-9648-EABA01F735B5}"/>
                </a:ext>
              </a:extLst>
            </p:cNvPr>
            <p:cNvSpPr txBox="1"/>
            <p:nvPr/>
          </p:nvSpPr>
          <p:spPr>
            <a:xfrm>
              <a:off x="7415291" y="8957811"/>
              <a:ext cx="47080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700" dirty="0">
                  <a:latin typeface="Nunito Sans"/>
                </a:rPr>
                <a:t>@bvuvolunteers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9C8477-FC38-4D86-8E45-0805BF54981C}"/>
                </a:ext>
              </a:extLst>
            </p:cNvPr>
            <p:cNvSpPr txBox="1"/>
            <p:nvPr/>
          </p:nvSpPr>
          <p:spPr>
            <a:xfrm>
              <a:off x="7415291" y="10130834"/>
              <a:ext cx="47080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700" dirty="0">
                  <a:latin typeface="Nunito Sans"/>
                </a:rPr>
                <a:t>facebook.com/bvuvolunteers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97D5F7-FABD-49F0-875F-1F598C092DAE}"/>
                </a:ext>
              </a:extLst>
            </p:cNvPr>
            <p:cNvSpPr txBox="1"/>
            <p:nvPr/>
          </p:nvSpPr>
          <p:spPr>
            <a:xfrm>
              <a:off x="13471355" y="8957810"/>
              <a:ext cx="47080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700" dirty="0">
                  <a:latin typeface="Nunito Sans"/>
                </a:rPr>
                <a:t>linkedin.com/company/bvu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B7EBAB-E1D0-47A2-A4F0-7B4A727EC2A8}"/>
                </a:ext>
              </a:extLst>
            </p:cNvPr>
            <p:cNvSpPr txBox="1"/>
            <p:nvPr/>
          </p:nvSpPr>
          <p:spPr>
            <a:xfrm>
              <a:off x="13471355" y="10159900"/>
              <a:ext cx="47080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700" dirty="0">
                  <a:latin typeface="Nunito Sans"/>
                </a:rPr>
                <a:t>flickr.com/photos/bvu</a:t>
              </a:r>
            </a:p>
          </p:txBody>
        </p:sp>
        <p:pic>
          <p:nvPicPr>
            <p:cNvPr id="16" name="Picture 15" descr=":social-01.png">
              <a:extLst>
                <a:ext uri="{FF2B5EF4-FFF2-40B4-BE49-F238E27FC236}">
                  <a16:creationId xmlns:a16="http://schemas.microsoft.com/office/drawing/2014/main" id="{5213B474-80F9-4F65-8889-1B239616F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14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666" y="8878416"/>
              <a:ext cx="666622" cy="666622"/>
            </a:xfrm>
            <a:prstGeom prst="rect">
              <a:avLst/>
            </a:prstGeom>
          </p:spPr>
        </p:pic>
        <p:pic>
          <p:nvPicPr>
            <p:cNvPr id="17" name="Picture 16" descr=":social-02.png">
              <a:extLst>
                <a:ext uri="{FF2B5EF4-FFF2-40B4-BE49-F238E27FC236}">
                  <a16:creationId xmlns:a16="http://schemas.microsoft.com/office/drawing/2014/main" id="{6C2C2981-7B41-411F-8538-0339D3BE5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666" y="10007802"/>
              <a:ext cx="666622" cy="666622"/>
            </a:xfrm>
            <a:prstGeom prst="rect">
              <a:avLst/>
            </a:prstGeom>
          </p:spPr>
        </p:pic>
        <p:pic>
          <p:nvPicPr>
            <p:cNvPr id="19" name="Picture 18" descr=":social-03.png">
              <a:extLst>
                <a:ext uri="{FF2B5EF4-FFF2-40B4-BE49-F238E27FC236}">
                  <a16:creationId xmlns:a16="http://schemas.microsoft.com/office/drawing/2014/main" id="{8D792252-4962-4C88-8D45-D444D2771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392" y="10007802"/>
              <a:ext cx="666622" cy="666622"/>
            </a:xfrm>
            <a:prstGeom prst="rect">
              <a:avLst/>
            </a:prstGeom>
          </p:spPr>
        </p:pic>
        <p:pic>
          <p:nvPicPr>
            <p:cNvPr id="20" name="Picture 19" descr=":social-04.png">
              <a:extLst>
                <a:ext uri="{FF2B5EF4-FFF2-40B4-BE49-F238E27FC236}">
                  <a16:creationId xmlns:a16="http://schemas.microsoft.com/office/drawing/2014/main" id="{5070C2FC-14C6-48D4-9DCF-32AE81B6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392" y="8878416"/>
              <a:ext cx="666622" cy="66662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99236" y="10813695"/>
            <a:ext cx="4344433" cy="260952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6" y="10951085"/>
            <a:ext cx="3528392" cy="233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4419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12BEFE-074F-49D2-93A1-9CDE98F6A184}"/>
              </a:ext>
            </a:extLst>
          </p:cNvPr>
          <p:cNvSpPr txBox="1">
            <a:spLocks/>
          </p:cNvSpPr>
          <p:nvPr/>
        </p:nvSpPr>
        <p:spPr>
          <a:xfrm>
            <a:off x="365760" y="917185"/>
            <a:ext cx="24384000" cy="2002866"/>
          </a:xfrm>
          <a:prstGeom prst="rect">
            <a:avLst/>
          </a:prstGeom>
          <a:solidFill>
            <a:srgbClr val="2888C9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82880" tIns="91440" rIns="182880" bIns="9144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6400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Minority Pipeline Initiative Sponsors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2A38230A-E4EF-4BEA-A9CE-23897276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1" y="4513623"/>
            <a:ext cx="6257506" cy="32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F2EA25F7-4F6E-406E-97D9-A231F2E9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62" y="4776657"/>
            <a:ext cx="5897560" cy="27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arcus Thomas Profile">
            <a:extLst>
              <a:ext uri="{FF2B5EF4-FFF2-40B4-BE49-F238E27FC236}">
                <a16:creationId xmlns:a16="http://schemas.microsoft.com/office/drawing/2014/main" id="{32736730-01EB-4FD5-84BE-4EC6DE0D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899" y="5510388"/>
            <a:ext cx="6866642" cy="12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7"/>
            <a:extLst>
              <a:ext uri="{FF2B5EF4-FFF2-40B4-BE49-F238E27FC236}">
                <a16:creationId xmlns:a16="http://schemas.microsoft.com/office/drawing/2014/main" id="{BCDDE5CB-D3CC-414A-AC23-4E8C1F21B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89" y="9020471"/>
            <a:ext cx="5980622" cy="21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377B84F6-CBA8-419F-AC64-B4987C50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480" y="7968324"/>
            <a:ext cx="7752660" cy="42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>
                <a:latin typeface="+mj-lt"/>
              </a:rPr>
              <a:t>Housekeeping</a:t>
            </a:r>
            <a:endParaRPr lang="en-US" sz="8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334" y="3688082"/>
            <a:ext cx="21945600" cy="8840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5600" dirty="0">
                <a:cs typeface="Arial" panose="020B0604020202020204" pitchFamily="34" charset="0"/>
              </a:rPr>
              <a:t>We are utilizing Zoom Meeting today, and all attendees are muted upon entry.​ We encourage you to keep your video on for a more interactive virtual event.</a:t>
            </a:r>
          </a:p>
          <a:p>
            <a:pPr fontAlgn="base"/>
            <a:endParaRPr lang="en-US" sz="5600" dirty="0">
              <a:cs typeface="Arial" panose="020B0604020202020204" pitchFamily="34" charset="0"/>
            </a:endParaRPr>
          </a:p>
          <a:p>
            <a:pPr fontAlgn="base"/>
            <a:r>
              <a:rPr lang="en-US" sz="5600" dirty="0">
                <a:cs typeface="Arial" panose="020B0604020202020204" pitchFamily="34" charset="0"/>
              </a:rPr>
              <a:t>To ask a question, use the </a:t>
            </a:r>
            <a:r>
              <a:rPr lang="en-US" sz="5600" b="1" dirty="0">
                <a:cs typeface="Arial" panose="020B0604020202020204" pitchFamily="34" charset="0"/>
              </a:rPr>
              <a:t>Chat box. </a:t>
            </a:r>
            <a:r>
              <a:rPr lang="en-US" sz="5600" dirty="0">
                <a:cs typeface="Arial" panose="020B0604020202020204" pitchFamily="34" charset="0"/>
              </a:rPr>
              <a:t>We will have time for Q&amp;A at the end of the presentation.​</a:t>
            </a:r>
          </a:p>
          <a:p>
            <a:pPr fontAlgn="base"/>
            <a:endParaRPr lang="en-US" sz="5600" dirty="0">
              <a:cs typeface="Arial" panose="020B0604020202020204" pitchFamily="34" charset="0"/>
            </a:endParaRPr>
          </a:p>
          <a:p>
            <a:pPr fontAlgn="base"/>
            <a:r>
              <a:rPr lang="en-US" sz="5600" dirty="0">
                <a:cs typeface="Arial" panose="020B0604020202020204" pitchFamily="34" charset="0"/>
              </a:rPr>
              <a:t>This session will be recorded and sent to attendees this week.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latin typeface="Arial Black"/>
              </a:rPr>
              <a:t>Business Volunteers Unlimited                                  </a:t>
            </a:r>
            <a:endParaRPr lang="en-US" sz="1600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344504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0" dirty="0">
                <a:solidFill>
                  <a:schemeClr val="bg1"/>
                </a:solidFill>
                <a:latin typeface="Fira Sans Light" panose="020B0604020202020204" charset="0"/>
                <a:cs typeface="Arial  "/>
              </a:rPr>
              <a:t>Breakout Introduction Groups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r>
              <a:rPr lang="en-US"/>
              <a:t>Business Volunteers Unlimited                                  </a:t>
            </a:r>
            <a:endParaRPr lang="en-US"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208290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Context:</a:t>
            </a:r>
            <a:br>
              <a:rPr lang="en-US" dirty="0"/>
            </a:br>
            <a:r>
              <a:rPr lang="en-US" dirty="0"/>
              <a:t>DE&amp;I on Nonprofit Boards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9744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Business Volunteers Unlimited                                  </a:t>
            </a:r>
            <a:endParaRPr lang="en-US" dirty="0">
              <a:latin typeface="Arial  "/>
              <a:cs typeface="Arial  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8102"/>
              </p:ext>
            </p:extLst>
          </p:nvPr>
        </p:nvGraphicFramePr>
        <p:xfrm>
          <a:off x="3191000" y="2897560"/>
          <a:ext cx="17209912" cy="6300765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6444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3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2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33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Board Members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Board Chair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Chief Executive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Notes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People of color</a:t>
                      </a:r>
                      <a:endParaRPr lang="en-US" sz="2400" b="1" cap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22%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17%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13%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On boards, people of color increased from 16% in 2017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3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White</a:t>
                      </a:r>
                      <a:endParaRPr lang="en-US" sz="2400" b="1" cap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78%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83%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87%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4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Are you satisfied with your board’s level of </a:t>
                      </a:r>
                      <a:r>
                        <a:rPr lang="en-US" sz="2400" b="1" kern="1200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racial/ethnic</a:t>
                      </a:r>
                      <a:r>
                        <a:rPr lang="en-US" sz="2400" b="1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diversity?</a:t>
                      </a:r>
                      <a:endParaRPr lang="en-US" sz="2400" b="1" cap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45% NO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55% YES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66% NO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34% YES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Board chair’s satisfaction was 55% in 2015. 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Chief executive’s </a:t>
                      </a:r>
                      <a:r>
                        <a:rPr lang="en-US" sz="2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satisfaction was 31</a:t>
                      </a:r>
                      <a:r>
                        <a:rPr lang="en-US" sz="2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% in 2015.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54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Does your board represent the demographics of the population served by your organization</a:t>
                      </a:r>
                      <a:r>
                        <a:rPr lang="en-US" sz="2400" b="1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71% NO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62% NO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9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034189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98912" y="1840791"/>
            <a:ext cx="15625736" cy="625145"/>
          </a:xfrm>
        </p:spPr>
        <p:txBody>
          <a:bodyPr>
            <a:noAutofit/>
          </a:bodyPr>
          <a:lstStyle/>
          <a:p>
            <a:r>
              <a:rPr lang="en-US" sz="5600" b="1" dirty="0">
                <a:latin typeface="+mj-lt"/>
                <a:cs typeface="Arial" panose="020B0604020202020204" pitchFamily="34" charset="0"/>
              </a:rPr>
              <a:t>National Nonprofit Board Demographics*</a:t>
            </a:r>
          </a:p>
        </p:txBody>
      </p:sp>
      <p:sp>
        <p:nvSpPr>
          <p:cNvPr id="7" name="Rectangle 6"/>
          <p:cNvSpPr/>
          <p:nvPr/>
        </p:nvSpPr>
        <p:spPr>
          <a:xfrm>
            <a:off x="2398912" y="11250488"/>
            <a:ext cx="14257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Leading with Intent, A National Index of Nonprofit Board Practices, 2021</a:t>
            </a:r>
          </a:p>
        </p:txBody>
      </p:sp>
    </p:spTree>
    <p:extLst>
      <p:ext uri="{BB962C8B-B14F-4D97-AF65-F5344CB8AC3E}">
        <p14:creationId xmlns:p14="http://schemas.microsoft.com/office/powerpoint/2010/main" val="39325418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52">
      <a:dk1>
        <a:srgbClr val="0B1624"/>
      </a:dk1>
      <a:lt1>
        <a:sysClr val="window" lastClr="FFFFFF"/>
      </a:lt1>
      <a:dk2>
        <a:srgbClr val="4A595E"/>
      </a:dk2>
      <a:lt2>
        <a:srgbClr val="ECEFF0"/>
      </a:lt2>
      <a:accent1>
        <a:srgbClr val="008AD8"/>
      </a:accent1>
      <a:accent2>
        <a:srgbClr val="53327A"/>
      </a:accent2>
      <a:accent3>
        <a:srgbClr val="1F497D"/>
      </a:accent3>
      <a:accent4>
        <a:srgbClr val="F4F4F4"/>
      </a:accent4>
      <a:accent5>
        <a:srgbClr val="98C039"/>
      </a:accent5>
      <a:accent6>
        <a:srgbClr val="8FC36B"/>
      </a:accent6>
      <a:hlink>
        <a:srgbClr val="0563C1"/>
      </a:hlink>
      <a:folHlink>
        <a:srgbClr val="954F72"/>
      </a:folHlink>
    </a:clrScheme>
    <a:fontScheme name="Apple Green">
      <a:majorFont>
        <a:latin typeface="Fira Sans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ustom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3b9a132-012d-432d-bf21-d8fe66ee8ebf">
      <UserInfo>
        <DisplayName>Julie Clark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860C3F30827846AC4784AA27ABD1A6" ma:contentTypeVersion="14" ma:contentTypeDescription="Create a new document." ma:contentTypeScope="" ma:versionID="108783519ea0ec0b498a71d928ce3a17">
  <xsd:schema xmlns:xsd="http://www.w3.org/2001/XMLSchema" xmlns:xs="http://www.w3.org/2001/XMLSchema" xmlns:p="http://schemas.microsoft.com/office/2006/metadata/properties" xmlns:ns2="e3b9a132-012d-432d-bf21-d8fe66ee8ebf" xmlns:ns3="1f30f736-ab8d-4c6b-91c0-584dc19b3362" xmlns:ns4="6ae22cb9-a64c-4c2f-b60f-683fe0dab924" xmlns:ns5="442fc21e-680d-47cd-ba28-27c365fad3f2" targetNamespace="http://schemas.microsoft.com/office/2006/metadata/properties" ma:root="true" ma:fieldsID="d3c5fe3d5fc63f11c9fd52da6d847a20" ns2:_="" ns3:_="" ns4:_="" ns5:_="">
    <xsd:import namespace="e3b9a132-012d-432d-bf21-d8fe66ee8ebf"/>
    <xsd:import namespace="1f30f736-ab8d-4c6b-91c0-584dc19b3362"/>
    <xsd:import namespace="6ae22cb9-a64c-4c2f-b60f-683fe0dab924"/>
    <xsd:import namespace="442fc21e-680d-47cd-ba28-27c365fad3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4:SharedWithDetails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5:MediaServiceGenerationTime" minOccurs="0"/>
                <xsd:element ref="ns5:MediaServiceEventHashCode" minOccurs="0"/>
                <xsd:element ref="ns5:MediaServiceAutoKeyPoints" minOccurs="0"/>
                <xsd:element ref="ns5:MediaServiceKeyPoints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9a132-012d-432d-bf21-d8fe66ee8e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0f736-ab8d-4c6b-91c0-584dc19b3362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22cb9-a64c-4c2f-b60f-683fe0dab924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2fc21e-680d-47cd-ba28-27c365fad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69F143-44E7-4E9F-AD4D-42C4DCE554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F87D12-AB61-4608-A122-6BF8738A0F2A}">
  <ds:schemaRefs>
    <ds:schemaRef ds:uri="http://schemas.microsoft.com/office/2006/documentManagement/types"/>
    <ds:schemaRef ds:uri="442fc21e-680d-47cd-ba28-27c365fad3f2"/>
    <ds:schemaRef ds:uri="6ae22cb9-a64c-4c2f-b60f-683fe0dab924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1f30f736-ab8d-4c6b-91c0-584dc19b3362"/>
    <ds:schemaRef ds:uri="e3b9a132-012d-432d-bf21-d8fe66ee8eb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AF8119-C5D7-4680-80DC-C637020006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9a132-012d-432d-bf21-d8fe66ee8ebf"/>
    <ds:schemaRef ds:uri="1f30f736-ab8d-4c6b-91c0-584dc19b3362"/>
    <ds:schemaRef ds:uri="6ae22cb9-a64c-4c2f-b60f-683fe0dab924"/>
    <ds:schemaRef ds:uri="442fc21e-680d-47cd-ba28-27c365fad3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6876</TotalTime>
  <Pages>0</Pages>
  <Words>2447</Words>
  <Characters>0</Characters>
  <Application>Microsoft Office PowerPoint</Application>
  <PresentationFormat>Custom</PresentationFormat>
  <Lines>0</Lines>
  <Paragraphs>488</Paragraphs>
  <Slides>47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Wingdings</vt:lpstr>
      <vt:lpstr>Arial</vt:lpstr>
      <vt:lpstr>Calibri</vt:lpstr>
      <vt:lpstr>Arial  </vt:lpstr>
      <vt:lpstr>Times New Roman</vt:lpstr>
      <vt:lpstr>Nunito Sans</vt:lpstr>
      <vt:lpstr>Calibri Light</vt:lpstr>
      <vt:lpstr>Times</vt:lpstr>
      <vt:lpstr>Arial Black</vt:lpstr>
      <vt:lpstr>Fira Sans</vt:lpstr>
      <vt:lpstr>Adobe Fan Heiti Std B</vt:lpstr>
      <vt:lpstr>Raleway</vt:lpstr>
      <vt:lpstr>Fira Sans Light</vt:lpstr>
      <vt:lpstr>Wingdings 2</vt:lpstr>
      <vt:lpstr>1_Office Theme</vt:lpstr>
      <vt:lpstr>2_Office Theme</vt:lpstr>
      <vt:lpstr> Minority Pipeline Initiative:  Role of the Board   To train, match, and elect professionals of color to nonprofit boards of directors</vt:lpstr>
      <vt:lpstr>PowerPoint Presentation</vt:lpstr>
      <vt:lpstr>Minority Pipeline Initiative Task Force</vt:lpstr>
      <vt:lpstr>Agenda</vt:lpstr>
      <vt:lpstr>PowerPoint Presentation</vt:lpstr>
      <vt:lpstr>Housekeeping</vt:lpstr>
      <vt:lpstr>Breakout Introduction Groups</vt:lpstr>
      <vt:lpstr>Context: DE&amp;I on Nonprofit Boards</vt:lpstr>
      <vt:lpstr>National Nonprofit Board Demographics*</vt:lpstr>
      <vt:lpstr>Board Recruitment Strategies Are Not Aligned with Diversity Goals</vt:lpstr>
      <vt:lpstr>BVU's Nonprofit Stability Index   - October 2021</vt:lpstr>
      <vt:lpstr>PowerPoint Presentation</vt:lpstr>
      <vt:lpstr>BVU| Minority Pipeline Initiative UPDATE </vt:lpstr>
      <vt:lpstr>Nonprofit Sector Trends</vt:lpstr>
      <vt:lpstr>Nonprofit Stability Index Findings (BVU, October 2021)</vt:lpstr>
      <vt:lpstr>Nonprofit Stability Index Findings (BVU, October 2021)</vt:lpstr>
      <vt:lpstr>PowerPoint Presentation</vt:lpstr>
      <vt:lpstr>PowerPoint Presentation</vt:lpstr>
      <vt:lpstr>Financial Models</vt:lpstr>
      <vt:lpstr>PowerPoint Presentation</vt:lpstr>
      <vt:lpstr>Funding Trends - Charitable contributions are significant source of revenue </vt:lpstr>
      <vt:lpstr>Funding Trends - Charitable contributions are significant source of revenue </vt:lpstr>
      <vt:lpstr>The Role of  the Board of Directors</vt:lpstr>
      <vt:lpstr>Authority </vt:lpstr>
      <vt:lpstr> The Board Functions as a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  of Governance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Board Service Readiness?  YES/NO</vt:lpstr>
      <vt:lpstr>Sample Question to Explore Board Opportunity </vt:lpstr>
      <vt:lpstr>Panel Discussion</vt:lpstr>
      <vt:lpstr>Panel Discussion</vt:lpstr>
      <vt:lpstr>Next Steps: How to Get Involved</vt:lpstr>
      <vt:lpstr>Call to Action  </vt:lpstr>
      <vt:lpstr>Key Things to Consider</vt:lpstr>
      <vt:lpstr>Next Steps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BryanC</dc:creator>
  <cp:keywords>SEOCliff</cp:keywords>
  <cp:lastModifiedBy>Lauren Gliha</cp:lastModifiedBy>
  <cp:revision>313</cp:revision>
  <cp:lastPrinted>2021-11-09T13:39:06Z</cp:lastPrinted>
  <dcterms:modified xsi:type="dcterms:W3CDTF">2021-11-09T21:18:48Z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0x010100ED860C3F30827846AC4784AA27ABD1A6</vt:lpwstr>
  </property>
</Properties>
</file>