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3.xml" ContentType="application/vnd.openxmlformats-officedocument.them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6" r:id="rId5"/>
    <p:sldMasterId id="2147483714" r:id="rId6"/>
  </p:sldMasterIdLst>
  <p:notesMasterIdLst>
    <p:notesMasterId r:id="rId43"/>
  </p:notesMasterIdLst>
  <p:handoutMasterIdLst>
    <p:handoutMasterId r:id="rId44"/>
  </p:handoutMasterIdLst>
  <p:sldIdLst>
    <p:sldId id="258" r:id="rId7"/>
    <p:sldId id="413" r:id="rId8"/>
    <p:sldId id="294" r:id="rId9"/>
    <p:sldId id="307" r:id="rId10"/>
    <p:sldId id="333" r:id="rId11"/>
    <p:sldId id="410" r:id="rId12"/>
    <p:sldId id="310" r:id="rId13"/>
    <p:sldId id="311" r:id="rId14"/>
    <p:sldId id="313" r:id="rId15"/>
    <p:sldId id="312" r:id="rId16"/>
    <p:sldId id="317" r:id="rId17"/>
    <p:sldId id="314" r:id="rId18"/>
    <p:sldId id="316" r:id="rId19"/>
    <p:sldId id="318" r:id="rId20"/>
    <p:sldId id="315" r:id="rId21"/>
    <p:sldId id="308" r:id="rId22"/>
    <p:sldId id="319" r:id="rId23"/>
    <p:sldId id="268" r:id="rId24"/>
    <p:sldId id="320" r:id="rId25"/>
    <p:sldId id="265" r:id="rId26"/>
    <p:sldId id="322" r:id="rId27"/>
    <p:sldId id="323" r:id="rId28"/>
    <p:sldId id="339" r:id="rId29"/>
    <p:sldId id="324" r:id="rId30"/>
    <p:sldId id="340" r:id="rId31"/>
    <p:sldId id="331" r:id="rId32"/>
    <p:sldId id="332" r:id="rId33"/>
    <p:sldId id="335" r:id="rId34"/>
    <p:sldId id="343" r:id="rId35"/>
    <p:sldId id="342" r:id="rId36"/>
    <p:sldId id="417" r:id="rId37"/>
    <p:sldId id="420" r:id="rId38"/>
    <p:sldId id="418" r:id="rId39"/>
    <p:sldId id="414" r:id="rId40"/>
    <p:sldId id="415" r:id="rId41"/>
    <p:sldId id="305" r:id="rId42"/>
  </p:sldIdLst>
  <p:sldSz cx="9144000" cy="6858000" type="screen4x3"/>
  <p:notesSz cx="9220200" cy="6934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88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99A057-B384-E918-6310-D28EBC704AAB}" v="2" dt="2021-08-19T22:25:47.292"/>
    <p1510:client id="{6D056436-ADE5-FC4E-C82E-422E498CAA0A}" v="264" dt="2021-08-18T16:45:52.1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Wlaszyn" userId="S::awlaszyn@bvuvolunteers.org::f217b492-bef7-4253-b0b2-b65a5035fe4d" providerId="AD" clId="Web-{6D056436-ADE5-FC4E-C82E-422E498CAA0A}"/>
    <pc:docChg chg="delSld modSld sldOrd">
      <pc:chgData name="Andrea Wlaszyn" userId="S::awlaszyn@bvuvolunteers.org::f217b492-bef7-4253-b0b2-b65a5035fe4d" providerId="AD" clId="Web-{6D056436-ADE5-FC4E-C82E-422E498CAA0A}" dt="2021-08-18T16:45:52.162" v="139" actId="1076"/>
      <pc:docMkLst>
        <pc:docMk/>
      </pc:docMkLst>
      <pc:sldChg chg="modSp">
        <pc:chgData name="Andrea Wlaszyn" userId="S::awlaszyn@bvuvolunteers.org::f217b492-bef7-4253-b0b2-b65a5035fe4d" providerId="AD" clId="Web-{6D056436-ADE5-FC4E-C82E-422E498CAA0A}" dt="2021-08-18T16:09:52.939" v="8" actId="20577"/>
        <pc:sldMkLst>
          <pc:docMk/>
          <pc:sldMk cId="3031210042" sldId="307"/>
        </pc:sldMkLst>
        <pc:spChg chg="mod">
          <ac:chgData name="Andrea Wlaszyn" userId="S::awlaszyn@bvuvolunteers.org::f217b492-bef7-4253-b0b2-b65a5035fe4d" providerId="AD" clId="Web-{6D056436-ADE5-FC4E-C82E-422E498CAA0A}" dt="2021-08-18T16:09:52.939" v="8" actId="20577"/>
          <ac:spMkLst>
            <pc:docMk/>
            <pc:sldMk cId="3031210042" sldId="307"/>
            <ac:spMk id="3" creationId="{00000000-0000-0000-0000-000000000000}"/>
          </ac:spMkLst>
        </pc:spChg>
      </pc:sldChg>
      <pc:sldChg chg="modSp">
        <pc:chgData name="Andrea Wlaszyn" userId="S::awlaszyn@bvuvolunteers.org::f217b492-bef7-4253-b0b2-b65a5035fe4d" providerId="AD" clId="Web-{6D056436-ADE5-FC4E-C82E-422E498CAA0A}" dt="2021-08-18T16:12:14.849" v="11" actId="20577"/>
        <pc:sldMkLst>
          <pc:docMk/>
          <pc:sldMk cId="1282323117" sldId="310"/>
        </pc:sldMkLst>
        <pc:spChg chg="mod">
          <ac:chgData name="Andrea Wlaszyn" userId="S::awlaszyn@bvuvolunteers.org::f217b492-bef7-4253-b0b2-b65a5035fe4d" providerId="AD" clId="Web-{6D056436-ADE5-FC4E-C82E-422E498CAA0A}" dt="2021-08-18T16:12:14.849" v="11" actId="20577"/>
          <ac:spMkLst>
            <pc:docMk/>
            <pc:sldMk cId="1282323117" sldId="310"/>
            <ac:spMk id="3" creationId="{00000000-0000-0000-0000-000000000000}"/>
          </ac:spMkLst>
        </pc:spChg>
      </pc:sldChg>
      <pc:sldChg chg="ord">
        <pc:chgData name="Andrea Wlaszyn" userId="S::awlaszyn@bvuvolunteers.org::f217b492-bef7-4253-b0b2-b65a5035fe4d" providerId="AD" clId="Web-{6D056436-ADE5-FC4E-C82E-422E498CAA0A}" dt="2021-08-18T16:16:17.605" v="12"/>
        <pc:sldMkLst>
          <pc:docMk/>
          <pc:sldMk cId="3879266738" sldId="313"/>
        </pc:sldMkLst>
      </pc:sldChg>
      <pc:sldChg chg="del">
        <pc:chgData name="Andrea Wlaszyn" userId="S::awlaszyn@bvuvolunteers.org::f217b492-bef7-4253-b0b2-b65a5035fe4d" providerId="AD" clId="Web-{6D056436-ADE5-FC4E-C82E-422E498CAA0A}" dt="2021-08-18T16:21:06.424" v="13"/>
        <pc:sldMkLst>
          <pc:docMk/>
          <pc:sldMk cId="733453076" sldId="341"/>
        </pc:sldMkLst>
      </pc:sldChg>
      <pc:sldChg chg="modSp">
        <pc:chgData name="Andrea Wlaszyn" userId="S::awlaszyn@bvuvolunteers.org::f217b492-bef7-4253-b0b2-b65a5035fe4d" providerId="AD" clId="Web-{6D056436-ADE5-FC4E-C82E-422E498CAA0A}" dt="2021-08-18T16:45:52.162" v="139" actId="1076"/>
        <pc:sldMkLst>
          <pc:docMk/>
          <pc:sldMk cId="2743140282" sldId="342"/>
        </pc:sldMkLst>
        <pc:spChg chg="mod">
          <ac:chgData name="Andrea Wlaszyn" userId="S::awlaszyn@bvuvolunteers.org::f217b492-bef7-4253-b0b2-b65a5035fe4d" providerId="AD" clId="Web-{6D056436-ADE5-FC4E-C82E-422E498CAA0A}" dt="2021-08-18T16:45:52.162" v="139" actId="1076"/>
          <ac:spMkLst>
            <pc:docMk/>
            <pc:sldMk cId="2743140282" sldId="342"/>
            <ac:spMk id="4" creationId="{00000000-0000-0000-0000-000000000000}"/>
          </ac:spMkLst>
        </pc:spChg>
        <pc:spChg chg="mod">
          <ac:chgData name="Andrea Wlaszyn" userId="S::awlaszyn@bvuvolunteers.org::f217b492-bef7-4253-b0b2-b65a5035fe4d" providerId="AD" clId="Web-{6D056436-ADE5-FC4E-C82E-422E498CAA0A}" dt="2021-08-18T16:26:17.197" v="72" actId="20577"/>
          <ac:spMkLst>
            <pc:docMk/>
            <pc:sldMk cId="2743140282" sldId="342"/>
            <ac:spMk id="7" creationId="{00000000-0000-0000-0000-000000000000}"/>
          </ac:spMkLst>
        </pc:spChg>
        <pc:spChg chg="mod">
          <ac:chgData name="Andrea Wlaszyn" userId="S::awlaszyn@bvuvolunteers.org::f217b492-bef7-4253-b0b2-b65a5035fe4d" providerId="AD" clId="Web-{6D056436-ADE5-FC4E-C82E-422E498CAA0A}" dt="2021-08-18T16:26:13.478" v="71" actId="1076"/>
          <ac:spMkLst>
            <pc:docMk/>
            <pc:sldMk cId="2743140282" sldId="342"/>
            <ac:spMk id="8" creationId="{00000000-0000-0000-0000-000000000000}"/>
          </ac:spMkLst>
        </pc:spChg>
      </pc:sldChg>
      <pc:sldChg chg="modSp">
        <pc:chgData name="Andrea Wlaszyn" userId="S::awlaszyn@bvuvolunteers.org::f217b492-bef7-4253-b0b2-b65a5035fe4d" providerId="AD" clId="Web-{6D056436-ADE5-FC4E-C82E-422E498CAA0A}" dt="2021-08-18T16:29:03.685" v="122" actId="20577"/>
        <pc:sldMkLst>
          <pc:docMk/>
          <pc:sldMk cId="3773131159" sldId="417"/>
        </pc:sldMkLst>
        <pc:spChg chg="mod">
          <ac:chgData name="Andrea Wlaszyn" userId="S::awlaszyn@bvuvolunteers.org::f217b492-bef7-4253-b0b2-b65a5035fe4d" providerId="AD" clId="Web-{6D056436-ADE5-FC4E-C82E-422E498CAA0A}" dt="2021-08-18T16:29:03.685" v="122" actId="20577"/>
          <ac:spMkLst>
            <pc:docMk/>
            <pc:sldMk cId="3773131159" sldId="417"/>
            <ac:spMk id="6" creationId="{00000000-0000-0000-0000-000000000000}"/>
          </ac:spMkLst>
        </pc:spChg>
      </pc:sldChg>
      <pc:sldChg chg="modSp">
        <pc:chgData name="Andrea Wlaszyn" userId="S::awlaszyn@bvuvolunteers.org::f217b492-bef7-4253-b0b2-b65a5035fe4d" providerId="AD" clId="Web-{6D056436-ADE5-FC4E-C82E-422E498CAA0A}" dt="2021-08-18T16:31:19.907" v="137" actId="20577"/>
        <pc:sldMkLst>
          <pc:docMk/>
          <pc:sldMk cId="972978029" sldId="420"/>
        </pc:sldMkLst>
        <pc:spChg chg="mod">
          <ac:chgData name="Andrea Wlaszyn" userId="S::awlaszyn@bvuvolunteers.org::f217b492-bef7-4253-b0b2-b65a5035fe4d" providerId="AD" clId="Web-{6D056436-ADE5-FC4E-C82E-422E498CAA0A}" dt="2021-08-18T16:31:19.907" v="137" actId="20577"/>
          <ac:spMkLst>
            <pc:docMk/>
            <pc:sldMk cId="972978029" sldId="420"/>
            <ac:spMk id="3" creationId="{00000000-0000-0000-0000-000000000000}"/>
          </ac:spMkLst>
        </pc:spChg>
        <pc:spChg chg="mod">
          <ac:chgData name="Andrea Wlaszyn" userId="S::awlaszyn@bvuvolunteers.org::f217b492-bef7-4253-b0b2-b65a5035fe4d" providerId="AD" clId="Web-{6D056436-ADE5-FC4E-C82E-422E498CAA0A}" dt="2021-08-18T16:29:37.358" v="125" actId="20577"/>
          <ac:spMkLst>
            <pc:docMk/>
            <pc:sldMk cId="972978029" sldId="420"/>
            <ac:spMk id="6" creationId="{00000000-0000-0000-0000-000000000000}"/>
          </ac:spMkLst>
        </pc:spChg>
      </pc:sldChg>
      <pc:sldChg chg="del">
        <pc:chgData name="Andrea Wlaszyn" userId="S::awlaszyn@bvuvolunteers.org::f217b492-bef7-4253-b0b2-b65a5035fe4d" providerId="AD" clId="Web-{6D056436-ADE5-FC4E-C82E-422E498CAA0A}" dt="2021-08-18T16:32:12.690" v="138"/>
        <pc:sldMkLst>
          <pc:docMk/>
          <pc:sldMk cId="2693171623" sldId="421"/>
        </pc:sldMkLst>
      </pc:sldChg>
    </pc:docChg>
  </pc:docChgLst>
  <pc:docChgLst>
    <pc:chgData name="Julie Clark" userId="a3e9a52d-5d29-4cd7-bcd0-9e5d43649327" providerId="ADAL" clId="{665B32EE-4127-4AD8-9B7A-B4085E50296C}"/>
    <pc:docChg chg="undo custSel modSld">
      <pc:chgData name="Julie Clark" userId="a3e9a52d-5d29-4cd7-bcd0-9e5d43649327" providerId="ADAL" clId="{665B32EE-4127-4AD8-9B7A-B4085E50296C}" dt="2021-08-18T17:47:23.275" v="1111" actId="20577"/>
      <pc:docMkLst>
        <pc:docMk/>
      </pc:docMkLst>
      <pc:sldChg chg="modSp">
        <pc:chgData name="Julie Clark" userId="a3e9a52d-5d29-4cd7-bcd0-9e5d43649327" providerId="ADAL" clId="{665B32EE-4127-4AD8-9B7A-B4085E50296C}" dt="2021-08-18T17:05:36.701" v="264" actId="20577"/>
        <pc:sldMkLst>
          <pc:docMk/>
          <pc:sldMk cId="3773131159" sldId="417"/>
        </pc:sldMkLst>
        <pc:spChg chg="mod">
          <ac:chgData name="Julie Clark" userId="a3e9a52d-5d29-4cd7-bcd0-9e5d43649327" providerId="ADAL" clId="{665B32EE-4127-4AD8-9B7A-B4085E50296C}" dt="2021-08-18T17:05:36.701" v="264" actId="20577"/>
          <ac:spMkLst>
            <pc:docMk/>
            <pc:sldMk cId="3773131159" sldId="417"/>
            <ac:spMk id="6" creationId="{00000000-0000-0000-0000-000000000000}"/>
          </ac:spMkLst>
        </pc:spChg>
      </pc:sldChg>
      <pc:sldChg chg="modSp">
        <pc:chgData name="Julie Clark" userId="a3e9a52d-5d29-4cd7-bcd0-9e5d43649327" providerId="ADAL" clId="{665B32EE-4127-4AD8-9B7A-B4085E50296C}" dt="2021-08-18T17:47:23.275" v="1111" actId="20577"/>
        <pc:sldMkLst>
          <pc:docMk/>
          <pc:sldMk cId="702072195" sldId="418"/>
        </pc:sldMkLst>
        <pc:spChg chg="mod">
          <ac:chgData name="Julie Clark" userId="a3e9a52d-5d29-4cd7-bcd0-9e5d43649327" providerId="ADAL" clId="{665B32EE-4127-4AD8-9B7A-B4085E50296C}" dt="2021-08-18T17:47:23.275" v="1111" actId="20577"/>
          <ac:spMkLst>
            <pc:docMk/>
            <pc:sldMk cId="702072195" sldId="418"/>
            <ac:spMk id="2" creationId="{00000000-0000-0000-0000-000000000000}"/>
          </ac:spMkLst>
        </pc:spChg>
        <pc:spChg chg="mod">
          <ac:chgData name="Julie Clark" userId="a3e9a52d-5d29-4cd7-bcd0-9e5d43649327" providerId="ADAL" clId="{665B32EE-4127-4AD8-9B7A-B4085E50296C}" dt="2021-08-18T17:47:08.985" v="1094" actId="20577"/>
          <ac:spMkLst>
            <pc:docMk/>
            <pc:sldMk cId="702072195" sldId="418"/>
            <ac:spMk id="3" creationId="{00000000-0000-0000-0000-000000000000}"/>
          </ac:spMkLst>
        </pc:spChg>
      </pc:sldChg>
      <pc:sldChg chg="modSp">
        <pc:chgData name="Julie Clark" userId="a3e9a52d-5d29-4cd7-bcd0-9e5d43649327" providerId="ADAL" clId="{665B32EE-4127-4AD8-9B7A-B4085E50296C}" dt="2021-08-18T17:43:23.314" v="690" actId="20577"/>
        <pc:sldMkLst>
          <pc:docMk/>
          <pc:sldMk cId="972978029" sldId="420"/>
        </pc:sldMkLst>
        <pc:spChg chg="mod">
          <ac:chgData name="Julie Clark" userId="a3e9a52d-5d29-4cd7-bcd0-9e5d43649327" providerId="ADAL" clId="{665B32EE-4127-4AD8-9B7A-B4085E50296C}" dt="2021-08-18T17:43:23.314" v="690" actId="20577"/>
          <ac:spMkLst>
            <pc:docMk/>
            <pc:sldMk cId="972978029" sldId="420"/>
            <ac:spMk id="3" creationId="{00000000-0000-0000-0000-000000000000}"/>
          </ac:spMkLst>
        </pc:spChg>
      </pc:sldChg>
    </pc:docChg>
  </pc:docChgLst>
  <pc:docChgLst>
    <pc:chgData name="Andrea Wlaszyn" userId="S::awlaszyn@bvuvolunteers.org::f217b492-bef7-4253-b0b2-b65a5035fe4d" providerId="AD" clId="Web-{4A99A057-B384-E918-6310-D28EBC704AAB}"/>
    <pc:docChg chg="modSld">
      <pc:chgData name="Andrea Wlaszyn" userId="S::awlaszyn@bvuvolunteers.org::f217b492-bef7-4253-b0b2-b65a5035fe4d" providerId="AD" clId="Web-{4A99A057-B384-E918-6310-D28EBC704AAB}" dt="2021-08-19T22:25:47.292" v="0" actId="20577"/>
      <pc:docMkLst>
        <pc:docMk/>
      </pc:docMkLst>
      <pc:sldChg chg="modSp">
        <pc:chgData name="Andrea Wlaszyn" userId="S::awlaszyn@bvuvolunteers.org::f217b492-bef7-4253-b0b2-b65a5035fe4d" providerId="AD" clId="Web-{4A99A057-B384-E918-6310-D28EBC704AAB}" dt="2021-08-19T22:25:47.292" v="0" actId="20577"/>
        <pc:sldMkLst>
          <pc:docMk/>
          <pc:sldMk cId="2743140282" sldId="342"/>
        </pc:sldMkLst>
        <pc:spChg chg="mod">
          <ac:chgData name="Andrea Wlaszyn" userId="S::awlaszyn@bvuvolunteers.org::f217b492-bef7-4253-b0b2-b65a5035fe4d" providerId="AD" clId="Web-{4A99A057-B384-E918-6310-D28EBC704AAB}" dt="2021-08-19T22:25:47.292" v="0" actId="20577"/>
          <ac:spMkLst>
            <pc:docMk/>
            <pc:sldMk cId="2743140282" sldId="342"/>
            <ac:spMk id="7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87447280918902"/>
          <c:y val="0.124356215772722"/>
          <c:w val="0.67930695100184202"/>
          <c:h val="0.641323973560242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4762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B499C"/>
              </a:solidFill>
              <a:ln w="476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A1-4E4E-8A5B-EE3414ECB0EE}"/>
              </c:ext>
            </c:extLst>
          </c:dPt>
          <c:dPt>
            <c:idx val="1"/>
            <c:invertIfNegative val="0"/>
            <c:bubble3D val="0"/>
            <c:spPr>
              <a:solidFill>
                <a:srgbClr val="00A9A4"/>
              </a:solidFill>
              <a:ln w="476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A1-4E4E-8A5B-EE3414ECB0EE}"/>
              </c:ext>
            </c:extLst>
          </c:dPt>
          <c:dPt>
            <c:idx val="2"/>
            <c:invertIfNegative val="0"/>
            <c:bubble3D val="0"/>
            <c:spPr>
              <a:solidFill>
                <a:srgbClr val="F1971C"/>
              </a:solidFill>
              <a:ln w="476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A1-4E4E-8A5B-EE3414ECB0EE}"/>
              </c:ext>
            </c:extLst>
          </c:dPt>
          <c:dPt>
            <c:idx val="3"/>
            <c:invertIfNegative val="0"/>
            <c:bubble3D val="0"/>
            <c:spPr>
              <a:solidFill>
                <a:srgbClr val="19A951"/>
              </a:solidFill>
              <a:ln w="476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2A1-4E4E-8A5B-EE3414ECB0EE}"/>
              </c:ext>
            </c:extLst>
          </c:dPt>
          <c:dPt>
            <c:idx val="4"/>
            <c:invertIfNegative val="0"/>
            <c:bubble3D val="0"/>
            <c:spPr>
              <a:solidFill>
                <a:srgbClr val="E9187E"/>
              </a:solidFill>
              <a:ln w="476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2A1-4E4E-8A5B-EE3414ECB0EE}"/>
              </c:ext>
            </c:extLst>
          </c:dPt>
          <c:dPt>
            <c:idx val="5"/>
            <c:invertIfNegative val="0"/>
            <c:bubble3D val="0"/>
            <c:spPr>
              <a:solidFill>
                <a:srgbClr val="FFC50F"/>
              </a:solidFill>
              <a:ln w="476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2A1-4E4E-8A5B-EE3414ECB0EE}"/>
              </c:ext>
            </c:extLst>
          </c:dPt>
          <c:cat>
            <c:strRef>
              <c:f>Sheet1!$A$2:$A$7</c:f>
              <c:strCache>
                <c:ptCount val="6"/>
                <c:pt idx="0">
                  <c:v>First</c:v>
                </c:pt>
                <c:pt idx="1">
                  <c:v>Second</c:v>
                </c:pt>
                <c:pt idx="2">
                  <c:v>Third</c:v>
                </c:pt>
                <c:pt idx="3">
                  <c:v>Fourth</c:v>
                </c:pt>
                <c:pt idx="4">
                  <c:v>Fifth</c:v>
                </c:pt>
                <c:pt idx="5">
                  <c:v>Sixth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6.3</c:v>
                </c:pt>
                <c:pt idx="4">
                  <c:v>1.2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2A1-4E4E-8A5B-EE3414ECB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374123520"/>
        <c:axId val="374129408"/>
      </c:barChart>
      <c:catAx>
        <c:axId val="3741235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r">
              <a:defRPr sz="1400">
                <a:latin typeface="Arial  "/>
                <a:cs typeface="Arial  "/>
              </a:defRPr>
            </a:pPr>
            <a:endParaRPr lang="en-US"/>
          </a:p>
        </c:txPr>
        <c:crossAx val="374129408"/>
        <c:crosses val="autoZero"/>
        <c:auto val="1"/>
        <c:lblAlgn val="ctr"/>
        <c:lblOffset val="100"/>
        <c:noMultiLvlLbl val="0"/>
      </c:catAx>
      <c:valAx>
        <c:axId val="37412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4123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explosion val="4"/>
          <c:dPt>
            <c:idx val="0"/>
            <c:bubble3D val="0"/>
            <c:spPr>
              <a:solidFill>
                <a:srgbClr val="F09720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EC7-47E9-95BC-13E7D58CA03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5EC7-47E9-95BC-13E7D58CA03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0.63</c:v>
                </c:pt>
                <c:pt idx="1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C7-47E9-95BC-13E7D58CA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explosion val="4"/>
          <c:dPt>
            <c:idx val="0"/>
            <c:bubble3D val="0"/>
            <c:spPr>
              <a:solidFill>
                <a:srgbClr val="9D5FA7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BF9-4C47-9FF5-D3499A1D7E9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BF9-4C47-9FF5-D3499A1D7E9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0.35</c:v>
                </c:pt>
                <c:pt idx="1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F9-4C47-9FF5-D3499A1D7E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explosion val="8"/>
          <c:dPt>
            <c:idx val="0"/>
            <c:bubble3D val="0"/>
            <c:spPr>
              <a:solidFill>
                <a:srgbClr val="9D5FA7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7BF-40D0-90FD-1480CC0611F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7BF-40D0-90FD-1480CC0611F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BF-40D0-90FD-1480CC0611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Often Volunteer</c:v>
                </c:pt>
              </c:strCache>
            </c:strRef>
          </c:tx>
          <c:spPr>
            <a:solidFill>
              <a:srgbClr val="AB499C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50</c:v>
                </c:pt>
                <c:pt idx="2">
                  <c:v>43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73-4E5B-A5E9-28754F0385B4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Rarely Volunteer</c:v>
                </c:pt>
              </c:strCache>
            </c:strRef>
          </c:tx>
          <c:spPr>
            <a:solidFill>
              <a:srgbClr val="6D6A7F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</c:v>
                </c:pt>
                <c:pt idx="1">
                  <c:v>38</c:v>
                </c:pt>
                <c:pt idx="2">
                  <c:v>30</c:v>
                </c:pt>
                <c:pt idx="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73-4E5B-A5E9-28754F0385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73878144"/>
        <c:axId val="373879936"/>
      </c:barChart>
      <c:catAx>
        <c:axId val="3738781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Arial  "/>
                <a:cs typeface="Arial  "/>
              </a:defRPr>
            </a:pPr>
            <a:endParaRPr lang="en-US"/>
          </a:p>
        </c:txPr>
        <c:crossAx val="373879936"/>
        <c:crosses val="autoZero"/>
        <c:auto val="1"/>
        <c:lblAlgn val="ctr"/>
        <c:lblOffset val="100"/>
        <c:noMultiLvlLbl val="0"/>
      </c:catAx>
      <c:valAx>
        <c:axId val="373879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crossAx val="373878144"/>
        <c:crosses val="autoZero"/>
        <c:crossBetween val="between"/>
      </c:valAx>
      <c:spPr>
        <a:ln w="12700" cmpd="sng"/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96196309304501"/>
          <c:y val="2.9355228303355199E-2"/>
          <c:w val="0.75865321640373096"/>
          <c:h val="0.768118809942212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AB499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D5BA-493E-B015-42DCF9813629}"/>
              </c:ext>
            </c:extLst>
          </c:dPt>
          <c:dPt>
            <c:idx val="1"/>
            <c:bubble3D val="0"/>
            <c:spPr>
              <a:solidFill>
                <a:srgbClr val="00A9A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D5BA-493E-B015-42DCF9813629}"/>
              </c:ext>
            </c:extLst>
          </c:dPt>
          <c:dPt>
            <c:idx val="2"/>
            <c:bubble3D val="0"/>
            <c:spPr>
              <a:solidFill>
                <a:srgbClr val="F1971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D5BA-493E-B015-42DCF9813629}"/>
              </c:ext>
            </c:extLst>
          </c:dPt>
          <c:dPt>
            <c:idx val="3"/>
            <c:bubble3D val="0"/>
            <c:spPr>
              <a:solidFill>
                <a:srgbClr val="19A95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D5BA-493E-B015-42DCF9813629}"/>
              </c:ext>
            </c:extLst>
          </c:dPt>
          <c:dPt>
            <c:idx val="4"/>
            <c:bubble3D val="0"/>
            <c:spPr>
              <a:solidFill>
                <a:srgbClr val="E9187E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9-D5BA-493E-B015-42DCF9813629}"/>
              </c:ext>
            </c:extLst>
          </c:dPt>
          <c:dPt>
            <c:idx val="5"/>
            <c:bubble3D val="0"/>
            <c:spPr>
              <a:solidFill>
                <a:srgbClr val="FFC50F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B-D5BA-493E-B015-42DCF9813629}"/>
              </c:ext>
            </c:extLst>
          </c:dPt>
          <c:cat>
            <c:strRef>
              <c:f>Sheet1!$A$2:$A$7</c:f>
              <c:strCache>
                <c:ptCount val="6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0.5</c:v>
                </c:pt>
                <c:pt idx="5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5BA-493E-B015-42DCF98136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11711103034316001"/>
          <c:y val="0.79933194293368703"/>
          <c:w val="0.78347549192480404"/>
          <c:h val="0.160564423382376"/>
        </c:manualLayout>
      </c:layout>
      <c:overlay val="0"/>
      <c:txPr>
        <a:bodyPr/>
        <a:lstStyle/>
        <a:p>
          <a:pPr algn="ctr">
            <a:defRPr sz="1400">
              <a:latin typeface="Arial  "/>
              <a:cs typeface="Arial  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87447280918902"/>
          <c:y val="0.124356215772722"/>
          <c:w val="0.67930695100184202"/>
          <c:h val="0.641323973560242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4762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B499C"/>
              </a:solidFill>
              <a:ln w="476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A1-4E4E-8A5B-EE3414ECB0EE}"/>
              </c:ext>
            </c:extLst>
          </c:dPt>
          <c:dPt>
            <c:idx val="1"/>
            <c:invertIfNegative val="0"/>
            <c:bubble3D val="0"/>
            <c:spPr>
              <a:solidFill>
                <a:srgbClr val="00A9A4"/>
              </a:solidFill>
              <a:ln w="476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A1-4E4E-8A5B-EE3414ECB0EE}"/>
              </c:ext>
            </c:extLst>
          </c:dPt>
          <c:dPt>
            <c:idx val="2"/>
            <c:invertIfNegative val="0"/>
            <c:bubble3D val="0"/>
            <c:spPr>
              <a:solidFill>
                <a:srgbClr val="F1971C"/>
              </a:solidFill>
              <a:ln w="476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A1-4E4E-8A5B-EE3414ECB0EE}"/>
              </c:ext>
            </c:extLst>
          </c:dPt>
          <c:dPt>
            <c:idx val="3"/>
            <c:invertIfNegative val="0"/>
            <c:bubble3D val="0"/>
            <c:spPr>
              <a:solidFill>
                <a:srgbClr val="19A951"/>
              </a:solidFill>
              <a:ln w="476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2A1-4E4E-8A5B-EE3414ECB0EE}"/>
              </c:ext>
            </c:extLst>
          </c:dPt>
          <c:dPt>
            <c:idx val="4"/>
            <c:invertIfNegative val="0"/>
            <c:bubble3D val="0"/>
            <c:spPr>
              <a:solidFill>
                <a:srgbClr val="E9187E"/>
              </a:solidFill>
              <a:ln w="476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2A1-4E4E-8A5B-EE3414ECB0EE}"/>
              </c:ext>
            </c:extLst>
          </c:dPt>
          <c:dPt>
            <c:idx val="5"/>
            <c:invertIfNegative val="0"/>
            <c:bubble3D val="0"/>
            <c:spPr>
              <a:solidFill>
                <a:srgbClr val="FFC50F"/>
              </a:solidFill>
              <a:ln w="476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2A1-4E4E-8A5B-EE3414ECB0EE}"/>
              </c:ext>
            </c:extLst>
          </c:dPt>
          <c:cat>
            <c:strRef>
              <c:f>Sheet1!$A$2:$A$7</c:f>
              <c:strCache>
                <c:ptCount val="6"/>
                <c:pt idx="0">
                  <c:v>First</c:v>
                </c:pt>
                <c:pt idx="1">
                  <c:v>Second</c:v>
                </c:pt>
                <c:pt idx="2">
                  <c:v>Third</c:v>
                </c:pt>
                <c:pt idx="3">
                  <c:v>Fourth</c:v>
                </c:pt>
                <c:pt idx="4">
                  <c:v>Fifth</c:v>
                </c:pt>
                <c:pt idx="5">
                  <c:v>Sixth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6.3</c:v>
                </c:pt>
                <c:pt idx="4">
                  <c:v>1.2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2A1-4E4E-8A5B-EE3414ECB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687658336"/>
        <c:axId val="1687658880"/>
      </c:barChart>
      <c:catAx>
        <c:axId val="1687658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r">
              <a:defRPr sz="1400">
                <a:latin typeface="Arial  "/>
                <a:cs typeface="Arial  "/>
              </a:defRPr>
            </a:pPr>
            <a:endParaRPr lang="en-US"/>
          </a:p>
        </c:txPr>
        <c:crossAx val="1687658880"/>
        <c:crosses val="autoZero"/>
        <c:auto val="1"/>
        <c:lblAlgn val="ctr"/>
        <c:lblOffset val="100"/>
        <c:noMultiLvlLbl val="0"/>
      </c:catAx>
      <c:valAx>
        <c:axId val="168765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87658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Often Volunteer</c:v>
                </c:pt>
              </c:strCache>
            </c:strRef>
          </c:tx>
          <c:spPr>
            <a:solidFill>
              <a:srgbClr val="AB499C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50</c:v>
                </c:pt>
                <c:pt idx="2">
                  <c:v>43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73-4E5B-A5E9-28754F0385B4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Rarely Volunteer</c:v>
                </c:pt>
              </c:strCache>
            </c:strRef>
          </c:tx>
          <c:spPr>
            <a:solidFill>
              <a:srgbClr val="6D6A7F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</c:v>
                </c:pt>
                <c:pt idx="1">
                  <c:v>38</c:v>
                </c:pt>
                <c:pt idx="2">
                  <c:v>30</c:v>
                </c:pt>
                <c:pt idx="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73-4E5B-A5E9-28754F0385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687659968"/>
        <c:axId val="1687668672"/>
      </c:barChart>
      <c:catAx>
        <c:axId val="16876599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Arial  "/>
                <a:cs typeface="Arial  "/>
              </a:defRPr>
            </a:pPr>
            <a:endParaRPr lang="en-US"/>
          </a:p>
        </c:txPr>
        <c:crossAx val="1687668672"/>
        <c:crosses val="autoZero"/>
        <c:auto val="1"/>
        <c:lblAlgn val="ctr"/>
        <c:lblOffset val="100"/>
        <c:noMultiLvlLbl val="0"/>
      </c:catAx>
      <c:valAx>
        <c:axId val="168766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crossAx val="1687659968"/>
        <c:crosses val="autoZero"/>
        <c:crossBetween val="between"/>
      </c:valAx>
      <c:spPr>
        <a:ln w="12700" cmpd="sng"/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96196309304501"/>
          <c:y val="2.9355228303355199E-2"/>
          <c:w val="0.75865321640373096"/>
          <c:h val="0.768118809942212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AB499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D5BA-493E-B015-42DCF9813629}"/>
              </c:ext>
            </c:extLst>
          </c:dPt>
          <c:dPt>
            <c:idx val="1"/>
            <c:bubble3D val="0"/>
            <c:spPr>
              <a:solidFill>
                <a:srgbClr val="00A9A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D5BA-493E-B015-42DCF9813629}"/>
              </c:ext>
            </c:extLst>
          </c:dPt>
          <c:dPt>
            <c:idx val="2"/>
            <c:bubble3D val="0"/>
            <c:spPr>
              <a:solidFill>
                <a:srgbClr val="F1971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D5BA-493E-B015-42DCF9813629}"/>
              </c:ext>
            </c:extLst>
          </c:dPt>
          <c:dPt>
            <c:idx val="3"/>
            <c:bubble3D val="0"/>
            <c:spPr>
              <a:solidFill>
                <a:srgbClr val="19A95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D5BA-493E-B015-42DCF9813629}"/>
              </c:ext>
            </c:extLst>
          </c:dPt>
          <c:dPt>
            <c:idx val="4"/>
            <c:bubble3D val="0"/>
            <c:spPr>
              <a:solidFill>
                <a:srgbClr val="E9187E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9-D5BA-493E-B015-42DCF9813629}"/>
              </c:ext>
            </c:extLst>
          </c:dPt>
          <c:dPt>
            <c:idx val="5"/>
            <c:bubble3D val="0"/>
            <c:spPr>
              <a:solidFill>
                <a:srgbClr val="FFC50F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B-D5BA-493E-B015-42DCF9813629}"/>
              </c:ext>
            </c:extLst>
          </c:dPt>
          <c:cat>
            <c:strRef>
              <c:f>Sheet1!$A$2:$A$7</c:f>
              <c:strCache>
                <c:ptCount val="6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0.5</c:v>
                </c:pt>
                <c:pt idx="5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5BA-493E-B015-42DCF98136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11711103034316001"/>
          <c:y val="0.79933194293368703"/>
          <c:w val="0.78347549192480404"/>
          <c:h val="0.160564423382376"/>
        </c:manualLayout>
      </c:layout>
      <c:overlay val="0"/>
      <c:txPr>
        <a:bodyPr/>
        <a:lstStyle/>
        <a:p>
          <a:pPr algn="ctr">
            <a:defRPr sz="1400">
              <a:latin typeface="Arial  "/>
              <a:cs typeface="Arial  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87447280918902"/>
          <c:y val="0.124356215772722"/>
          <c:w val="0.67930695100184202"/>
          <c:h val="0.641323973560242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4762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B499C"/>
              </a:solidFill>
              <a:ln w="476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A1-4E4E-8A5B-EE3414ECB0EE}"/>
              </c:ext>
            </c:extLst>
          </c:dPt>
          <c:dPt>
            <c:idx val="1"/>
            <c:invertIfNegative val="0"/>
            <c:bubble3D val="0"/>
            <c:spPr>
              <a:solidFill>
                <a:srgbClr val="00A9A4"/>
              </a:solidFill>
              <a:ln w="476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A1-4E4E-8A5B-EE3414ECB0EE}"/>
              </c:ext>
            </c:extLst>
          </c:dPt>
          <c:dPt>
            <c:idx val="2"/>
            <c:invertIfNegative val="0"/>
            <c:bubble3D val="0"/>
            <c:spPr>
              <a:solidFill>
                <a:srgbClr val="F1971C"/>
              </a:solidFill>
              <a:ln w="476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A1-4E4E-8A5B-EE3414ECB0EE}"/>
              </c:ext>
            </c:extLst>
          </c:dPt>
          <c:dPt>
            <c:idx val="3"/>
            <c:invertIfNegative val="0"/>
            <c:bubble3D val="0"/>
            <c:spPr>
              <a:solidFill>
                <a:srgbClr val="19A951"/>
              </a:solidFill>
              <a:ln w="476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2A1-4E4E-8A5B-EE3414ECB0EE}"/>
              </c:ext>
            </c:extLst>
          </c:dPt>
          <c:dPt>
            <c:idx val="4"/>
            <c:invertIfNegative val="0"/>
            <c:bubble3D val="0"/>
            <c:spPr>
              <a:solidFill>
                <a:srgbClr val="E9187E"/>
              </a:solidFill>
              <a:ln w="476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2A1-4E4E-8A5B-EE3414ECB0EE}"/>
              </c:ext>
            </c:extLst>
          </c:dPt>
          <c:dPt>
            <c:idx val="5"/>
            <c:invertIfNegative val="0"/>
            <c:bubble3D val="0"/>
            <c:spPr>
              <a:solidFill>
                <a:srgbClr val="FFC50F"/>
              </a:solidFill>
              <a:ln w="476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2A1-4E4E-8A5B-EE3414ECB0EE}"/>
              </c:ext>
            </c:extLst>
          </c:dPt>
          <c:cat>
            <c:strRef>
              <c:f>Sheet1!$A$2:$A$7</c:f>
              <c:strCache>
                <c:ptCount val="6"/>
                <c:pt idx="0">
                  <c:v>First</c:v>
                </c:pt>
                <c:pt idx="1">
                  <c:v>Second</c:v>
                </c:pt>
                <c:pt idx="2">
                  <c:v>Third</c:v>
                </c:pt>
                <c:pt idx="3">
                  <c:v>Fourth</c:v>
                </c:pt>
                <c:pt idx="4">
                  <c:v>Fifth</c:v>
                </c:pt>
                <c:pt idx="5">
                  <c:v>Sixth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6.3</c:v>
                </c:pt>
                <c:pt idx="4">
                  <c:v>1.2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2A1-4E4E-8A5B-EE3414ECB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687658336"/>
        <c:axId val="1687658880"/>
      </c:barChart>
      <c:catAx>
        <c:axId val="1687658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r">
              <a:defRPr sz="1400">
                <a:latin typeface="Arial  "/>
                <a:cs typeface="Arial  "/>
              </a:defRPr>
            </a:pPr>
            <a:endParaRPr lang="en-US"/>
          </a:p>
        </c:txPr>
        <c:crossAx val="1687658880"/>
        <c:crosses val="autoZero"/>
        <c:auto val="1"/>
        <c:lblAlgn val="ctr"/>
        <c:lblOffset val="100"/>
        <c:noMultiLvlLbl val="0"/>
      </c:catAx>
      <c:valAx>
        <c:axId val="168765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87658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Often Volunteer</c:v>
                </c:pt>
              </c:strCache>
            </c:strRef>
          </c:tx>
          <c:spPr>
            <a:solidFill>
              <a:srgbClr val="AB499C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50</c:v>
                </c:pt>
                <c:pt idx="2">
                  <c:v>43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73-4E5B-A5E9-28754F0385B4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Rarely Volunteer</c:v>
                </c:pt>
              </c:strCache>
            </c:strRef>
          </c:tx>
          <c:spPr>
            <a:solidFill>
              <a:srgbClr val="6D6A7F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</c:v>
                </c:pt>
                <c:pt idx="1">
                  <c:v>38</c:v>
                </c:pt>
                <c:pt idx="2">
                  <c:v>30</c:v>
                </c:pt>
                <c:pt idx="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73-4E5B-A5E9-28754F0385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687659968"/>
        <c:axId val="1687668672"/>
      </c:barChart>
      <c:catAx>
        <c:axId val="16876599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Arial  "/>
                <a:cs typeface="Arial  "/>
              </a:defRPr>
            </a:pPr>
            <a:endParaRPr lang="en-US"/>
          </a:p>
        </c:txPr>
        <c:crossAx val="1687668672"/>
        <c:crosses val="autoZero"/>
        <c:auto val="1"/>
        <c:lblAlgn val="ctr"/>
        <c:lblOffset val="100"/>
        <c:noMultiLvlLbl val="0"/>
      </c:catAx>
      <c:valAx>
        <c:axId val="168766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crossAx val="1687659968"/>
        <c:crosses val="autoZero"/>
        <c:crossBetween val="between"/>
      </c:valAx>
      <c:spPr>
        <a:ln w="12700" cmpd="sng"/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96196309304501"/>
          <c:y val="2.9355228303355199E-2"/>
          <c:w val="0.75865321640373096"/>
          <c:h val="0.768118809942212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AB499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D5BA-493E-B015-42DCF9813629}"/>
              </c:ext>
            </c:extLst>
          </c:dPt>
          <c:dPt>
            <c:idx val="1"/>
            <c:bubble3D val="0"/>
            <c:spPr>
              <a:solidFill>
                <a:srgbClr val="00A9A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D5BA-493E-B015-42DCF9813629}"/>
              </c:ext>
            </c:extLst>
          </c:dPt>
          <c:dPt>
            <c:idx val="2"/>
            <c:bubble3D val="0"/>
            <c:spPr>
              <a:solidFill>
                <a:srgbClr val="F1971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D5BA-493E-B015-42DCF9813629}"/>
              </c:ext>
            </c:extLst>
          </c:dPt>
          <c:dPt>
            <c:idx val="3"/>
            <c:bubble3D val="0"/>
            <c:spPr>
              <a:solidFill>
                <a:srgbClr val="19A95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D5BA-493E-B015-42DCF9813629}"/>
              </c:ext>
            </c:extLst>
          </c:dPt>
          <c:dPt>
            <c:idx val="4"/>
            <c:bubble3D val="0"/>
            <c:spPr>
              <a:solidFill>
                <a:srgbClr val="E9187E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9-D5BA-493E-B015-42DCF9813629}"/>
              </c:ext>
            </c:extLst>
          </c:dPt>
          <c:dPt>
            <c:idx val="5"/>
            <c:bubble3D val="0"/>
            <c:spPr>
              <a:solidFill>
                <a:srgbClr val="FFC50F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B-D5BA-493E-B015-42DCF9813629}"/>
              </c:ext>
            </c:extLst>
          </c:dPt>
          <c:cat>
            <c:strRef>
              <c:f>Sheet1!$A$2:$A$7</c:f>
              <c:strCache>
                <c:ptCount val="6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0.5</c:v>
                </c:pt>
                <c:pt idx="5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5BA-493E-B015-42DCF98136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11711103034316001"/>
          <c:y val="0.79933194293368703"/>
          <c:w val="0.78347549192480404"/>
          <c:h val="0.160564423382376"/>
        </c:manualLayout>
      </c:layout>
      <c:overlay val="0"/>
      <c:txPr>
        <a:bodyPr/>
        <a:lstStyle/>
        <a:p>
          <a:pPr algn="ctr">
            <a:defRPr sz="1400">
              <a:latin typeface="Arial  "/>
              <a:cs typeface="Arial  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995420" cy="347914"/>
          </a:xfrm>
          <a:prstGeom prst="rect">
            <a:avLst/>
          </a:prstGeom>
        </p:spPr>
        <p:txBody>
          <a:bodyPr vert="horz" lIns="92289" tIns="46146" rIns="92289" bIns="461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2646" y="3"/>
            <a:ext cx="3995420" cy="347914"/>
          </a:xfrm>
          <a:prstGeom prst="rect">
            <a:avLst/>
          </a:prstGeom>
        </p:spPr>
        <p:txBody>
          <a:bodyPr vert="horz" lIns="92289" tIns="46146" rIns="92289" bIns="46146" rtlCol="0"/>
          <a:lstStyle>
            <a:lvl1pPr algn="r">
              <a:defRPr sz="1200"/>
            </a:lvl1pPr>
          </a:lstStyle>
          <a:p>
            <a:fld id="{57110B5B-BBC1-4710-955B-A69680F3FAAC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86289"/>
            <a:ext cx="3995420" cy="347913"/>
          </a:xfrm>
          <a:prstGeom prst="rect">
            <a:avLst/>
          </a:prstGeom>
        </p:spPr>
        <p:txBody>
          <a:bodyPr vert="horz" lIns="92289" tIns="46146" rIns="92289" bIns="461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2646" y="6586289"/>
            <a:ext cx="3995420" cy="347913"/>
          </a:xfrm>
          <a:prstGeom prst="rect">
            <a:avLst/>
          </a:prstGeom>
        </p:spPr>
        <p:txBody>
          <a:bodyPr vert="horz" lIns="92289" tIns="46146" rIns="92289" bIns="46146" rtlCol="0" anchor="b"/>
          <a:lstStyle>
            <a:lvl1pPr algn="r">
              <a:defRPr sz="1200"/>
            </a:lvl1pPr>
          </a:lstStyle>
          <a:p>
            <a:fld id="{FBDC5A3F-34FD-4C28-862E-AC1D41CFD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85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995420" cy="347914"/>
          </a:xfrm>
          <a:prstGeom prst="rect">
            <a:avLst/>
          </a:prstGeom>
        </p:spPr>
        <p:txBody>
          <a:bodyPr vert="horz" lIns="92289" tIns="46146" rIns="92289" bIns="461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2646" y="3"/>
            <a:ext cx="3995420" cy="347914"/>
          </a:xfrm>
          <a:prstGeom prst="rect">
            <a:avLst/>
          </a:prstGeom>
        </p:spPr>
        <p:txBody>
          <a:bodyPr vert="horz" lIns="92289" tIns="46146" rIns="92289" bIns="46146" rtlCol="0"/>
          <a:lstStyle>
            <a:lvl1pPr algn="r">
              <a:defRPr sz="1200"/>
            </a:lvl1pPr>
          </a:lstStyle>
          <a:p>
            <a:fld id="{0F6C57FF-4E84-49FE-BE57-D706A452C633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9588" y="866775"/>
            <a:ext cx="3121025" cy="2339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9" tIns="46146" rIns="92289" bIns="461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020" y="3337085"/>
            <a:ext cx="7376160" cy="2730342"/>
          </a:xfrm>
          <a:prstGeom prst="rect">
            <a:avLst/>
          </a:prstGeom>
        </p:spPr>
        <p:txBody>
          <a:bodyPr vert="horz" lIns="92289" tIns="46146" rIns="92289" bIns="461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86289"/>
            <a:ext cx="3995420" cy="347913"/>
          </a:xfrm>
          <a:prstGeom prst="rect">
            <a:avLst/>
          </a:prstGeom>
        </p:spPr>
        <p:txBody>
          <a:bodyPr vert="horz" lIns="92289" tIns="46146" rIns="92289" bIns="461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2646" y="6586289"/>
            <a:ext cx="3995420" cy="347913"/>
          </a:xfrm>
          <a:prstGeom prst="rect">
            <a:avLst/>
          </a:prstGeom>
        </p:spPr>
        <p:txBody>
          <a:bodyPr vert="horz" lIns="92289" tIns="46146" rIns="92289" bIns="46146" rtlCol="0" anchor="b"/>
          <a:lstStyle>
            <a:lvl1pPr algn="r">
              <a:defRPr sz="1200"/>
            </a:lvl1pPr>
          </a:lstStyle>
          <a:p>
            <a:fld id="{973074CE-9889-4B27-A57A-73ABC45C6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7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CFLC</a:t>
            </a:r>
            <a:r>
              <a:rPr lang="en-US" baseline="0"/>
              <a:t> sponsored by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074CE-9889-4B27-A57A-73ABC45C69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88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400">
                <a:latin typeface="Calibri Light" panose="020F0302020204030204" pitchFamily="34" charset="0"/>
                <a:cs typeface="Calibri Light" panose="020F0302020204030204" pitchFamily="34" charset="0"/>
              </a:rPr>
              <a:t>Strengths:</a:t>
            </a:r>
          </a:p>
          <a:p>
            <a:pPr marL="692150" lvl="1" indent="-342900"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‐"/>
            </a:pPr>
            <a:r>
              <a:rPr lang="en-US" sz="1400">
                <a:latin typeface="Calibri Light" panose="020F0302020204030204" pitchFamily="34" charset="0"/>
                <a:cs typeface="Calibri Light" panose="020F0302020204030204" pitchFamily="34" charset="0"/>
              </a:rPr>
              <a:t>What does your organization do well?</a:t>
            </a:r>
          </a:p>
          <a:p>
            <a:pPr marL="692150" lvl="1" indent="-342900"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‐"/>
            </a:pPr>
            <a:r>
              <a:rPr lang="en-US" sz="1400">
                <a:latin typeface="Calibri Light" panose="020F0302020204030204" pitchFamily="34" charset="0"/>
                <a:cs typeface="Calibri Light" panose="020F0302020204030204" pitchFamily="34" charset="0"/>
              </a:rPr>
              <a:t>Your niche in the market</a:t>
            </a:r>
          </a:p>
          <a:p>
            <a:pPr marL="692150" lvl="1" indent="-342900"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‐"/>
            </a:pPr>
            <a:r>
              <a:rPr lang="en-US" sz="1400">
                <a:latin typeface="Calibri Light" panose="020F0302020204030204" pitchFamily="34" charset="0"/>
                <a:cs typeface="Calibri Light" panose="020F0302020204030204" pitchFamily="34" charset="0"/>
              </a:rPr>
              <a:t>Knowledgeable and committed staff</a:t>
            </a:r>
          </a:p>
          <a:p>
            <a:pPr marL="692150" lvl="1" indent="-342900"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‐"/>
            </a:pPr>
            <a:r>
              <a:rPr lang="en-US" sz="1400">
                <a:latin typeface="Calibri Light" panose="020F0302020204030204" pitchFamily="34" charset="0"/>
                <a:cs typeface="Calibri Light" panose="020F0302020204030204" pitchFamily="34" charset="0"/>
              </a:rPr>
              <a:t>Good funding record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400">
                <a:latin typeface="Calibri Light" panose="020F0302020204030204" pitchFamily="34" charset="0"/>
                <a:cs typeface="Calibri Light" panose="020F0302020204030204" pitchFamily="34" charset="0"/>
              </a:rPr>
              <a:t>Vulnerabilities and areas of concern:</a:t>
            </a:r>
          </a:p>
          <a:p>
            <a:pPr marL="692150" lvl="1" indent="-342900">
              <a:spcBef>
                <a:spcPts val="0"/>
              </a:spcBef>
              <a:buFont typeface="Calibri Light" panose="020F0302020204030204" pitchFamily="34" charset="0"/>
              <a:buChar char="‐"/>
            </a:pPr>
            <a:r>
              <a:rPr lang="en-US" sz="1400">
                <a:latin typeface="Calibri Light" panose="020F0302020204030204" pitchFamily="34" charset="0"/>
                <a:cs typeface="Calibri Light" panose="020F0302020204030204" pitchFamily="34" charset="0"/>
              </a:rPr>
              <a:t>Inadequate transfer of knowledge</a:t>
            </a:r>
          </a:p>
          <a:p>
            <a:pPr marL="692150" lvl="1" indent="-342900">
              <a:spcBef>
                <a:spcPts val="0"/>
              </a:spcBef>
              <a:buFont typeface="Calibri Light" panose="020F0302020204030204" pitchFamily="34" charset="0"/>
              <a:buChar char="‐"/>
            </a:pPr>
            <a:r>
              <a:rPr lang="en-US" sz="1400">
                <a:latin typeface="Calibri Light" panose="020F0302020204030204" pitchFamily="34" charset="0"/>
                <a:cs typeface="Calibri Light" panose="020F0302020204030204" pitchFamily="34" charset="0"/>
              </a:rPr>
              <a:t>Organization risks</a:t>
            </a:r>
          </a:p>
          <a:p>
            <a:pPr marL="692150" lvl="1" indent="-342900">
              <a:spcBef>
                <a:spcPts val="0"/>
              </a:spcBef>
              <a:buFont typeface="Calibri Light" panose="020F0302020204030204" pitchFamily="34" charset="0"/>
              <a:buChar char="‐"/>
            </a:pPr>
            <a:r>
              <a:rPr lang="en-US" sz="1400">
                <a:latin typeface="Calibri Light" panose="020F0302020204030204" pitchFamily="34" charset="0"/>
                <a:cs typeface="Calibri Light" panose="020F0302020204030204" pitchFamily="34" charset="0"/>
              </a:rPr>
              <a:t>Changes in funding</a:t>
            </a:r>
          </a:p>
          <a:p>
            <a:pPr marL="692150" lvl="1" indent="-342900">
              <a:spcBef>
                <a:spcPts val="0"/>
              </a:spcBef>
              <a:buFont typeface="Calibri Light" panose="020F0302020204030204" pitchFamily="34" charset="0"/>
              <a:buChar char="‐"/>
            </a:pPr>
            <a:r>
              <a:rPr lang="en-US" sz="1400">
                <a:latin typeface="Calibri Light" panose="020F0302020204030204" pitchFamily="34" charset="0"/>
                <a:cs typeface="Calibri Light" panose="020F0302020204030204" pitchFamily="34" charset="0"/>
              </a:rPr>
              <a:t>Organization pain points (process improvement, tech, staff capacity, leadership, busy cycles)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074CE-9889-4B27-A57A-73ABC45C697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31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074CE-9889-4B27-A57A-73ABC45C69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074CE-9889-4B27-A57A-73ABC45C69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38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0429">
              <a:defRPr/>
            </a:pPr>
            <a:r>
              <a:rPr lang="en-US" b="1"/>
              <a:t>Flattened organization structures</a:t>
            </a:r>
            <a:r>
              <a:rPr lang="en-US"/>
              <a:t> have developed in NP’s limiting # of internal successors with broad experience base.</a:t>
            </a:r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F9A835-BCC0-4B10-A70F-90D3C951B2D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89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“caution” road sign image.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074CE-9889-4B27-A57A-73ABC45C69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08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Calibri Light" panose="020F0302020204030204" pitchFamily="34" charset="0"/>
                <a:cs typeface="Calibri Light" panose="020F0302020204030204" pitchFamily="34" charset="0"/>
              </a:rPr>
              <a:t>Time and </a:t>
            </a:r>
            <a:r>
              <a:rPr lang="en-US" err="1">
                <a:latin typeface="Calibri Light" panose="020F0302020204030204" pitchFamily="34" charset="0"/>
                <a:cs typeface="Calibri Light" panose="020F0302020204030204" pitchFamily="34" charset="0"/>
              </a:rPr>
              <a:t>reseoruces</a:t>
            </a:r>
            <a:r>
              <a:rPr lang="en-US">
                <a:latin typeface="Calibri Light" panose="020F0302020204030204" pitchFamily="34" charset="0"/>
                <a:cs typeface="Calibri Light" panose="020F0302020204030204" pitchFamily="34" charset="0"/>
              </a:rPr>
              <a:t>: Allowing for employee learning curves (i.e. errors/mistakes)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074CE-9889-4B27-A57A-73ABC45C69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5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Calibri Light" panose="020F0302020204030204" pitchFamily="34" charset="0"/>
                <a:cs typeface="Calibri Light" panose="020F0302020204030204" pitchFamily="34" charset="0"/>
              </a:rPr>
              <a:t>Ensure incumbents are actively involved in the planning process.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074CE-9889-4B27-A57A-73ABC45C69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89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Calibri Light" panose="020F0302020204030204" pitchFamily="34" charset="0"/>
                <a:ea typeface="Calibri,Arial"/>
              </a:rPr>
              <a:t>Ensure people targeted for leadership are gaining the right experience and skills.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Calibri Light" panose="020F0302020204030204" pitchFamily="34" charset="0"/>
                <a:ea typeface="Calibri,Arial"/>
              </a:rPr>
              <a:t>Job rotations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Calibri Light" panose="020F0302020204030204" pitchFamily="34" charset="0"/>
                <a:ea typeface="Calibri,Arial"/>
              </a:rPr>
              <a:t>Job shadowing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Calibri Light" panose="020F0302020204030204" pitchFamily="34" charset="0"/>
                <a:ea typeface="Calibri,Arial"/>
              </a:rPr>
              <a:t>Task force assignments or special projects to stretch current skills</a:t>
            </a:r>
            <a:br>
              <a:rPr lang="en-US" sz="2400">
                <a:solidFill>
                  <a:srgbClr val="000000"/>
                </a:solidFill>
                <a:latin typeface="Calibri Light" panose="020F0302020204030204" pitchFamily="34" charset="0"/>
                <a:ea typeface="Calibri,Arial"/>
              </a:rPr>
            </a:br>
            <a:endParaRPr lang="en-US" sz="2400">
              <a:solidFill>
                <a:srgbClr val="000000"/>
              </a:solidFill>
              <a:latin typeface="Calibri Light" panose="020F0302020204030204" pitchFamily="34" charset="0"/>
              <a:ea typeface="Calibri,Arial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Calibri Light" panose="020F0302020204030204" pitchFamily="34" charset="0"/>
                <a:ea typeface="Calibri,Arial"/>
              </a:rPr>
              <a:t>No promises should be made about future roles.</a:t>
            </a:r>
            <a:br>
              <a:rPr lang="en-US" sz="2400">
                <a:solidFill>
                  <a:srgbClr val="000000"/>
                </a:solidFill>
                <a:latin typeface="Calibri Light" panose="020F0302020204030204" pitchFamily="34" charset="0"/>
                <a:ea typeface="Calibri,Arial"/>
              </a:rPr>
            </a:br>
            <a:endParaRPr lang="en-US" sz="2400">
              <a:solidFill>
                <a:srgbClr val="000000"/>
              </a:solidFill>
              <a:latin typeface="Calibri Light" panose="020F0302020204030204" pitchFamily="34" charset="0"/>
              <a:ea typeface="Calibri,Arial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Calibri Light" panose="020F0302020204030204" pitchFamily="34" charset="0"/>
                <a:ea typeface="Calibri,Arial"/>
              </a:rPr>
              <a:t>Individuals should receive the appropriate messages regarding the future: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Calibri Light" panose="020F0302020204030204" pitchFamily="34" charset="0"/>
                <a:ea typeface="Calibri,Arial"/>
              </a:rPr>
              <a:t>You are a valued member of the organization.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Calibri Light" panose="020F0302020204030204" pitchFamily="34" charset="0"/>
                <a:ea typeface="Calibri,Arial"/>
              </a:rPr>
              <a:t>You are demonstrating strong leadership potential.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Calibri Light" panose="020F0302020204030204" pitchFamily="34" charset="0"/>
                <a:ea typeface="Calibri,Arial"/>
              </a:rPr>
              <a:t>With the right skill-building and experiences, you could be one of the future leaders of this organization.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Calibri Light" panose="020F0302020204030204" pitchFamily="34" charset="0"/>
                <a:ea typeface="Calibri,Arial"/>
              </a:rPr>
              <a:t>We need to make sure you get the right experiences in your current position and build the skills necessary for the next one.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074CE-9889-4B27-A57A-73ABC45C69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40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074CE-9889-4B27-A57A-73ABC45C697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9.xml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2600"/>
            <a:ext cx="9144000" cy="5417515"/>
          </a:xfrm>
          <a:prstGeom prst="rect">
            <a:avLst/>
          </a:prstGeom>
          <a:solidFill>
            <a:srgbClr val="008A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29256"/>
            <a:ext cx="7772400" cy="2244164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</a:t>
            </a:r>
            <a:r>
              <a:rPr lang="en-US" err="1"/>
              <a:t>Headline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4915"/>
            <a:ext cx="9144000" cy="160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22" y="5746241"/>
            <a:ext cx="1371600" cy="93406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73422"/>
            <a:ext cx="7772400" cy="862721"/>
          </a:xfrm>
          <a:noFill/>
        </p:spPr>
        <p:txBody>
          <a:bodyPr anchor="t">
            <a:normAutofit/>
          </a:bodyPr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6027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4"/>
            <a:ext cx="8229600" cy="450049"/>
          </a:xfrm>
        </p:spPr>
        <p:txBody>
          <a:bodyPr anchor="t"/>
          <a:lstStyle>
            <a:lvl1pPr algn="l">
              <a:defRPr sz="24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75" y="1478158"/>
            <a:ext cx="8229600" cy="48004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4"/>
            <a:ext cx="8229600" cy="450049"/>
          </a:xfrm>
        </p:spPr>
        <p:txBody>
          <a:bodyPr anchor="t"/>
          <a:lstStyle>
            <a:lvl1pPr algn="l">
              <a:defRPr sz="24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540" y="1478157"/>
            <a:ext cx="4496435" cy="478607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2"/>
            <a:ext cx="5562600" cy="365125"/>
          </a:xfrm>
        </p:spPr>
        <p:txBody>
          <a:bodyPr/>
          <a:lstStyle>
            <a:lvl1pPr algn="l">
              <a:defRPr sz="8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8523" y="6356352"/>
            <a:ext cx="478277" cy="365125"/>
          </a:xfrm>
        </p:spPr>
        <p:txBody>
          <a:bodyPr/>
          <a:lstStyle>
            <a:lvl1pPr>
              <a:defRPr sz="8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fld id="{9CAFC4BC-7C0B-344A-BA81-1CDFD15610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7201" y="1478157"/>
            <a:ext cx="3668713" cy="4786118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84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4"/>
            <a:ext cx="8229600" cy="450049"/>
          </a:xfrm>
        </p:spPr>
        <p:txBody>
          <a:bodyPr anchor="t"/>
          <a:lstStyle>
            <a:lvl1pPr algn="l">
              <a:defRPr sz="24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75" y="1478157"/>
            <a:ext cx="8229600" cy="478607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2"/>
            <a:ext cx="5562600" cy="365125"/>
          </a:xfrm>
        </p:spPr>
        <p:txBody>
          <a:bodyPr/>
          <a:lstStyle>
            <a:lvl1pPr algn="l">
              <a:defRPr sz="8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8523" y="6356352"/>
            <a:ext cx="478277" cy="365125"/>
          </a:xfrm>
        </p:spPr>
        <p:txBody>
          <a:bodyPr/>
          <a:lstStyle>
            <a:lvl1pPr>
              <a:defRPr sz="8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fld id="{9CAFC4BC-7C0B-344A-BA81-1CDFD15610A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42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4"/>
            <a:ext cx="8229600" cy="450049"/>
          </a:xfrm>
        </p:spPr>
        <p:txBody>
          <a:bodyPr anchor="t"/>
          <a:lstStyle>
            <a:lvl1pPr algn="l">
              <a:defRPr sz="24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540" y="1478157"/>
            <a:ext cx="4496435" cy="478607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2"/>
            <a:ext cx="5562600" cy="365125"/>
          </a:xfrm>
        </p:spPr>
        <p:txBody>
          <a:bodyPr/>
          <a:lstStyle>
            <a:lvl1pPr algn="l">
              <a:defRPr sz="8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8523" y="6356352"/>
            <a:ext cx="478277" cy="365125"/>
          </a:xfrm>
        </p:spPr>
        <p:txBody>
          <a:bodyPr/>
          <a:lstStyle>
            <a:lvl1pPr>
              <a:defRPr sz="8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fld id="{9CAFC4BC-7C0B-344A-BA81-1CDFD15610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7201" y="1478157"/>
            <a:ext cx="3668713" cy="4786118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24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4"/>
            <a:ext cx="8229600" cy="450049"/>
          </a:xfrm>
        </p:spPr>
        <p:txBody>
          <a:bodyPr anchor="t"/>
          <a:lstStyle>
            <a:lvl1pPr algn="l">
              <a:defRPr sz="24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75" y="1478158"/>
            <a:ext cx="8229600" cy="476454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1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4"/>
            <a:ext cx="8229600" cy="450049"/>
          </a:xfrm>
        </p:spPr>
        <p:txBody>
          <a:bodyPr anchor="t"/>
          <a:lstStyle>
            <a:lvl1pPr algn="l">
              <a:defRPr sz="24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540" y="1478157"/>
            <a:ext cx="4496435" cy="478607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2"/>
            <a:ext cx="5562600" cy="365125"/>
          </a:xfrm>
        </p:spPr>
        <p:txBody>
          <a:bodyPr/>
          <a:lstStyle>
            <a:lvl1pPr algn="l">
              <a:defRPr sz="8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8523" y="6356352"/>
            <a:ext cx="478277" cy="365125"/>
          </a:xfrm>
        </p:spPr>
        <p:txBody>
          <a:bodyPr/>
          <a:lstStyle>
            <a:lvl1pPr>
              <a:defRPr sz="8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fld id="{9CAFC4BC-7C0B-344A-BA81-1CDFD15610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7201" y="1478157"/>
            <a:ext cx="3668713" cy="4786118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53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9596" y="877423"/>
            <a:ext cx="6254379" cy="335240"/>
          </a:xfrm>
        </p:spPr>
        <p:txBody>
          <a:bodyPr anchor="t"/>
          <a:lstStyle>
            <a:lvl1pPr algn="l">
              <a:defRPr sz="2000" b="0" baseline="0">
                <a:latin typeface="Arial  "/>
                <a:cs typeface="Arial  "/>
              </a:defRPr>
            </a:lvl1pPr>
          </a:lstStyle>
          <a:p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2" y="4181930"/>
            <a:ext cx="3956049" cy="1977571"/>
          </a:xfrm>
        </p:spPr>
        <p:txBody>
          <a:bodyPr>
            <a:normAutofit/>
          </a:bodyPr>
          <a:lstStyle>
            <a:lvl1pPr marL="117475" indent="-117475">
              <a:lnSpc>
                <a:spcPct val="110000"/>
              </a:lnSpc>
              <a:buFont typeface="Arial"/>
              <a:buChar char="•"/>
              <a:defRPr sz="1600"/>
            </a:lvl1pPr>
            <a:lvl2pPr marL="571500" indent="-114300">
              <a:lnSpc>
                <a:spcPct val="110000"/>
              </a:lnSpc>
              <a:buFont typeface="Arial"/>
              <a:buChar char="•"/>
              <a:defRPr sz="1600"/>
            </a:lvl2pPr>
            <a:lvl3pPr marL="1025525" indent="-111125">
              <a:lnSpc>
                <a:spcPct val="110000"/>
              </a:lnSpc>
              <a:defRPr sz="1600"/>
            </a:lvl3pPr>
            <a:lvl4pPr marL="1543050" indent="-171450">
              <a:lnSpc>
                <a:spcPct val="110000"/>
              </a:lnSpc>
              <a:defRPr sz="1600"/>
            </a:lvl4pPr>
            <a:lvl5pPr marL="2001838" indent="-173038">
              <a:lnSpc>
                <a:spcPct val="11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2"/>
            <a:ext cx="5562600" cy="365125"/>
          </a:xfrm>
        </p:spPr>
        <p:txBody>
          <a:bodyPr/>
          <a:lstStyle>
            <a:lvl1pPr algn="l">
              <a:defRPr sz="8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8523" y="6356352"/>
            <a:ext cx="478277" cy="365125"/>
          </a:xfrm>
        </p:spPr>
        <p:txBody>
          <a:bodyPr/>
          <a:lstStyle>
            <a:lvl1pPr>
              <a:defRPr sz="8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fld id="{9CAFC4BC-7C0B-344A-BA81-1CDFD15610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52451" y="877890"/>
            <a:ext cx="1643186" cy="2171707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753424" y="4181930"/>
            <a:ext cx="3933377" cy="1977571"/>
          </a:xfrm>
        </p:spPr>
        <p:txBody>
          <a:bodyPr>
            <a:normAutofit/>
          </a:bodyPr>
          <a:lstStyle>
            <a:lvl1pPr marL="117475" indent="-117475">
              <a:lnSpc>
                <a:spcPct val="110000"/>
              </a:lnSpc>
              <a:defRPr sz="1600"/>
            </a:lvl1pPr>
            <a:lvl2pPr marL="571500" indent="-114300">
              <a:lnSpc>
                <a:spcPct val="110000"/>
              </a:lnSpc>
              <a:buFont typeface="Arial"/>
              <a:buChar char="•"/>
              <a:defRPr sz="1600"/>
            </a:lvl2pPr>
            <a:lvl3pPr marL="1025525" indent="-111125">
              <a:lnSpc>
                <a:spcPct val="110000"/>
              </a:lnSpc>
              <a:defRPr sz="1600"/>
            </a:lvl3pPr>
            <a:lvl4pPr marL="1541463" indent="-169863">
              <a:lnSpc>
                <a:spcPct val="110000"/>
              </a:lnSpc>
              <a:defRPr sz="1600"/>
            </a:lvl4pPr>
            <a:lvl5pPr marL="2005013" indent="-176213">
              <a:lnSpc>
                <a:spcPct val="11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558801" y="3465272"/>
            <a:ext cx="3949698" cy="592188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Rectangle 28"/>
          <p:cNvSpPr/>
          <p:nvPr userDrawn="1"/>
        </p:nvSpPr>
        <p:spPr>
          <a:xfrm>
            <a:off x="4753424" y="3464485"/>
            <a:ext cx="3949698" cy="592188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2439988" y="1287465"/>
            <a:ext cx="6246812" cy="176212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>
                <a:solidFill>
                  <a:srgbClr val="7030A0"/>
                </a:solidFill>
              </a:defRPr>
            </a:lvl1pPr>
            <a:lvl2pPr marL="457200" indent="0">
              <a:lnSpc>
                <a:spcPct val="120000"/>
              </a:lnSpc>
              <a:buNone/>
              <a:defRPr sz="1800">
                <a:solidFill>
                  <a:srgbClr val="7030A0"/>
                </a:solidFill>
              </a:defRPr>
            </a:lvl2pPr>
            <a:lvl3pPr marL="914400" indent="0">
              <a:lnSpc>
                <a:spcPct val="120000"/>
              </a:lnSpc>
              <a:buNone/>
              <a:defRPr sz="1800">
                <a:solidFill>
                  <a:srgbClr val="7030A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552450" y="3465272"/>
            <a:ext cx="3956050" cy="592138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 b="1">
                <a:latin typeface="Arial Black"/>
                <a:cs typeface="Arial Black"/>
              </a:defRPr>
            </a:lvl2pPr>
            <a:lvl3pPr marL="914400" indent="0">
              <a:buNone/>
              <a:defRPr sz="1600" b="1">
                <a:latin typeface="Arial Black"/>
                <a:cs typeface="Arial Black"/>
              </a:defRPr>
            </a:lvl3pPr>
            <a:lvl4pPr marL="1371600" indent="0">
              <a:buNone/>
              <a:defRPr sz="1600" b="1">
                <a:latin typeface="Arial Black"/>
                <a:cs typeface="Arial Black"/>
              </a:defRPr>
            </a:lvl4pPr>
            <a:lvl5pPr marL="1828800" indent="0">
              <a:buNone/>
              <a:defRPr sz="1600" b="1">
                <a:latin typeface="Arial Black"/>
                <a:cs typeface="Arial Blac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4753425" y="3463458"/>
            <a:ext cx="3956050" cy="592138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 b="1">
                <a:latin typeface="Arial Black"/>
                <a:cs typeface="Arial Black"/>
              </a:defRPr>
            </a:lvl2pPr>
            <a:lvl3pPr marL="914400" indent="0">
              <a:buNone/>
              <a:defRPr sz="1600" b="1">
                <a:latin typeface="Arial Black"/>
                <a:cs typeface="Arial Black"/>
              </a:defRPr>
            </a:lvl3pPr>
            <a:lvl4pPr marL="1371600" indent="0">
              <a:buNone/>
              <a:defRPr sz="1600" b="1">
                <a:latin typeface="Arial Black"/>
                <a:cs typeface="Arial Black"/>
              </a:defRPr>
            </a:lvl4pPr>
            <a:lvl5pPr marL="1828800" indent="0">
              <a:buNone/>
              <a:defRPr sz="1600" b="1">
                <a:latin typeface="Arial Black"/>
                <a:cs typeface="Arial Blac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35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4375" y="877424"/>
            <a:ext cx="8229600" cy="450049"/>
          </a:xfrm>
        </p:spPr>
        <p:txBody>
          <a:bodyPr anchor="t"/>
          <a:lstStyle>
            <a:lvl1pPr algn="l">
              <a:defRPr sz="24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4375" y="2367921"/>
            <a:ext cx="8229600" cy="288455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7030A0"/>
                </a:solidFill>
              </a:defRPr>
            </a:lvl1pPr>
            <a:lvl2pPr marL="457200" indent="0">
              <a:buNone/>
              <a:defRPr sz="2400">
                <a:solidFill>
                  <a:srgbClr val="7030A0"/>
                </a:solidFill>
              </a:defRPr>
            </a:lvl2pPr>
            <a:lvl3pPr marL="914400" indent="0">
              <a:buNone/>
              <a:defRPr sz="2400">
                <a:solidFill>
                  <a:srgbClr val="7030A0"/>
                </a:solidFill>
              </a:defRPr>
            </a:lvl3pPr>
            <a:lvl4pPr marL="1371600" indent="0">
              <a:buNone/>
              <a:defRPr sz="2400">
                <a:solidFill>
                  <a:srgbClr val="7030A0"/>
                </a:solidFill>
              </a:defRPr>
            </a:lvl4pPr>
            <a:lvl5pPr marL="1828800" indent="0">
              <a:buNone/>
              <a:defRPr sz="2400">
                <a:solidFill>
                  <a:srgbClr val="7030A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2"/>
            <a:ext cx="5562600" cy="365125"/>
          </a:xfrm>
        </p:spPr>
        <p:txBody>
          <a:bodyPr/>
          <a:lstStyle/>
          <a:p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9CAFC4BC-7C0B-344A-BA81-1CDFD15610A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45142" y="857840"/>
            <a:ext cx="132279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>
                <a:solidFill>
                  <a:srgbClr val="523178"/>
                </a:solidFill>
                <a:latin typeface="Times"/>
                <a:cs typeface="Times"/>
              </a:rPr>
              <a:t>“</a:t>
            </a:r>
          </a:p>
        </p:txBody>
      </p:sp>
      <p:sp>
        <p:nvSpPr>
          <p:cNvPr id="6" name="TextBox 5"/>
          <p:cNvSpPr txBox="1"/>
          <p:nvPr userDrawn="1"/>
        </p:nvSpPr>
        <p:spPr>
          <a:xfrm rot="10800000">
            <a:off x="7445963" y="2914123"/>
            <a:ext cx="132279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>
                <a:solidFill>
                  <a:srgbClr val="7030A0"/>
                </a:solidFill>
                <a:latin typeface="Times"/>
                <a:cs typeface="Times"/>
              </a:rPr>
              <a:t>“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66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4"/>
            <a:ext cx="8229600" cy="450049"/>
          </a:xfrm>
        </p:spPr>
        <p:txBody>
          <a:bodyPr anchor="t"/>
          <a:lstStyle>
            <a:lvl1pPr algn="l">
              <a:defRPr sz="24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75" y="1478158"/>
            <a:ext cx="8229600" cy="525079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62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4"/>
            <a:ext cx="8229600" cy="450049"/>
          </a:xfrm>
        </p:spPr>
        <p:txBody>
          <a:bodyPr anchor="t"/>
          <a:lstStyle>
            <a:lvl1pPr algn="l">
              <a:defRPr sz="24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540" y="1478157"/>
            <a:ext cx="4496435" cy="478607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2"/>
            <a:ext cx="5562600" cy="365125"/>
          </a:xfrm>
        </p:spPr>
        <p:txBody>
          <a:bodyPr/>
          <a:lstStyle>
            <a:lvl1pPr algn="l">
              <a:defRPr sz="8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8523" y="6356352"/>
            <a:ext cx="478277" cy="365125"/>
          </a:xfrm>
        </p:spPr>
        <p:txBody>
          <a:bodyPr/>
          <a:lstStyle>
            <a:lvl1pPr>
              <a:defRPr sz="8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fld id="{9CAFC4BC-7C0B-344A-BA81-1CDFD15610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7201" y="1478157"/>
            <a:ext cx="3668713" cy="4786118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3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llage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0" y="408342"/>
            <a:ext cx="3063846" cy="2770763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071021" y="408342"/>
            <a:ext cx="2985442" cy="2770763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6063638" y="408342"/>
            <a:ext cx="3087537" cy="27707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524" y="3179106"/>
            <a:ext cx="3063846" cy="2770763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3071544" y="3179106"/>
            <a:ext cx="2985442" cy="2770763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6064162" y="3179106"/>
            <a:ext cx="3087537" cy="2770763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74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divider">
    <p:bg>
      <p:bgPr>
        <a:solidFill>
          <a:srgbClr val="F197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607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14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divider">
    <p:bg>
      <p:bgPr>
        <a:solidFill>
          <a:srgbClr val="00A9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Business Volunteers Unlimited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607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1774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divider">
    <p:bg>
      <p:bgPr>
        <a:solidFill>
          <a:srgbClr val="E91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Business Volunteers Unlimited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607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0774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divider">
    <p:bg>
      <p:bgPr>
        <a:solidFill>
          <a:srgbClr val="FFC5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607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6330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divider">
    <p:bg>
      <p:bgPr>
        <a:solidFill>
          <a:srgbClr val="AB49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607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3976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divider">
    <p:bg>
      <p:bgPr>
        <a:solidFill>
          <a:srgbClr val="19A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607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28331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5A290-F517-3346-8C6E-EFD6D8B4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64274-A4EE-FB44-989B-6358F8774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276E4-28A3-444B-BC06-A1775881F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8D1A-0224-364B-B30B-4E1400A319B5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4934D-6190-784C-8886-FFC642E71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AF016-19E8-DF49-92C9-FC3584D4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C4A7-7298-F34B-8DB7-9D4B866C7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20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233111-A02F-A946-802A-F8E556E45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8D1A-0224-364B-B30B-4E1400A319B5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7DF41D-802D-CC47-86BE-AE0916FA1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5B9C5-CD47-A94D-B298-628667923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C4A7-7298-F34B-8DB7-9D4B866C7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854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2600"/>
            <a:ext cx="9144000" cy="5417515"/>
          </a:xfrm>
          <a:prstGeom prst="rect">
            <a:avLst/>
          </a:prstGeom>
          <a:solidFill>
            <a:srgbClr val="008A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San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29256"/>
            <a:ext cx="7772400" cy="2244164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</a:t>
            </a:r>
            <a:r>
              <a:rPr lang="en-US" err="1"/>
              <a:t>Headline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4915"/>
            <a:ext cx="9144000" cy="160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22" y="5746241"/>
            <a:ext cx="1371600" cy="93406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73420"/>
            <a:ext cx="7772400" cy="862721"/>
          </a:xfrm>
          <a:noFill/>
        </p:spPr>
        <p:txBody>
          <a:bodyPr anchor="t">
            <a:normAutofit/>
          </a:bodyPr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61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llage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0" y="408341"/>
            <a:ext cx="3063846" cy="2770763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071020" y="408341"/>
            <a:ext cx="2985442" cy="2770763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6063637" y="408341"/>
            <a:ext cx="3087537" cy="27707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t>Business Volunteers Unlimited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 "/>
              <a:ea typeface="+mn-ea"/>
              <a:cs typeface="Arial  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AFC4BC-7C0B-344A-BA81-1CDFD15610A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Black"/>
              <a:ea typeface="+mn-ea"/>
            </a:endParaRPr>
          </a:p>
        </p:txBody>
      </p:sp>
      <p:sp>
        <p:nvSpPr>
          <p:cNvPr id="24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524" y="3179104"/>
            <a:ext cx="3063846" cy="2770763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3071544" y="3179104"/>
            <a:ext cx="2985442" cy="2770763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6064161" y="3179104"/>
            <a:ext cx="3087537" cy="2770763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6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4"/>
            <a:ext cx="8229600" cy="450049"/>
          </a:xfrm>
        </p:spPr>
        <p:txBody>
          <a:bodyPr anchor="t"/>
          <a:lstStyle>
            <a:lvl1pPr algn="l">
              <a:defRPr sz="24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75" y="1478157"/>
            <a:ext cx="8229600" cy="478607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Business Volunteers Unlimited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9CAFC4BC-7C0B-344A-BA81-1CDFD15610A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744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2"/>
            <a:ext cx="8229600" cy="450049"/>
          </a:xfrm>
        </p:spPr>
        <p:txBody>
          <a:bodyPr anchor="t"/>
          <a:lstStyle>
            <a:lvl1pPr algn="l">
              <a:defRPr sz="24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75" y="1478157"/>
            <a:ext cx="8229600" cy="478607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t>Business Volunteers Unlimited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 "/>
              <a:ea typeface="+mn-ea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AFC4BC-7C0B-344A-BA81-1CDFD15610A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Black"/>
              <a:ea typeface="+mn-ea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811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2"/>
            <a:ext cx="8229600" cy="450049"/>
          </a:xfrm>
        </p:spPr>
        <p:txBody>
          <a:bodyPr anchor="t"/>
          <a:lstStyle>
            <a:lvl1pPr algn="l">
              <a:defRPr sz="24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539" y="1478157"/>
            <a:ext cx="4496435" cy="478607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</p:spPr>
        <p:txBody>
          <a:bodyPr/>
          <a:lstStyle>
            <a:lvl1pPr algn="l">
              <a:defRPr sz="8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t>Business Volunteers Unlimited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 "/>
              <a:ea typeface="+mn-ea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8522" y="6356350"/>
            <a:ext cx="478277" cy="365125"/>
          </a:xfrm>
        </p:spPr>
        <p:txBody>
          <a:bodyPr/>
          <a:lstStyle>
            <a:lvl1pPr>
              <a:defRPr sz="8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AFC4BC-7C0B-344A-BA81-1CDFD15610A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Black"/>
              <a:ea typeface="+mn-ea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7200" y="1478157"/>
            <a:ext cx="3668713" cy="4786118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547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58800" y="0"/>
            <a:ext cx="8585200" cy="129156"/>
          </a:xfrm>
          <a:prstGeom prst="rect">
            <a:avLst/>
          </a:prstGeom>
          <a:solidFill>
            <a:srgbClr val="00A9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San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2"/>
            <a:ext cx="8229600" cy="450049"/>
          </a:xfrm>
        </p:spPr>
        <p:txBody>
          <a:bodyPr anchor="t"/>
          <a:lstStyle>
            <a:lvl1pPr algn="l">
              <a:defRPr sz="24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75" y="1478157"/>
            <a:ext cx="8229600" cy="47501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t>Business Volunteers Unlimited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 "/>
              <a:ea typeface="+mn-ea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AFC4BC-7C0B-344A-BA81-1CDFD15610A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Black"/>
              <a:ea typeface="+mn-ea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66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2"/>
            <a:ext cx="8229600" cy="450049"/>
          </a:xfrm>
        </p:spPr>
        <p:txBody>
          <a:bodyPr anchor="t"/>
          <a:lstStyle>
            <a:lvl1pPr algn="l">
              <a:defRPr sz="24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539" y="1478157"/>
            <a:ext cx="4496435" cy="478607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</p:spPr>
        <p:txBody>
          <a:bodyPr/>
          <a:lstStyle>
            <a:lvl1pPr algn="l">
              <a:defRPr sz="8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t>Business Volunteers Unlimited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 "/>
              <a:ea typeface="+mn-ea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8522" y="6356350"/>
            <a:ext cx="478277" cy="365125"/>
          </a:xfrm>
        </p:spPr>
        <p:txBody>
          <a:bodyPr/>
          <a:lstStyle>
            <a:lvl1pPr>
              <a:defRPr sz="8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AFC4BC-7C0B-344A-BA81-1CDFD15610A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Black"/>
              <a:ea typeface="+mn-ea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7200" y="1478157"/>
            <a:ext cx="3668713" cy="4786118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346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2"/>
            <a:ext cx="8229600" cy="450049"/>
          </a:xfrm>
        </p:spPr>
        <p:txBody>
          <a:bodyPr anchor="t"/>
          <a:lstStyle>
            <a:lvl1pPr algn="l">
              <a:defRPr sz="24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75" y="1478157"/>
            <a:ext cx="3539432" cy="47501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t>Business Volunteers Unlimited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 "/>
              <a:ea typeface="+mn-ea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AFC4BC-7C0B-344A-BA81-1CDFD15610A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Black"/>
              <a:ea typeface="+mn-ea"/>
            </a:endParaRPr>
          </a:p>
        </p:txBody>
      </p:sp>
      <p:graphicFrame>
        <p:nvGraphicFramePr>
          <p:cNvPr id="4" name="Chart 3"/>
          <p:cNvGraphicFramePr/>
          <p:nvPr userDrawn="1"/>
        </p:nvGraphicFramePr>
        <p:xfrm>
          <a:off x="4104261" y="1478158"/>
          <a:ext cx="4589714" cy="4750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184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2"/>
            <a:ext cx="8229600" cy="450049"/>
          </a:xfrm>
        </p:spPr>
        <p:txBody>
          <a:bodyPr anchor="t"/>
          <a:lstStyle>
            <a:lvl1pPr algn="l">
              <a:defRPr sz="24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t>Business Volunteers Unlimited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 "/>
              <a:ea typeface="+mn-ea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AFC4BC-7C0B-344A-BA81-1CDFD15610A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Black"/>
              <a:ea typeface="+mn-ea"/>
            </a:endParaRPr>
          </a:p>
        </p:txBody>
      </p:sp>
      <p:graphicFrame>
        <p:nvGraphicFramePr>
          <p:cNvPr id="8" name="Chart 7"/>
          <p:cNvGraphicFramePr/>
          <p:nvPr userDrawn="1"/>
        </p:nvGraphicFramePr>
        <p:xfrm>
          <a:off x="464375" y="1478156"/>
          <a:ext cx="8229600" cy="4341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34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2"/>
            <a:ext cx="8229600" cy="450049"/>
          </a:xfrm>
        </p:spPr>
        <p:txBody>
          <a:bodyPr anchor="t"/>
          <a:lstStyle>
            <a:lvl1pPr algn="l">
              <a:defRPr sz="24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75" y="1478157"/>
            <a:ext cx="3539432" cy="47501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t>Business Volunteers Unlimited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 "/>
              <a:ea typeface="+mn-ea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AFC4BC-7C0B-344A-BA81-1CDFD15610A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Black"/>
              <a:ea typeface="+mn-ea"/>
            </a:endParaRPr>
          </a:p>
        </p:txBody>
      </p:sp>
      <p:graphicFrame>
        <p:nvGraphicFramePr>
          <p:cNvPr id="4" name="Chart 3"/>
          <p:cNvGraphicFramePr/>
          <p:nvPr userDrawn="1"/>
        </p:nvGraphicFramePr>
        <p:xfrm>
          <a:off x="4240592" y="1478156"/>
          <a:ext cx="4446208" cy="475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261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2"/>
            <a:ext cx="8229600" cy="450049"/>
          </a:xfrm>
        </p:spPr>
        <p:txBody>
          <a:bodyPr anchor="t"/>
          <a:lstStyle>
            <a:lvl1pPr algn="l">
              <a:defRPr sz="24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75" y="1478156"/>
            <a:ext cx="8229600" cy="48004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t>Business Volunteers Unlimited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 "/>
              <a:ea typeface="+mn-ea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AFC4BC-7C0B-344A-BA81-1CDFD15610A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Black"/>
              <a:ea typeface="+mn-ea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011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2"/>
            <a:ext cx="8229600" cy="450049"/>
          </a:xfrm>
        </p:spPr>
        <p:txBody>
          <a:bodyPr anchor="t"/>
          <a:lstStyle>
            <a:lvl1pPr algn="l">
              <a:defRPr sz="24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539" y="1478157"/>
            <a:ext cx="4496435" cy="478607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</p:spPr>
        <p:txBody>
          <a:bodyPr/>
          <a:lstStyle>
            <a:lvl1pPr algn="l">
              <a:defRPr sz="8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t>Business Volunteers Unlimited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 "/>
              <a:ea typeface="+mn-ea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8522" y="6356350"/>
            <a:ext cx="478277" cy="365125"/>
          </a:xfrm>
        </p:spPr>
        <p:txBody>
          <a:bodyPr/>
          <a:lstStyle>
            <a:lvl1pPr>
              <a:defRPr sz="8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AFC4BC-7C0B-344A-BA81-1CDFD15610A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Black"/>
              <a:ea typeface="+mn-ea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7200" y="1478157"/>
            <a:ext cx="3668713" cy="4786118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540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2"/>
            <a:ext cx="8229600" cy="450049"/>
          </a:xfrm>
        </p:spPr>
        <p:txBody>
          <a:bodyPr anchor="t"/>
          <a:lstStyle>
            <a:lvl1pPr algn="l">
              <a:defRPr sz="24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75" y="1478157"/>
            <a:ext cx="8229600" cy="478607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</p:spPr>
        <p:txBody>
          <a:bodyPr/>
          <a:lstStyle>
            <a:lvl1pPr algn="l">
              <a:defRPr sz="8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t>Business Volunteers Unlimited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 "/>
              <a:ea typeface="+mn-ea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8522" y="6356350"/>
            <a:ext cx="478277" cy="365125"/>
          </a:xfrm>
        </p:spPr>
        <p:txBody>
          <a:bodyPr/>
          <a:lstStyle>
            <a:lvl1pPr>
              <a:defRPr sz="8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AFC4BC-7C0B-344A-BA81-1CDFD15610A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Black"/>
              <a:ea typeface="+mn-ea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4"/>
            <a:ext cx="8229600" cy="450049"/>
          </a:xfrm>
        </p:spPr>
        <p:txBody>
          <a:bodyPr anchor="t"/>
          <a:lstStyle>
            <a:lvl1pPr algn="l">
              <a:defRPr sz="24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540" y="1478157"/>
            <a:ext cx="4496435" cy="478607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2"/>
            <a:ext cx="5562600" cy="365125"/>
          </a:xfrm>
        </p:spPr>
        <p:txBody>
          <a:bodyPr/>
          <a:lstStyle>
            <a:lvl1pPr algn="l">
              <a:defRPr sz="8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8523" y="6356352"/>
            <a:ext cx="478277" cy="365125"/>
          </a:xfrm>
        </p:spPr>
        <p:txBody>
          <a:bodyPr/>
          <a:lstStyle>
            <a:lvl1pPr>
              <a:defRPr sz="8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fld id="{9CAFC4BC-7C0B-344A-BA81-1CDFD15610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7201" y="1478157"/>
            <a:ext cx="3668713" cy="4786118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09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2"/>
            <a:ext cx="8229600" cy="450049"/>
          </a:xfrm>
        </p:spPr>
        <p:txBody>
          <a:bodyPr anchor="t"/>
          <a:lstStyle>
            <a:lvl1pPr algn="l">
              <a:defRPr sz="24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539" y="1478157"/>
            <a:ext cx="4496435" cy="478607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</p:spPr>
        <p:txBody>
          <a:bodyPr/>
          <a:lstStyle>
            <a:lvl1pPr algn="l">
              <a:defRPr sz="8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t>Business Volunteers Unlimited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 "/>
              <a:ea typeface="+mn-ea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8522" y="6356350"/>
            <a:ext cx="478277" cy="365125"/>
          </a:xfrm>
        </p:spPr>
        <p:txBody>
          <a:bodyPr/>
          <a:lstStyle>
            <a:lvl1pPr>
              <a:defRPr sz="8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AFC4BC-7C0B-344A-BA81-1CDFD15610A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Black"/>
              <a:ea typeface="+mn-ea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7200" y="1478157"/>
            <a:ext cx="3668713" cy="4786118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075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457200"/>
            <a:ext cx="8229600" cy="450049"/>
          </a:xfrm>
        </p:spPr>
        <p:txBody>
          <a:bodyPr anchor="t"/>
          <a:lstStyle>
            <a:lvl1pPr algn="l">
              <a:defRPr sz="3000" b="0">
                <a:latin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75" y="1478156"/>
            <a:ext cx="8229600" cy="476454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t>Business Volunteers Unlimited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 "/>
              <a:ea typeface="+mn-ea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AFC4BC-7C0B-344A-BA81-1CDFD15610A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Black"/>
              <a:ea typeface="+mn-ea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06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2"/>
            <a:ext cx="8229600" cy="450049"/>
          </a:xfrm>
        </p:spPr>
        <p:txBody>
          <a:bodyPr anchor="t"/>
          <a:lstStyle>
            <a:lvl1pPr algn="l">
              <a:defRPr sz="24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539" y="1478157"/>
            <a:ext cx="4496435" cy="478607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</p:spPr>
        <p:txBody>
          <a:bodyPr/>
          <a:lstStyle>
            <a:lvl1pPr algn="l">
              <a:defRPr sz="8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t>Business Volunteers Unlimited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 "/>
              <a:ea typeface="+mn-ea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8522" y="6356350"/>
            <a:ext cx="478277" cy="365125"/>
          </a:xfrm>
        </p:spPr>
        <p:txBody>
          <a:bodyPr/>
          <a:lstStyle>
            <a:lvl1pPr>
              <a:defRPr sz="8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AFC4BC-7C0B-344A-BA81-1CDFD15610A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Black"/>
              <a:ea typeface="+mn-ea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7200" y="1478157"/>
            <a:ext cx="3668713" cy="4786118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379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9596" y="877423"/>
            <a:ext cx="6254379" cy="335240"/>
          </a:xfrm>
        </p:spPr>
        <p:txBody>
          <a:bodyPr anchor="t"/>
          <a:lstStyle>
            <a:lvl1pPr algn="l">
              <a:defRPr sz="2000" b="0" baseline="0">
                <a:latin typeface="Arial  "/>
                <a:cs typeface="Arial  "/>
              </a:defRPr>
            </a:lvl1pPr>
          </a:lstStyle>
          <a:p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1" y="4181928"/>
            <a:ext cx="3956049" cy="1977571"/>
          </a:xfrm>
        </p:spPr>
        <p:txBody>
          <a:bodyPr>
            <a:normAutofit/>
          </a:bodyPr>
          <a:lstStyle>
            <a:lvl1pPr marL="117475" indent="-117475">
              <a:lnSpc>
                <a:spcPct val="110000"/>
              </a:lnSpc>
              <a:buFont typeface="Arial"/>
              <a:buChar char="•"/>
              <a:defRPr sz="1600"/>
            </a:lvl1pPr>
            <a:lvl2pPr marL="571500" indent="-114300">
              <a:lnSpc>
                <a:spcPct val="110000"/>
              </a:lnSpc>
              <a:buFont typeface="Arial"/>
              <a:buChar char="•"/>
              <a:defRPr sz="1600"/>
            </a:lvl2pPr>
            <a:lvl3pPr marL="1025525" indent="-111125">
              <a:lnSpc>
                <a:spcPct val="110000"/>
              </a:lnSpc>
              <a:defRPr sz="1600"/>
            </a:lvl3pPr>
            <a:lvl4pPr marL="1543050" indent="-171450">
              <a:lnSpc>
                <a:spcPct val="110000"/>
              </a:lnSpc>
              <a:defRPr sz="1600"/>
            </a:lvl4pPr>
            <a:lvl5pPr marL="2001838" indent="-173038">
              <a:lnSpc>
                <a:spcPct val="11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</p:spPr>
        <p:txBody>
          <a:bodyPr/>
          <a:lstStyle>
            <a:lvl1pPr algn="l">
              <a:defRPr sz="8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t>Business Volunteers Unlimited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 "/>
              <a:ea typeface="+mn-ea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8522" y="6356350"/>
            <a:ext cx="478277" cy="365125"/>
          </a:xfrm>
        </p:spPr>
        <p:txBody>
          <a:bodyPr/>
          <a:lstStyle>
            <a:lvl1pPr>
              <a:defRPr sz="8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AFC4BC-7C0B-344A-BA81-1CDFD15610A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Black"/>
              <a:ea typeface="+mn-ea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52450" y="877888"/>
            <a:ext cx="1643186" cy="2171707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753423" y="4181928"/>
            <a:ext cx="3933377" cy="1977571"/>
          </a:xfrm>
        </p:spPr>
        <p:txBody>
          <a:bodyPr>
            <a:normAutofit/>
          </a:bodyPr>
          <a:lstStyle>
            <a:lvl1pPr marL="117475" indent="-117475">
              <a:lnSpc>
                <a:spcPct val="110000"/>
              </a:lnSpc>
              <a:defRPr sz="1600"/>
            </a:lvl1pPr>
            <a:lvl2pPr marL="571500" indent="-114300">
              <a:lnSpc>
                <a:spcPct val="110000"/>
              </a:lnSpc>
              <a:buFont typeface="Arial"/>
              <a:buChar char="•"/>
              <a:defRPr sz="1600"/>
            </a:lvl2pPr>
            <a:lvl3pPr marL="1025525" indent="-111125">
              <a:lnSpc>
                <a:spcPct val="110000"/>
              </a:lnSpc>
              <a:defRPr sz="1600"/>
            </a:lvl3pPr>
            <a:lvl4pPr marL="1541463" indent="-169863">
              <a:lnSpc>
                <a:spcPct val="110000"/>
              </a:lnSpc>
              <a:defRPr sz="1600"/>
            </a:lvl4pPr>
            <a:lvl5pPr marL="2005013" indent="-176213">
              <a:lnSpc>
                <a:spcPct val="11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558801" y="3465272"/>
            <a:ext cx="3949698" cy="592188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Sans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4753424" y="3464485"/>
            <a:ext cx="3949698" cy="592188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Sans"/>
              <a:ea typeface="+mn-ea"/>
              <a:cs typeface="+mn-cs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2439988" y="1287463"/>
            <a:ext cx="6246812" cy="176212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>
                <a:solidFill>
                  <a:srgbClr val="7030A0"/>
                </a:solidFill>
              </a:defRPr>
            </a:lvl1pPr>
            <a:lvl2pPr marL="457200" indent="0">
              <a:lnSpc>
                <a:spcPct val="120000"/>
              </a:lnSpc>
              <a:buNone/>
              <a:defRPr sz="1800">
                <a:solidFill>
                  <a:srgbClr val="7030A0"/>
                </a:solidFill>
              </a:defRPr>
            </a:lvl2pPr>
            <a:lvl3pPr marL="914400" indent="0">
              <a:lnSpc>
                <a:spcPct val="120000"/>
              </a:lnSpc>
              <a:buNone/>
              <a:defRPr sz="1800">
                <a:solidFill>
                  <a:srgbClr val="7030A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552450" y="3465272"/>
            <a:ext cx="3956050" cy="592138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 b="1">
                <a:latin typeface="Arial Black"/>
                <a:cs typeface="Arial Black"/>
              </a:defRPr>
            </a:lvl2pPr>
            <a:lvl3pPr marL="914400" indent="0">
              <a:buNone/>
              <a:defRPr sz="1600" b="1">
                <a:latin typeface="Arial Black"/>
                <a:cs typeface="Arial Black"/>
              </a:defRPr>
            </a:lvl3pPr>
            <a:lvl4pPr marL="1371600" indent="0">
              <a:buNone/>
              <a:defRPr sz="1600" b="1">
                <a:latin typeface="Arial Black"/>
                <a:cs typeface="Arial Black"/>
              </a:defRPr>
            </a:lvl4pPr>
            <a:lvl5pPr marL="1828800" indent="0">
              <a:buNone/>
              <a:defRPr sz="1600" b="1">
                <a:latin typeface="Arial Black"/>
                <a:cs typeface="Arial Blac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4753424" y="3463458"/>
            <a:ext cx="3956050" cy="592138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 b="1">
                <a:latin typeface="Arial Black"/>
                <a:cs typeface="Arial Black"/>
              </a:defRPr>
            </a:lvl2pPr>
            <a:lvl3pPr marL="914400" indent="0">
              <a:buNone/>
              <a:defRPr sz="1600" b="1">
                <a:latin typeface="Arial Black"/>
                <a:cs typeface="Arial Black"/>
              </a:defRPr>
            </a:lvl3pPr>
            <a:lvl4pPr marL="1371600" indent="0">
              <a:buNone/>
              <a:defRPr sz="1600" b="1">
                <a:latin typeface="Arial Black"/>
                <a:cs typeface="Arial Black"/>
              </a:defRPr>
            </a:lvl4pPr>
            <a:lvl5pPr marL="1828800" indent="0">
              <a:buNone/>
              <a:defRPr sz="1600" b="1">
                <a:latin typeface="Arial Black"/>
                <a:cs typeface="Arial Blac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11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4375" y="877422"/>
            <a:ext cx="8229600" cy="450049"/>
          </a:xfrm>
        </p:spPr>
        <p:txBody>
          <a:bodyPr anchor="t"/>
          <a:lstStyle>
            <a:lvl1pPr algn="l">
              <a:defRPr sz="24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4375" y="2367921"/>
            <a:ext cx="8229600" cy="288455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7030A0"/>
                </a:solidFill>
              </a:defRPr>
            </a:lvl1pPr>
            <a:lvl2pPr marL="457200" indent="0">
              <a:buNone/>
              <a:defRPr sz="2400">
                <a:solidFill>
                  <a:srgbClr val="7030A0"/>
                </a:solidFill>
              </a:defRPr>
            </a:lvl2pPr>
            <a:lvl3pPr marL="914400" indent="0">
              <a:buNone/>
              <a:defRPr sz="2400">
                <a:solidFill>
                  <a:srgbClr val="7030A0"/>
                </a:solidFill>
              </a:defRPr>
            </a:lvl3pPr>
            <a:lvl4pPr marL="1371600" indent="0">
              <a:buNone/>
              <a:defRPr sz="2400">
                <a:solidFill>
                  <a:srgbClr val="7030A0"/>
                </a:solidFill>
              </a:defRPr>
            </a:lvl4pPr>
            <a:lvl5pPr marL="1828800" indent="0">
              <a:buNone/>
              <a:defRPr sz="2400">
                <a:solidFill>
                  <a:srgbClr val="7030A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t>Business Volunteers Unlimited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 "/>
              <a:ea typeface="+mn-ea"/>
              <a:cs typeface="Arial  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AFC4BC-7C0B-344A-BA81-1CDFD15610A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Black"/>
              <a:ea typeface="+mn-ea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45142" y="857838"/>
            <a:ext cx="132304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>
                <a:ln>
                  <a:noFill/>
                </a:ln>
                <a:solidFill>
                  <a:srgbClr val="523178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“</a:t>
            </a:r>
          </a:p>
        </p:txBody>
      </p:sp>
      <p:sp>
        <p:nvSpPr>
          <p:cNvPr id="6" name="TextBox 5"/>
          <p:cNvSpPr txBox="1"/>
          <p:nvPr userDrawn="1"/>
        </p:nvSpPr>
        <p:spPr>
          <a:xfrm rot="10800000">
            <a:off x="7445837" y="2914121"/>
            <a:ext cx="132304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“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863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2"/>
            <a:ext cx="8229600" cy="450049"/>
          </a:xfrm>
        </p:spPr>
        <p:txBody>
          <a:bodyPr anchor="t"/>
          <a:lstStyle>
            <a:lvl1pPr algn="l">
              <a:defRPr sz="24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75" y="1478156"/>
            <a:ext cx="8229600" cy="525079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t>Business Volunteers Unlimited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 "/>
              <a:ea typeface="+mn-ea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AFC4BC-7C0B-344A-BA81-1CDFD15610A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Black"/>
              <a:ea typeface="+mn-ea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728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2"/>
            <a:ext cx="8229600" cy="450049"/>
          </a:xfrm>
        </p:spPr>
        <p:txBody>
          <a:bodyPr anchor="t"/>
          <a:lstStyle>
            <a:lvl1pPr algn="l">
              <a:defRPr sz="24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539" y="1478157"/>
            <a:ext cx="4496435" cy="478607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</p:spPr>
        <p:txBody>
          <a:bodyPr/>
          <a:lstStyle>
            <a:lvl1pPr algn="l">
              <a:defRPr sz="8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t>Business Volunteers Unlimited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 "/>
              <a:ea typeface="+mn-ea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8522" y="6356350"/>
            <a:ext cx="478277" cy="365125"/>
          </a:xfrm>
        </p:spPr>
        <p:txBody>
          <a:bodyPr/>
          <a:lstStyle>
            <a:lvl1pPr>
              <a:defRPr sz="8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AFC4BC-7C0B-344A-BA81-1CDFD15610A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Black"/>
              <a:ea typeface="+mn-ea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7200" y="1478157"/>
            <a:ext cx="3668713" cy="4786118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929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divider">
    <p:bg>
      <p:bgPr>
        <a:solidFill>
          <a:srgbClr val="F197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607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t>Business Volunteers Unlimited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 "/>
              <a:ea typeface="+mn-ea"/>
              <a:cs typeface="Arial  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AFC4BC-7C0B-344A-BA81-1CDFD15610A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Black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782918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divider">
    <p:bg>
      <p:bgPr>
        <a:solidFill>
          <a:srgbClr val="00A9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t>Business Volunteers Unlimited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 "/>
              <a:ea typeface="+mn-ea"/>
              <a:cs typeface="Arial  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AFC4BC-7C0B-344A-BA81-1CDFD15610A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Black"/>
              <a:ea typeface="+mn-ea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607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00315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divider">
    <p:bg>
      <p:bgPr>
        <a:solidFill>
          <a:srgbClr val="E91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t>Business Volunteers Unlimited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 "/>
              <a:ea typeface="+mn-ea"/>
              <a:cs typeface="Arial  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AFC4BC-7C0B-344A-BA81-1CDFD15610A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Black"/>
              <a:ea typeface="+mn-ea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607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804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58801" y="0"/>
            <a:ext cx="8585200" cy="129156"/>
          </a:xfrm>
          <a:prstGeom prst="rect">
            <a:avLst/>
          </a:prstGeom>
          <a:solidFill>
            <a:srgbClr val="00A9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4"/>
            <a:ext cx="8229600" cy="450049"/>
          </a:xfrm>
        </p:spPr>
        <p:txBody>
          <a:bodyPr anchor="t"/>
          <a:lstStyle>
            <a:lvl1pPr algn="l">
              <a:defRPr sz="24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75" y="1478157"/>
            <a:ext cx="8229600" cy="47501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4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divider">
    <p:bg>
      <p:bgPr>
        <a:solidFill>
          <a:srgbClr val="FFC5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t>Business Volunteers Unlimited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 "/>
              <a:ea typeface="+mn-ea"/>
              <a:cs typeface="Arial  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AFC4BC-7C0B-344A-BA81-1CDFD15610A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Black"/>
              <a:ea typeface="+mn-ea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607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571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divider">
    <p:bg>
      <p:bgPr>
        <a:solidFill>
          <a:srgbClr val="AB49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t>Business Volunteers Unlimited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 "/>
              <a:ea typeface="+mn-ea"/>
              <a:cs typeface="Arial  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AFC4BC-7C0B-344A-BA81-1CDFD15610A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Black"/>
              <a:ea typeface="+mn-ea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607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45732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divider">
    <p:bg>
      <p:bgPr>
        <a:solidFill>
          <a:srgbClr val="19A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t>Business Volunteers Unlimited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 "/>
              <a:ea typeface="+mn-ea"/>
              <a:cs typeface="Arial  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AFC4BC-7C0B-344A-BA81-1CDFD15610A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Black"/>
              <a:ea typeface="+mn-ea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607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26961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29256"/>
            <a:ext cx="7772400" cy="2244164"/>
          </a:xfrm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Headline </a:t>
            </a:r>
            <a:r>
              <a:rPr lang="en-US" err="1"/>
              <a:t>Headline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73426"/>
            <a:ext cx="7772400" cy="862721"/>
          </a:xfrm>
          <a:noFill/>
        </p:spPr>
        <p:txBody>
          <a:bodyPr anchor="t"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+mn-lt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81755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llage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0" y="408342"/>
            <a:ext cx="3063846" cy="2770763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071022" y="408342"/>
            <a:ext cx="2985442" cy="2770763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6063638" y="408342"/>
            <a:ext cx="3087537" cy="27707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AFC4BC-7C0B-344A-BA81-1CDFD15610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524" y="3179110"/>
            <a:ext cx="3063846" cy="2770763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3071544" y="3179110"/>
            <a:ext cx="2985442" cy="2770763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6064163" y="3179110"/>
            <a:ext cx="3087537" cy="2770763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403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8"/>
            <a:ext cx="8229600" cy="450049"/>
          </a:xfrm>
        </p:spPr>
        <p:txBody>
          <a:bodyPr anchor="t"/>
          <a:lstStyle>
            <a:lvl1pPr algn="l">
              <a:defRPr sz="18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75" y="1478157"/>
            <a:ext cx="8229600" cy="47860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FC4BC-7C0B-344A-BA81-1CDFD15610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555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8"/>
            <a:ext cx="8229600" cy="450049"/>
          </a:xfrm>
        </p:spPr>
        <p:txBody>
          <a:bodyPr anchor="t"/>
          <a:lstStyle>
            <a:lvl1pPr algn="l">
              <a:defRPr sz="18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542" y="1478157"/>
            <a:ext cx="4496435" cy="47860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6"/>
            <a:ext cx="5562600" cy="365125"/>
          </a:xfrm>
        </p:spPr>
        <p:txBody>
          <a:bodyPr/>
          <a:lstStyle>
            <a:lvl1pPr algn="l">
              <a:defRPr sz="6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pPr>
              <a:defRPr/>
            </a:pPr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8525" y="6356356"/>
            <a:ext cx="478277" cy="365125"/>
          </a:xfrm>
        </p:spPr>
        <p:txBody>
          <a:bodyPr/>
          <a:lstStyle>
            <a:lvl1pPr>
              <a:defRPr sz="6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pPr>
              <a:defRPr/>
            </a:pPr>
            <a:fld id="{9CAFC4BC-7C0B-344A-BA81-1CDFD15610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7203" y="1478157"/>
            <a:ext cx="3668713" cy="4786118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28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58801" y="0"/>
            <a:ext cx="8585200" cy="129156"/>
          </a:xfrm>
          <a:prstGeom prst="rect">
            <a:avLst/>
          </a:prstGeom>
          <a:solidFill>
            <a:srgbClr val="00A9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San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8"/>
            <a:ext cx="8229600" cy="450049"/>
          </a:xfrm>
        </p:spPr>
        <p:txBody>
          <a:bodyPr anchor="t"/>
          <a:lstStyle>
            <a:lvl1pPr algn="l">
              <a:defRPr sz="18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75" y="1478157"/>
            <a:ext cx="8229600" cy="47501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FC4BC-7C0B-344A-BA81-1CDFD15610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110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8"/>
            <a:ext cx="8229600" cy="450049"/>
          </a:xfrm>
        </p:spPr>
        <p:txBody>
          <a:bodyPr anchor="t"/>
          <a:lstStyle>
            <a:lvl1pPr algn="l">
              <a:defRPr sz="18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542" y="1478157"/>
            <a:ext cx="4496435" cy="47860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6"/>
            <a:ext cx="5562600" cy="365125"/>
          </a:xfrm>
        </p:spPr>
        <p:txBody>
          <a:bodyPr/>
          <a:lstStyle>
            <a:lvl1pPr algn="l">
              <a:defRPr sz="6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pPr>
              <a:defRPr/>
            </a:pPr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8525" y="6356356"/>
            <a:ext cx="478277" cy="365125"/>
          </a:xfrm>
        </p:spPr>
        <p:txBody>
          <a:bodyPr/>
          <a:lstStyle>
            <a:lvl1pPr>
              <a:defRPr sz="6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pPr>
              <a:defRPr/>
            </a:pPr>
            <a:fld id="{9CAFC4BC-7C0B-344A-BA81-1CDFD15610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7203" y="1478157"/>
            <a:ext cx="3668713" cy="4786118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363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8"/>
            <a:ext cx="8229600" cy="450049"/>
          </a:xfrm>
        </p:spPr>
        <p:txBody>
          <a:bodyPr anchor="t"/>
          <a:lstStyle>
            <a:lvl1pPr algn="l">
              <a:defRPr sz="18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77" y="1478157"/>
            <a:ext cx="3539432" cy="47501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FC4BC-7C0B-344A-BA81-1CDFD15610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4" name="Chart 3"/>
          <p:cNvGraphicFramePr/>
          <p:nvPr userDrawn="1"/>
        </p:nvGraphicFramePr>
        <p:xfrm>
          <a:off x="4104261" y="1478158"/>
          <a:ext cx="4589714" cy="4750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1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4"/>
            <a:ext cx="8229600" cy="450049"/>
          </a:xfrm>
        </p:spPr>
        <p:txBody>
          <a:bodyPr anchor="t"/>
          <a:lstStyle>
            <a:lvl1pPr algn="l">
              <a:defRPr sz="24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540" y="1478157"/>
            <a:ext cx="4496435" cy="478607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2"/>
            <a:ext cx="5562600" cy="365125"/>
          </a:xfrm>
        </p:spPr>
        <p:txBody>
          <a:bodyPr/>
          <a:lstStyle>
            <a:lvl1pPr algn="l">
              <a:defRPr sz="8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8523" y="6356352"/>
            <a:ext cx="478277" cy="365125"/>
          </a:xfrm>
        </p:spPr>
        <p:txBody>
          <a:bodyPr/>
          <a:lstStyle>
            <a:lvl1pPr>
              <a:defRPr sz="8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fld id="{9CAFC4BC-7C0B-344A-BA81-1CDFD15610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7201" y="1478157"/>
            <a:ext cx="3668713" cy="4786118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120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8"/>
            <a:ext cx="8229600" cy="450049"/>
          </a:xfrm>
        </p:spPr>
        <p:txBody>
          <a:bodyPr anchor="t"/>
          <a:lstStyle>
            <a:lvl1pPr algn="l">
              <a:defRPr sz="18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FC4BC-7C0B-344A-BA81-1CDFD15610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8" name="Chart 7"/>
          <p:cNvGraphicFramePr/>
          <p:nvPr userDrawn="1"/>
        </p:nvGraphicFramePr>
        <p:xfrm>
          <a:off x="464375" y="1478162"/>
          <a:ext cx="8229600" cy="4341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216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8"/>
            <a:ext cx="8229600" cy="450049"/>
          </a:xfrm>
        </p:spPr>
        <p:txBody>
          <a:bodyPr anchor="t"/>
          <a:lstStyle>
            <a:lvl1pPr algn="l">
              <a:defRPr sz="18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77" y="1478157"/>
            <a:ext cx="3539432" cy="47501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FC4BC-7C0B-344A-BA81-1CDFD15610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4" name="Chart 3"/>
          <p:cNvGraphicFramePr/>
          <p:nvPr userDrawn="1"/>
        </p:nvGraphicFramePr>
        <p:xfrm>
          <a:off x="4240593" y="1478162"/>
          <a:ext cx="4446208" cy="475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911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8"/>
            <a:ext cx="8229600" cy="450049"/>
          </a:xfrm>
        </p:spPr>
        <p:txBody>
          <a:bodyPr anchor="t"/>
          <a:lstStyle>
            <a:lvl1pPr algn="l">
              <a:defRPr sz="18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75" y="1478159"/>
            <a:ext cx="8229600" cy="480042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FC4BC-7C0B-344A-BA81-1CDFD15610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739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8"/>
            <a:ext cx="8229600" cy="450049"/>
          </a:xfrm>
        </p:spPr>
        <p:txBody>
          <a:bodyPr anchor="t"/>
          <a:lstStyle>
            <a:lvl1pPr algn="l">
              <a:defRPr sz="18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542" y="1478157"/>
            <a:ext cx="4496435" cy="47860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6"/>
            <a:ext cx="5562600" cy="365125"/>
          </a:xfrm>
        </p:spPr>
        <p:txBody>
          <a:bodyPr/>
          <a:lstStyle>
            <a:lvl1pPr algn="l">
              <a:defRPr sz="6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pPr>
              <a:defRPr/>
            </a:pPr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8525" y="6356356"/>
            <a:ext cx="478277" cy="365125"/>
          </a:xfrm>
        </p:spPr>
        <p:txBody>
          <a:bodyPr/>
          <a:lstStyle>
            <a:lvl1pPr>
              <a:defRPr sz="6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pPr>
              <a:defRPr/>
            </a:pPr>
            <a:fld id="{9CAFC4BC-7C0B-344A-BA81-1CDFD15610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7203" y="1478157"/>
            <a:ext cx="3668713" cy="4786118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164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8"/>
            <a:ext cx="8229600" cy="450049"/>
          </a:xfrm>
        </p:spPr>
        <p:txBody>
          <a:bodyPr anchor="t"/>
          <a:lstStyle>
            <a:lvl1pPr algn="l">
              <a:defRPr sz="18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75" y="1478157"/>
            <a:ext cx="8229600" cy="47860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6"/>
            <a:ext cx="5562600" cy="365125"/>
          </a:xfrm>
        </p:spPr>
        <p:txBody>
          <a:bodyPr/>
          <a:lstStyle>
            <a:lvl1pPr algn="l">
              <a:defRPr sz="6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pPr>
              <a:defRPr/>
            </a:pPr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8525" y="6356356"/>
            <a:ext cx="478277" cy="365125"/>
          </a:xfrm>
        </p:spPr>
        <p:txBody>
          <a:bodyPr/>
          <a:lstStyle>
            <a:lvl1pPr>
              <a:defRPr sz="6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pPr>
              <a:defRPr/>
            </a:pPr>
            <a:fld id="{9CAFC4BC-7C0B-344A-BA81-1CDFD15610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931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8"/>
            <a:ext cx="8229600" cy="450049"/>
          </a:xfrm>
        </p:spPr>
        <p:txBody>
          <a:bodyPr anchor="t"/>
          <a:lstStyle>
            <a:lvl1pPr algn="l">
              <a:defRPr sz="18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542" y="1478157"/>
            <a:ext cx="4496435" cy="47860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6"/>
            <a:ext cx="5562600" cy="365125"/>
          </a:xfrm>
        </p:spPr>
        <p:txBody>
          <a:bodyPr/>
          <a:lstStyle>
            <a:lvl1pPr algn="l">
              <a:defRPr sz="6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pPr>
              <a:defRPr/>
            </a:pPr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8525" y="6356356"/>
            <a:ext cx="478277" cy="365125"/>
          </a:xfrm>
        </p:spPr>
        <p:txBody>
          <a:bodyPr/>
          <a:lstStyle>
            <a:lvl1pPr>
              <a:defRPr sz="6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pPr>
              <a:defRPr/>
            </a:pPr>
            <a:fld id="{9CAFC4BC-7C0B-344A-BA81-1CDFD15610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7203" y="1478157"/>
            <a:ext cx="3668713" cy="4786118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124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8"/>
            <a:ext cx="8229600" cy="450049"/>
          </a:xfrm>
        </p:spPr>
        <p:txBody>
          <a:bodyPr anchor="t"/>
          <a:lstStyle>
            <a:lvl1pPr algn="l">
              <a:defRPr sz="18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75" y="1478161"/>
            <a:ext cx="8229600" cy="476454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FC4BC-7C0B-344A-BA81-1CDFD15610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515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8"/>
            <a:ext cx="8229600" cy="450049"/>
          </a:xfrm>
        </p:spPr>
        <p:txBody>
          <a:bodyPr anchor="t"/>
          <a:lstStyle>
            <a:lvl1pPr algn="l">
              <a:defRPr sz="18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542" y="1478157"/>
            <a:ext cx="4496435" cy="47860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6"/>
            <a:ext cx="5562600" cy="365125"/>
          </a:xfrm>
        </p:spPr>
        <p:txBody>
          <a:bodyPr/>
          <a:lstStyle>
            <a:lvl1pPr algn="l">
              <a:defRPr sz="6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pPr>
              <a:defRPr/>
            </a:pPr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8525" y="6356356"/>
            <a:ext cx="478277" cy="365125"/>
          </a:xfrm>
        </p:spPr>
        <p:txBody>
          <a:bodyPr/>
          <a:lstStyle>
            <a:lvl1pPr>
              <a:defRPr sz="6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pPr>
              <a:defRPr/>
            </a:pPr>
            <a:fld id="{9CAFC4BC-7C0B-344A-BA81-1CDFD15610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7203" y="1478157"/>
            <a:ext cx="3668713" cy="4786118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000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9596" y="877423"/>
            <a:ext cx="6254379" cy="335240"/>
          </a:xfrm>
        </p:spPr>
        <p:txBody>
          <a:bodyPr anchor="t"/>
          <a:lstStyle>
            <a:lvl1pPr algn="l">
              <a:defRPr sz="1500" b="0" baseline="0">
                <a:latin typeface="Arial  "/>
                <a:cs typeface="Arial  "/>
              </a:defRPr>
            </a:lvl1pPr>
          </a:lstStyle>
          <a:p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2" y="4181934"/>
            <a:ext cx="3956049" cy="1977571"/>
          </a:xfrm>
        </p:spPr>
        <p:txBody>
          <a:bodyPr>
            <a:normAutofit/>
          </a:bodyPr>
          <a:lstStyle>
            <a:lvl1pPr marL="88106" indent="-88106">
              <a:lnSpc>
                <a:spcPct val="110000"/>
              </a:lnSpc>
              <a:buFont typeface="Arial"/>
              <a:buChar char="•"/>
              <a:defRPr sz="1200"/>
            </a:lvl1pPr>
            <a:lvl2pPr marL="428625" indent="-85725">
              <a:lnSpc>
                <a:spcPct val="110000"/>
              </a:lnSpc>
              <a:buFont typeface="Arial"/>
              <a:buChar char="•"/>
              <a:defRPr sz="1200"/>
            </a:lvl2pPr>
            <a:lvl3pPr marL="769144" indent="-83344">
              <a:lnSpc>
                <a:spcPct val="110000"/>
              </a:lnSpc>
              <a:defRPr sz="1200"/>
            </a:lvl3pPr>
            <a:lvl4pPr marL="1157288" indent="-128588">
              <a:lnSpc>
                <a:spcPct val="110000"/>
              </a:lnSpc>
              <a:defRPr sz="1200"/>
            </a:lvl4pPr>
            <a:lvl5pPr marL="1501379" indent="-129779">
              <a:lnSpc>
                <a:spcPct val="11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6"/>
            <a:ext cx="5562600" cy="365125"/>
          </a:xfrm>
        </p:spPr>
        <p:txBody>
          <a:bodyPr/>
          <a:lstStyle>
            <a:lvl1pPr algn="l">
              <a:defRPr sz="6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pPr>
              <a:defRPr/>
            </a:pPr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8525" y="6356356"/>
            <a:ext cx="478277" cy="365125"/>
          </a:xfrm>
        </p:spPr>
        <p:txBody>
          <a:bodyPr/>
          <a:lstStyle>
            <a:lvl1pPr>
              <a:defRPr sz="6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pPr>
              <a:defRPr/>
            </a:pPr>
            <a:fld id="{9CAFC4BC-7C0B-344A-BA81-1CDFD15610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52451" y="877890"/>
            <a:ext cx="1643186" cy="2171707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753426" y="4181934"/>
            <a:ext cx="3933377" cy="1977571"/>
          </a:xfrm>
        </p:spPr>
        <p:txBody>
          <a:bodyPr>
            <a:normAutofit/>
          </a:bodyPr>
          <a:lstStyle>
            <a:lvl1pPr marL="88106" indent="-88106">
              <a:lnSpc>
                <a:spcPct val="110000"/>
              </a:lnSpc>
              <a:defRPr sz="1200"/>
            </a:lvl1pPr>
            <a:lvl2pPr marL="428625" indent="-85725">
              <a:lnSpc>
                <a:spcPct val="110000"/>
              </a:lnSpc>
              <a:buFont typeface="Arial"/>
              <a:buChar char="•"/>
              <a:defRPr sz="1200"/>
            </a:lvl2pPr>
            <a:lvl3pPr marL="769144" indent="-83344">
              <a:lnSpc>
                <a:spcPct val="110000"/>
              </a:lnSpc>
              <a:defRPr sz="1200"/>
            </a:lvl3pPr>
            <a:lvl4pPr marL="1156097" indent="-127397">
              <a:lnSpc>
                <a:spcPct val="110000"/>
              </a:lnSpc>
              <a:defRPr sz="1200"/>
            </a:lvl4pPr>
            <a:lvl5pPr marL="1503760" indent="-132160">
              <a:lnSpc>
                <a:spcPct val="11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558801" y="3465272"/>
            <a:ext cx="3949698" cy="592188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Sans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4753424" y="3464485"/>
            <a:ext cx="3949698" cy="592188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Sans"/>
              <a:ea typeface="+mn-ea"/>
              <a:cs typeface="+mn-cs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2439988" y="1287469"/>
            <a:ext cx="6246812" cy="176212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350">
                <a:solidFill>
                  <a:srgbClr val="7030A0"/>
                </a:solidFill>
              </a:defRPr>
            </a:lvl1pPr>
            <a:lvl2pPr marL="342900" indent="0">
              <a:lnSpc>
                <a:spcPct val="120000"/>
              </a:lnSpc>
              <a:buNone/>
              <a:defRPr sz="1350">
                <a:solidFill>
                  <a:srgbClr val="7030A0"/>
                </a:solidFill>
              </a:defRPr>
            </a:lvl2pPr>
            <a:lvl3pPr marL="685800" indent="0">
              <a:lnSpc>
                <a:spcPct val="120000"/>
              </a:lnSpc>
              <a:buNone/>
              <a:defRPr sz="1350">
                <a:solidFill>
                  <a:srgbClr val="7030A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552450" y="3465272"/>
            <a:ext cx="3956050" cy="592138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1200" b="1">
                <a:latin typeface="Arial Black"/>
                <a:cs typeface="Arial Black"/>
              </a:defRPr>
            </a:lvl2pPr>
            <a:lvl3pPr marL="685800" indent="0">
              <a:buNone/>
              <a:defRPr sz="1200" b="1">
                <a:latin typeface="Arial Black"/>
                <a:cs typeface="Arial Black"/>
              </a:defRPr>
            </a:lvl3pPr>
            <a:lvl4pPr marL="1028700" indent="0">
              <a:buNone/>
              <a:defRPr sz="1200" b="1">
                <a:latin typeface="Arial Black"/>
                <a:cs typeface="Arial Black"/>
              </a:defRPr>
            </a:lvl4pPr>
            <a:lvl5pPr marL="1371600" indent="0">
              <a:buNone/>
              <a:defRPr sz="1200" b="1">
                <a:latin typeface="Arial Black"/>
                <a:cs typeface="Arial Blac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4753425" y="3463458"/>
            <a:ext cx="3956050" cy="592138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1200" b="1">
                <a:latin typeface="Arial Black"/>
                <a:cs typeface="Arial Black"/>
              </a:defRPr>
            </a:lvl2pPr>
            <a:lvl3pPr marL="685800" indent="0">
              <a:buNone/>
              <a:defRPr sz="1200" b="1">
                <a:latin typeface="Arial Black"/>
                <a:cs typeface="Arial Black"/>
              </a:defRPr>
            </a:lvl3pPr>
            <a:lvl4pPr marL="1028700" indent="0">
              <a:buNone/>
              <a:defRPr sz="1200" b="1">
                <a:latin typeface="Arial Black"/>
                <a:cs typeface="Arial Black"/>
              </a:defRPr>
            </a:lvl4pPr>
            <a:lvl5pPr marL="1371600" indent="0">
              <a:buNone/>
              <a:defRPr sz="1200" b="1">
                <a:latin typeface="Arial Black"/>
                <a:cs typeface="Arial Blac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511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4375" y="877428"/>
            <a:ext cx="8229600" cy="450049"/>
          </a:xfrm>
        </p:spPr>
        <p:txBody>
          <a:bodyPr anchor="t"/>
          <a:lstStyle>
            <a:lvl1pPr algn="l">
              <a:defRPr sz="18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4375" y="2367921"/>
            <a:ext cx="8229600" cy="288455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7030A0"/>
                </a:solidFill>
              </a:defRPr>
            </a:lvl1pPr>
            <a:lvl2pPr marL="342900" indent="0">
              <a:buNone/>
              <a:defRPr sz="1800">
                <a:solidFill>
                  <a:srgbClr val="7030A0"/>
                </a:solidFill>
              </a:defRPr>
            </a:lvl2pPr>
            <a:lvl3pPr marL="685800" indent="0">
              <a:buNone/>
              <a:defRPr sz="1800">
                <a:solidFill>
                  <a:srgbClr val="7030A0"/>
                </a:solidFill>
              </a:defRPr>
            </a:lvl3pPr>
            <a:lvl4pPr marL="1028700" indent="0">
              <a:buNone/>
              <a:defRPr sz="1800">
                <a:solidFill>
                  <a:srgbClr val="7030A0"/>
                </a:solidFill>
              </a:defRPr>
            </a:lvl4pPr>
            <a:lvl5pPr marL="1371600" indent="0">
              <a:buNone/>
              <a:defRPr sz="1800">
                <a:solidFill>
                  <a:srgbClr val="7030A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6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</p:spPr>
        <p:txBody>
          <a:bodyPr/>
          <a:lstStyle/>
          <a:p>
            <a:pPr>
              <a:defRPr/>
            </a:pPr>
            <a:fld id="{9CAFC4BC-7C0B-344A-BA81-1CDFD15610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45143" y="857844"/>
            <a:ext cx="103906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0" i="0" u="none" strike="noStrike" kern="1200" cap="none" spc="0" normalizeH="0" baseline="0" noProof="0">
                <a:ln>
                  <a:noFill/>
                </a:ln>
                <a:solidFill>
                  <a:srgbClr val="523178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“</a:t>
            </a:r>
          </a:p>
        </p:txBody>
      </p:sp>
      <p:sp>
        <p:nvSpPr>
          <p:cNvPr id="6" name="TextBox 5"/>
          <p:cNvSpPr txBox="1"/>
          <p:nvPr userDrawn="1"/>
        </p:nvSpPr>
        <p:spPr>
          <a:xfrm rot="10800000">
            <a:off x="7587830" y="3298848"/>
            <a:ext cx="103906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“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5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4"/>
            <a:ext cx="8229600" cy="450049"/>
          </a:xfrm>
        </p:spPr>
        <p:txBody>
          <a:bodyPr anchor="t"/>
          <a:lstStyle>
            <a:lvl1pPr algn="l">
              <a:defRPr sz="24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76" y="1478157"/>
            <a:ext cx="3539432" cy="47501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4" name="Chart 3"/>
          <p:cNvGraphicFramePr/>
          <p:nvPr userDrawn="1"/>
        </p:nvGraphicFramePr>
        <p:xfrm>
          <a:off x="4104261" y="1478158"/>
          <a:ext cx="4589714" cy="4750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888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8"/>
            <a:ext cx="8229600" cy="450049"/>
          </a:xfrm>
        </p:spPr>
        <p:txBody>
          <a:bodyPr anchor="t"/>
          <a:lstStyle>
            <a:lvl1pPr algn="l">
              <a:defRPr sz="18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75" y="1478159"/>
            <a:ext cx="8229600" cy="525079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FC4BC-7C0B-344A-BA81-1CDFD15610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339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8"/>
            <a:ext cx="8229600" cy="450049"/>
          </a:xfrm>
        </p:spPr>
        <p:txBody>
          <a:bodyPr anchor="t"/>
          <a:lstStyle>
            <a:lvl1pPr algn="l">
              <a:defRPr sz="18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542" y="1478157"/>
            <a:ext cx="4496435" cy="47860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6"/>
            <a:ext cx="5562600" cy="365125"/>
          </a:xfrm>
        </p:spPr>
        <p:txBody>
          <a:bodyPr/>
          <a:lstStyle>
            <a:lvl1pPr algn="l">
              <a:defRPr sz="6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pPr>
              <a:defRPr/>
            </a:pPr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8525" y="6356356"/>
            <a:ext cx="478277" cy="365125"/>
          </a:xfrm>
        </p:spPr>
        <p:txBody>
          <a:bodyPr/>
          <a:lstStyle>
            <a:lvl1pPr>
              <a:defRPr sz="6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pPr>
              <a:defRPr/>
            </a:pPr>
            <a:fld id="{9CAFC4BC-7C0B-344A-BA81-1CDFD15610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7203" y="1478157"/>
            <a:ext cx="3668713" cy="4786118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639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divider">
    <p:bg>
      <p:bgPr>
        <a:solidFill>
          <a:srgbClr val="F197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607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FC4BC-7C0B-344A-BA81-1CDFD15610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411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divider">
    <p:bg>
      <p:bgPr>
        <a:solidFill>
          <a:srgbClr val="00A9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FC4BC-7C0B-344A-BA81-1CDFD15610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607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12443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divider">
    <p:bg>
      <p:bgPr>
        <a:solidFill>
          <a:srgbClr val="E91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FC4BC-7C0B-344A-BA81-1CDFD15610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607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62048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divider">
    <p:bg>
      <p:bgPr>
        <a:solidFill>
          <a:srgbClr val="FFC5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FC4BC-7C0B-344A-BA81-1CDFD15610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607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76567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divider">
    <p:bg>
      <p:bgPr>
        <a:solidFill>
          <a:srgbClr val="AB49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FC4BC-7C0B-344A-BA81-1CDFD15610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607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00554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divider">
    <p:bg>
      <p:bgPr>
        <a:solidFill>
          <a:srgbClr val="19A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FC4BC-7C0B-344A-BA81-1CDFD15610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607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53075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6BB778D-FF8E-644A-B537-CE8B3D9AF827}"/>
              </a:ext>
            </a:extLst>
          </p:cNvPr>
          <p:cNvSpPr/>
          <p:nvPr userDrawn="1"/>
        </p:nvSpPr>
        <p:spPr>
          <a:xfrm>
            <a:off x="2" y="4"/>
            <a:ext cx="2046156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8"/>
          </a:p>
        </p:txBody>
      </p:sp>
      <p:pic>
        <p:nvPicPr>
          <p:cNvPr id="5" name="Picture 4" descr="A person sitting on a table&#10;&#10;Description automatically generated">
            <a:extLst>
              <a:ext uri="{FF2B5EF4-FFF2-40B4-BE49-F238E27FC236}">
                <a16:creationId xmlns:a16="http://schemas.microsoft.com/office/drawing/2014/main" id="{42791706-0433-7C42-8571-FD9063E26D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3428" y="0"/>
            <a:ext cx="7734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897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9E8AC2-956B-0E4C-A4F9-8109A71C32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1" y="0"/>
            <a:ext cx="914788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4A98C0-5A0A-5F41-85DA-C2EDD7C9BA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9000"/>
          </a:blip>
          <a:stretch>
            <a:fillRect/>
          </a:stretch>
        </p:blipFill>
        <p:spPr>
          <a:xfrm rot="10800000" flipH="1">
            <a:off x="10509" y="2904896"/>
            <a:ext cx="9143998" cy="365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05F260-13EE-E94C-BE0C-B735411058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9000"/>
          </a:blip>
          <a:stretch>
            <a:fillRect/>
          </a:stretch>
        </p:blipFill>
        <p:spPr>
          <a:xfrm rot="10800000" flipH="1">
            <a:off x="-2" y="2531877"/>
            <a:ext cx="9143998" cy="3657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AAB33B-5BC2-2341-BC31-A3EB39D35A01}"/>
              </a:ext>
            </a:extLst>
          </p:cNvPr>
          <p:cNvSpPr/>
          <p:nvPr userDrawn="1"/>
        </p:nvSpPr>
        <p:spPr>
          <a:xfrm>
            <a:off x="-1" y="5938348"/>
            <a:ext cx="9158395" cy="919655"/>
          </a:xfrm>
          <a:prstGeom prst="rect">
            <a:avLst/>
          </a:prstGeom>
          <a:solidFill>
            <a:srgbClr val="005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8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BE0579-E47B-3445-AD1E-3CD7DB750781}"/>
              </a:ext>
            </a:extLst>
          </p:cNvPr>
          <p:cNvSpPr/>
          <p:nvPr userDrawn="1"/>
        </p:nvSpPr>
        <p:spPr>
          <a:xfrm>
            <a:off x="-14395" y="6167709"/>
            <a:ext cx="917279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sz="1275" b="1" spc="23">
                <a:solidFill>
                  <a:schemeClr val="bg1"/>
                </a:solidFill>
                <a:latin typeface="Gotham-Bold" pitchFamily="2" charset="0"/>
              </a:rPr>
              <a:t>TECHIMPACT.ORG</a:t>
            </a:r>
          </a:p>
        </p:txBody>
      </p:sp>
    </p:spTree>
    <p:extLst>
      <p:ext uri="{BB962C8B-B14F-4D97-AF65-F5344CB8AC3E}">
        <p14:creationId xmlns:p14="http://schemas.microsoft.com/office/powerpoint/2010/main" val="328695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4"/>
            <a:ext cx="8229600" cy="450049"/>
          </a:xfrm>
        </p:spPr>
        <p:txBody>
          <a:bodyPr anchor="t"/>
          <a:lstStyle>
            <a:lvl1pPr algn="l">
              <a:defRPr sz="24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8" name="Chart 7"/>
          <p:cNvGraphicFramePr/>
          <p:nvPr userDrawn="1"/>
        </p:nvGraphicFramePr>
        <p:xfrm>
          <a:off x="464375" y="1478158"/>
          <a:ext cx="8229600" cy="4341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1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77424"/>
            <a:ext cx="8229600" cy="450049"/>
          </a:xfrm>
        </p:spPr>
        <p:txBody>
          <a:bodyPr anchor="t"/>
          <a:lstStyle>
            <a:lvl1pPr algn="l">
              <a:defRPr sz="2400" b="0">
                <a:latin typeface="Arial  "/>
                <a:cs typeface="Arial 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76" y="1478157"/>
            <a:ext cx="3539432" cy="47501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4" name="Chart 3"/>
          <p:cNvGraphicFramePr/>
          <p:nvPr userDrawn="1"/>
        </p:nvGraphicFramePr>
        <p:xfrm>
          <a:off x="4240593" y="1478158"/>
          <a:ext cx="4446208" cy="475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" y="-12599"/>
            <a:ext cx="9144000" cy="1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3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2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fld id="{9CAFC4BC-7C0B-344A-BA81-1CDFD1561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1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712" r:id="rId26"/>
    <p:sldLayoutId id="2147483713" r:id="rId2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585262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t>Business Volunteers Unlimited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 "/>
              <a:ea typeface="+mn-ea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AFC4BC-7C0B-344A-BA81-1CDFD15610A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Black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2183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585262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6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pPr>
              <a:defRPr/>
            </a:pPr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rgbClr val="585262"/>
                </a:solidFill>
                <a:latin typeface="Arial Black"/>
                <a:cs typeface="Arial Black"/>
              </a:defRPr>
            </a:lvl1pPr>
          </a:lstStyle>
          <a:p>
            <a:pPr>
              <a:defRPr/>
            </a:pPr>
            <a:fld id="{9CAFC4BC-7C0B-344A-BA81-1CDFD15610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5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3300" b="1" kern="1200">
          <a:solidFill>
            <a:srgbClr val="585262"/>
          </a:solidFill>
          <a:latin typeface="Arial Black"/>
          <a:ea typeface="+mj-ea"/>
          <a:cs typeface="Arial Black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jclark@bvuvolunteers.or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wlaszyn@bvuvolunteers.or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bvuvolunteers.org/nonprofit-summit-202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bvuvolunteers.org/event/virtual-role-of-the-board-training-3/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14353" y="1628761"/>
            <a:ext cx="8829647" cy="1674584"/>
          </a:xfrm>
        </p:spPr>
        <p:txBody>
          <a:bodyPr anchor="b"/>
          <a:lstStyle/>
          <a:p>
            <a:r>
              <a:rPr lang="en-US" sz="5400">
                <a:latin typeface="Calibri" panose="020F0502020204030204" pitchFamily="34" charset="0"/>
                <a:cs typeface="Calibri" panose="020F0502020204030204" pitchFamily="34" charset="0"/>
              </a:rPr>
              <a:t>Succession Planning: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0">
                <a:latin typeface="Calibri" panose="020F0502020204030204" pitchFamily="34" charset="0"/>
                <a:cs typeface="Calibri" panose="020F0502020204030204" pitchFamily="34" charset="0"/>
              </a:rPr>
              <a:t>Demystifying Succession Planning </a:t>
            </a:r>
            <a:br>
              <a:rPr lang="en-US" sz="3600" b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0">
                <a:latin typeface="Calibri" panose="020F0502020204030204" pitchFamily="34" charset="0"/>
                <a:cs typeface="Calibri" panose="020F0502020204030204" pitchFamily="34" charset="0"/>
              </a:rPr>
              <a:t>and Why it Matters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384560" y="3820829"/>
            <a:ext cx="8374879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</a:pPr>
            <a:r>
              <a:rPr lang="en-US" sz="20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Julie Clark</a:t>
            </a:r>
            <a:r>
              <a:rPr lang="en-US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Vice President, Nonprofit Engagement, Business Volunteers Unlimited</a:t>
            </a:r>
            <a:endParaRPr lang="en-US" sz="20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spcBef>
                <a:spcPts val="400"/>
              </a:spcBef>
            </a:pPr>
            <a:r>
              <a:rPr lang="en-US" sz="20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Andrea Wlaszyn</a:t>
            </a:r>
          </a:p>
          <a:p>
            <a:pPr algn="ctr">
              <a:spcBef>
                <a:spcPts val="400"/>
              </a:spcBef>
            </a:pPr>
            <a:r>
              <a:rPr lang="en-US" sz="20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Director, Business Engagement, Business Volunteers Unlimited</a:t>
            </a:r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5797511"/>
            <a:ext cx="2309813" cy="96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9200" y="5610455"/>
            <a:ext cx="285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In partnership with:</a:t>
            </a:r>
          </a:p>
        </p:txBody>
      </p:sp>
    </p:spTree>
    <p:extLst>
      <p:ext uri="{BB962C8B-B14F-4D97-AF65-F5344CB8AC3E}">
        <p14:creationId xmlns:p14="http://schemas.microsoft.com/office/powerpoint/2010/main" val="3732127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Leadership Succession Caution Zone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485" y="1662523"/>
            <a:ext cx="7959036" cy="4046069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Strong CEO</a:t>
            </a:r>
          </a:p>
          <a:p>
            <a:pPr marL="692150" lvl="1" indent="-342900"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‐"/>
            </a:pPr>
            <a:r>
              <a:rPr lang="en-US" sz="2100">
                <a:latin typeface="Calibri" panose="020F0502020204030204" pitchFamily="34" charset="0"/>
                <a:cs typeface="Calibri" panose="020F0502020204030204" pitchFamily="34" charset="0"/>
              </a:rPr>
              <a:t>Owns most critical relationships</a:t>
            </a:r>
          </a:p>
          <a:p>
            <a:pPr marL="692150" lvl="1" indent="-342900"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‐"/>
            </a:pPr>
            <a:r>
              <a:rPr lang="en-US" sz="2100">
                <a:latin typeface="Calibri" panose="020F0502020204030204" pitchFamily="34" charset="0"/>
                <a:cs typeface="Calibri" panose="020F0502020204030204" pitchFamily="34" charset="0"/>
              </a:rPr>
              <a:t>Has not transferred important knowledge</a:t>
            </a:r>
          </a:p>
          <a:p>
            <a:pPr marL="692150" lvl="1" indent="-342900"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‐"/>
            </a:pPr>
            <a:r>
              <a:rPr lang="en-US" sz="2100">
                <a:latin typeface="Calibri" panose="020F0502020204030204" pitchFamily="34" charset="0"/>
                <a:cs typeface="Calibri" panose="020F0502020204030204" pitchFamily="34" charset="0"/>
              </a:rPr>
              <a:t>CEO dependency – CEO takes on too much of the organization’s work</a:t>
            </a:r>
          </a:p>
          <a:p>
            <a:pPr marL="692150" lvl="1" indent="-342900"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‐"/>
            </a:pPr>
            <a:r>
              <a:rPr lang="en-US" sz="2100">
                <a:latin typeface="Calibri" panose="020F0502020204030204" pitchFamily="34" charset="0"/>
                <a:cs typeface="Calibri" panose="020F0502020204030204" pitchFamily="34" charset="0"/>
              </a:rPr>
              <a:t>Extremely high level of trust and capabilities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Long tenure</a:t>
            </a:r>
          </a:p>
          <a:p>
            <a:pPr marL="692150" lvl="1" indent="-342900">
              <a:spcBef>
                <a:spcPts val="0"/>
              </a:spcBef>
              <a:buFont typeface="Calibri Light" panose="020F0302020204030204" pitchFamily="34" charset="0"/>
              <a:buChar char="‐"/>
            </a:pPr>
            <a:r>
              <a:rPr lang="en-US" sz="2100">
                <a:latin typeface="Calibri" panose="020F0502020204030204" pitchFamily="34" charset="0"/>
                <a:cs typeface="Calibri" panose="020F0502020204030204" pitchFamily="34" charset="0"/>
              </a:rPr>
              <a:t>Organization has grown up around the leader</a:t>
            </a:r>
          </a:p>
          <a:p>
            <a:pPr marL="692150" lvl="1" indent="-342900">
              <a:spcBef>
                <a:spcPts val="0"/>
              </a:spcBef>
              <a:buFont typeface="Calibri Light" panose="020F0302020204030204" pitchFamily="34" charset="0"/>
              <a:buChar char="‐"/>
            </a:pPr>
            <a:r>
              <a:rPr lang="en-US" sz="2100">
                <a:latin typeface="Calibri" panose="020F0502020204030204" pitchFamily="34" charset="0"/>
                <a:cs typeface="Calibri" panose="020F0502020204030204" pitchFamily="34" charset="0"/>
              </a:rPr>
              <a:t>Compensation is lower than market value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Limited internal talent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Aging workforce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No emergency succession plan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Board is not functioning well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Business Volunteers Unlimited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t>10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72921" y="1387295"/>
            <a:ext cx="8229600" cy="0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005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Business Volunteers Unlimited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t>11</a:t>
            </a:fld>
            <a:endParaRPr lang="en-US"/>
          </a:p>
        </p:txBody>
      </p:sp>
      <p:pic>
        <p:nvPicPr>
          <p:cNvPr id="9" name="Picture 8" descr="Related 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64" y="1233055"/>
            <a:ext cx="6162350" cy="4139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3263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Types of Succession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311" y="2437935"/>
            <a:ext cx="7959036" cy="262418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Emergency/Urgent Need</a:t>
            </a:r>
          </a:p>
          <a:p>
            <a:pPr marL="692150">
              <a:spcBef>
                <a:spcPts val="0"/>
              </a:spcBef>
              <a:buFont typeface="Calibri Light" panose="020F0302020204030204" pitchFamily="34" charset="0"/>
              <a:buChar char="‐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Departure without notice</a:t>
            </a:r>
          </a:p>
          <a:p>
            <a:pPr marL="692150">
              <a:spcBef>
                <a:spcPts val="0"/>
              </a:spcBef>
              <a:buFont typeface="Calibri Light" panose="020F0302020204030204" pitchFamily="34" charset="0"/>
              <a:buChar char="‐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Long-term absence</a:t>
            </a:r>
          </a:p>
          <a:p>
            <a:pPr marL="349250" indent="0">
              <a:spcBef>
                <a:spcPts val="0"/>
              </a:spcBef>
              <a:buNone/>
            </a:pP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Planned/Departure-Defined</a:t>
            </a:r>
          </a:p>
          <a:p>
            <a:pPr marL="692150">
              <a:spcBef>
                <a:spcPts val="0"/>
              </a:spcBef>
              <a:buFont typeface="Calibri Light" panose="020F0302020204030204" pitchFamily="34" charset="0"/>
              <a:buChar char="‐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Future planned retirement or departure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Business Volunteers Unlimited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t>12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72921" y="1387295"/>
            <a:ext cx="8229600" cy="0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477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Responsibility for Succession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485" y="1662523"/>
            <a:ext cx="8123424" cy="4046069"/>
          </a:xfrm>
        </p:spPr>
        <p:txBody>
          <a:bodyPr>
            <a:noAutofit/>
          </a:bodyPr>
          <a:lstStyle/>
          <a:p>
            <a:pPr lvl="0" fontAlgn="base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>
                <a:latin typeface="Calibri" panose="020F0502020204030204" pitchFamily="34" charset="0"/>
                <a:cs typeface="Calibri" panose="020F0502020204030204" pitchFamily="34" charset="0"/>
              </a:rPr>
              <a:t>The Board</a:t>
            </a:r>
          </a:p>
          <a:p>
            <a:pPr marL="692150" lvl="0" fontAlgn="base">
              <a:spcBef>
                <a:spcPts val="0"/>
              </a:spcBef>
              <a:buFont typeface="Calibri Light" panose="020F0302020204030204" pitchFamily="34" charset="0"/>
              <a:buChar char="‐"/>
            </a:pP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Develop a succession plan for the chief executive</a:t>
            </a:r>
          </a:p>
          <a:p>
            <a:pPr lvl="0" fontAlgn="base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>
                <a:latin typeface="Calibri" panose="020F0502020204030204" pitchFamily="34" charset="0"/>
                <a:cs typeface="Calibri" panose="020F0502020204030204" pitchFamily="34" charset="0"/>
              </a:rPr>
              <a:t>The Chief Executive:</a:t>
            </a:r>
          </a:p>
          <a:p>
            <a:pPr marL="692150" fontAlgn="base">
              <a:spcBef>
                <a:spcPts val="0"/>
              </a:spcBef>
              <a:buFont typeface="Calibri Light" panose="020F0302020204030204" pitchFamily="34" charset="0"/>
              <a:buChar char="‐"/>
            </a:pP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Maintain an organization-wide succession plan and regularly update</a:t>
            </a:r>
          </a:p>
          <a:p>
            <a:pPr marL="692150" fontAlgn="base">
              <a:spcBef>
                <a:spcPts val="0"/>
              </a:spcBef>
              <a:buFont typeface="Calibri Light" panose="020F0302020204030204" pitchFamily="34" charset="0"/>
              <a:buChar char="‐"/>
            </a:pP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Hold the Executive Team accountable for staff development</a:t>
            </a:r>
          </a:p>
          <a:p>
            <a:pPr lvl="0" fontAlgn="base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>
                <a:latin typeface="Calibri" panose="020F0502020204030204" pitchFamily="34" charset="0"/>
                <a:cs typeface="Calibri" panose="020F0502020204030204" pitchFamily="34" charset="0"/>
              </a:rPr>
              <a:t>The Executive Team:</a:t>
            </a:r>
          </a:p>
          <a:p>
            <a:pPr marL="692150" lvl="0" fontAlgn="base">
              <a:spcBef>
                <a:spcPts val="0"/>
              </a:spcBef>
              <a:buFont typeface="Calibri Light" panose="020F0302020204030204" pitchFamily="34" charset="0"/>
              <a:buChar char="‐"/>
            </a:pP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Manage development of direct reports</a:t>
            </a:r>
          </a:p>
          <a:p>
            <a:pPr marL="692150" lvl="0" fontAlgn="base">
              <a:spcBef>
                <a:spcPts val="0"/>
              </a:spcBef>
              <a:buFont typeface="Calibri Light" panose="020F0302020204030204" pitchFamily="34" charset="0"/>
              <a:buChar char="‐"/>
            </a:pP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Identify cross-training and cross-functional development opportunities</a:t>
            </a:r>
          </a:p>
          <a:p>
            <a:pPr marL="692150" lvl="0" fontAlgn="base">
              <a:spcBef>
                <a:spcPts val="0"/>
              </a:spcBef>
              <a:buFont typeface="Calibri Light" panose="020F0302020204030204" pitchFamily="34" charset="0"/>
              <a:buChar char="‐"/>
            </a:pP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Provide mentoring, guidance, and feedback</a:t>
            </a:r>
          </a:p>
          <a:p>
            <a:pPr lvl="0" fontAlgn="base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>
                <a:latin typeface="Calibri" panose="020F0502020204030204" pitchFamily="34" charset="0"/>
                <a:cs typeface="Calibri" panose="020F0502020204030204" pitchFamily="34" charset="0"/>
              </a:rPr>
              <a:t>HR Function:</a:t>
            </a:r>
          </a:p>
          <a:p>
            <a:pPr marL="692150" fontAlgn="base">
              <a:spcBef>
                <a:spcPts val="0"/>
              </a:spcBef>
              <a:buFont typeface="Calibri Light" panose="020F0302020204030204" pitchFamily="34" charset="0"/>
              <a:buChar char="‐"/>
            </a:pP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Ensure development plans for all succession candidates</a:t>
            </a:r>
          </a:p>
          <a:p>
            <a:pPr marL="692150" fontAlgn="base">
              <a:spcBef>
                <a:spcPts val="0"/>
              </a:spcBef>
              <a:buFont typeface="Calibri Light" panose="020F0302020204030204" pitchFamily="34" charset="0"/>
              <a:buChar char="‐"/>
            </a:pP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Provide oversight for ‘high potential team’ and unique development needs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Business Volunteers Unlimited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t>13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72921" y="1387295"/>
            <a:ext cx="8229600" cy="0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590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Succession Planning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485" y="2108751"/>
            <a:ext cx="7959036" cy="336301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Sense of being replaced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Resistance to change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Internal and external messaging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Board and staff buy-in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Time and resources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Attention to diversity and inclusion and compliance issues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Business Volunteers Unlimited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t>14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72921" y="1387295"/>
            <a:ext cx="8229600" cy="0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907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Succession Planning Process – Key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485" y="1662523"/>
            <a:ext cx="7959036" cy="404606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Assess Organization</a:t>
            </a:r>
          </a:p>
          <a:p>
            <a:pPr marL="692150">
              <a:spcBef>
                <a:spcPts val="0"/>
              </a:spcBef>
              <a:buFont typeface="Calibri Light" panose="020F0302020204030204" pitchFamily="34" charset="0"/>
              <a:buChar char="‐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Identify the critical roles and skills required to meet future needs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Assess Employees</a:t>
            </a:r>
          </a:p>
          <a:p>
            <a:pPr marL="692150">
              <a:spcBef>
                <a:spcPts val="0"/>
              </a:spcBef>
              <a:buFont typeface="Calibri Light" panose="020F0302020204030204" pitchFamily="34" charset="0"/>
              <a:buChar char="‐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Assess employees and identify potential successors for critical roles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Develop Employees</a:t>
            </a:r>
          </a:p>
          <a:p>
            <a:pPr marL="692150">
              <a:spcBef>
                <a:spcPts val="0"/>
              </a:spcBef>
              <a:buFont typeface="Calibri Light" panose="020F0302020204030204" pitchFamily="34" charset="0"/>
              <a:buChar char="‐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Determine if skills development is required to prepare employee for future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Place/Recruit Employees</a:t>
            </a:r>
          </a:p>
          <a:p>
            <a:pPr marL="692150">
              <a:spcBef>
                <a:spcPts val="0"/>
              </a:spcBef>
              <a:buFont typeface="Calibri Light" panose="020F0302020204030204" pitchFamily="34" charset="0"/>
              <a:buChar char="‐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Plan recruitment and manage placement of identified candidates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Business Volunteers Unlimited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t>15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72921" y="1387295"/>
            <a:ext cx="8229600" cy="0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559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Assess the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485" y="1662523"/>
            <a:ext cx="7959036" cy="4046069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Identify the roles to be included.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For each key role, prepare updated position descriptions that include required skills, education, and experience.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Standard roles often included:</a:t>
            </a:r>
          </a:p>
          <a:p>
            <a:pPr marL="692150">
              <a:spcBef>
                <a:spcPts val="0"/>
              </a:spcBef>
              <a:buFont typeface="Calibri Light" panose="020F0302020204030204" pitchFamily="34" charset="0"/>
              <a:buChar char="‐"/>
            </a:pP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Executive Director or President/CEO</a:t>
            </a:r>
          </a:p>
          <a:p>
            <a:pPr marL="692150">
              <a:spcBef>
                <a:spcPts val="0"/>
              </a:spcBef>
              <a:buFont typeface="Calibri Light" panose="020F0302020204030204" pitchFamily="34" charset="0"/>
              <a:buChar char="‐"/>
            </a:pP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Program Management</a:t>
            </a:r>
          </a:p>
          <a:p>
            <a:pPr marL="692150">
              <a:spcBef>
                <a:spcPts val="0"/>
              </a:spcBef>
              <a:buFont typeface="Calibri Light" panose="020F0302020204030204" pitchFamily="34" charset="0"/>
              <a:buChar char="‐"/>
            </a:pP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Development Lead</a:t>
            </a:r>
          </a:p>
          <a:p>
            <a:pPr marL="692150">
              <a:spcBef>
                <a:spcPts val="0"/>
              </a:spcBef>
              <a:buFont typeface="Calibri Light" panose="020F0302020204030204" pitchFamily="34" charset="0"/>
              <a:buChar char="‐"/>
            </a:pP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Finance/Administrative Lead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Additional key roles should be identified based on the risk profile. 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Evaluate current team and identify potentials that could fill the job.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CAREFULLY manage expectations. (Avoid perceived promises of future career progression.)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375" y="6356351"/>
            <a:ext cx="5562600" cy="365125"/>
          </a:xfrm>
        </p:spPr>
        <p:txBody>
          <a:bodyPr/>
          <a:lstStyle/>
          <a:p>
            <a:r>
              <a:rPr lang="en-US" b="1"/>
              <a:t>Business Volunteers Unlimited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t>16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72921" y="1387295"/>
            <a:ext cx="8229600" cy="0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323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latin typeface="Calibri Light" panose="020F0302020204030204" pitchFamily="34" charset="0"/>
                <a:cs typeface="Calibri Light" panose="020F0302020204030204" pitchFamily="34" charset="0"/>
              </a:rPr>
              <a:t>Assess &amp; Develop Employees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Business Volunteers Unlimited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t>17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72921" y="1387295"/>
            <a:ext cx="8229600" cy="0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 descr="Image result for nonprofit succession planning cartoo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" t="19426" r="2528" b="27969"/>
          <a:stretch/>
        </p:blipFill>
        <p:spPr bwMode="auto">
          <a:xfrm>
            <a:off x="374070" y="1708584"/>
            <a:ext cx="8423936" cy="34754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4997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53355"/>
            <a:ext cx="8610600" cy="9017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 algn="ctr">
              <a:lnSpc>
                <a:spcPct val="80000"/>
              </a:lnSpc>
              <a:buClr>
                <a:schemeClr val="tx1"/>
              </a:buClr>
              <a:buSzTx/>
              <a:buNone/>
            </a:pPr>
            <a:r>
              <a:rPr lang="en-US" sz="2000" i="1">
                <a:latin typeface="Calibri" panose="020F0502020204030204" pitchFamily="34" charset="0"/>
                <a:cs typeface="Calibri" panose="020F0502020204030204" pitchFamily="34" charset="0"/>
              </a:rPr>
              <a:t>No promises should be made about future roles for the employee</a:t>
            </a:r>
          </a:p>
          <a:p>
            <a:pPr marL="457200" lvl="1" indent="0" algn="ctr">
              <a:lnSpc>
                <a:spcPct val="80000"/>
              </a:lnSpc>
              <a:buClr>
                <a:schemeClr val="tx1"/>
              </a:buClr>
              <a:buSzTx/>
              <a:buNone/>
            </a:pPr>
            <a:endParaRPr lang="en-US" sz="1000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ctr">
              <a:lnSpc>
                <a:spcPct val="80000"/>
              </a:lnSpc>
              <a:buClr>
                <a:schemeClr val="tx1"/>
              </a:buClr>
              <a:buSzTx/>
              <a:buNone/>
            </a:pPr>
            <a:r>
              <a:rPr lang="en-US" sz="2000" i="1">
                <a:latin typeface="Calibri" panose="020F0502020204030204" pitchFamily="34" charset="0"/>
                <a:cs typeface="Calibri" panose="020F0502020204030204" pitchFamily="34" charset="0"/>
              </a:rPr>
              <a:t>Individuals should receive the appropriate messages regarding their future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t>18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0D5010E-2CAE-4351-9877-522DE64BE13A}"/>
              </a:ext>
            </a:extLst>
          </p:cNvPr>
          <p:cNvSpPr txBox="1">
            <a:spLocks/>
          </p:cNvSpPr>
          <p:nvPr/>
        </p:nvSpPr>
        <p:spPr>
          <a:xfrm>
            <a:off x="464375" y="457200"/>
            <a:ext cx="8229600" cy="4500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rgbClr val="585262"/>
                </a:solidFill>
                <a:latin typeface="Arial  "/>
                <a:ea typeface="+mj-ea"/>
                <a:cs typeface="Arial  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Assess &amp; Develop Employees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A906ED3-2B2E-402C-928C-D59E713D98AB}"/>
              </a:ext>
            </a:extLst>
          </p:cNvPr>
          <p:cNvSpPr/>
          <p:nvPr/>
        </p:nvSpPr>
        <p:spPr>
          <a:xfrm>
            <a:off x="4534738" y="3505200"/>
            <a:ext cx="3161462" cy="1784350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E3458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Targeted Development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Shadowing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Special Assignments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C92C69C-3222-4B39-86FF-7531BB41A63A}"/>
              </a:ext>
            </a:extLst>
          </p:cNvPr>
          <p:cNvSpPr/>
          <p:nvPr/>
        </p:nvSpPr>
        <p:spPr>
          <a:xfrm>
            <a:off x="4534738" y="1447800"/>
            <a:ext cx="3161462" cy="1962569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2888C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Organizational Needs and Direction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8E38CA5-E926-49A8-AD5B-36F715E9CD38}"/>
              </a:ext>
            </a:extLst>
          </p:cNvPr>
          <p:cNvSpPr/>
          <p:nvPr/>
        </p:nvSpPr>
        <p:spPr>
          <a:xfrm>
            <a:off x="1295400" y="3505200"/>
            <a:ext cx="3161462" cy="1784351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0BB3A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Personal Career Aspirations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040948E-A9E4-4083-A643-F312718C10AB}"/>
              </a:ext>
            </a:extLst>
          </p:cNvPr>
          <p:cNvSpPr/>
          <p:nvPr/>
        </p:nvSpPr>
        <p:spPr>
          <a:xfrm>
            <a:off x="1295400" y="1447801"/>
            <a:ext cx="3161462" cy="1981200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0972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Individual Development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Comprehensive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Revisit it periodically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Tie to SP and strategic initiatives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40F1411-E7EB-4801-B494-1442273F453C}"/>
              </a:ext>
            </a:extLst>
          </p:cNvPr>
          <p:cNvSpPr/>
          <p:nvPr/>
        </p:nvSpPr>
        <p:spPr>
          <a:xfrm>
            <a:off x="3505202" y="2895600"/>
            <a:ext cx="1828800" cy="1066800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53327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Employee Development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A12089-1B1B-434A-A6F3-03AB9B47BA28}"/>
              </a:ext>
            </a:extLst>
          </p:cNvPr>
          <p:cNvCxnSpPr/>
          <p:nvPr/>
        </p:nvCxnSpPr>
        <p:spPr>
          <a:xfrm>
            <a:off x="457200" y="1133295"/>
            <a:ext cx="8229600" cy="0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506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Place/Recruit Employees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485" y="1662524"/>
            <a:ext cx="7959036" cy="385313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>
                <a:latin typeface="Calibri" panose="020F0502020204030204" pitchFamily="34" charset="0"/>
                <a:cs typeface="Calibri" panose="020F0502020204030204" pitchFamily="34" charset="0"/>
              </a:rPr>
              <a:t>EVALUATE THE PIPELINE OF CANDIDATES:</a:t>
            </a:r>
          </a:p>
          <a:p>
            <a:pPr marL="0" indent="0">
              <a:spcBef>
                <a:spcPts val="1200"/>
              </a:spcBef>
              <a:buNone/>
            </a:pPr>
            <a:endParaRPr lang="en-US" b="1" u="sng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The “Win the Lottery” scenario – need to have interim leadership identified</a:t>
            </a:r>
            <a:b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Depth</a:t>
            </a:r>
          </a:p>
          <a:p>
            <a:pPr marL="692150" lvl="1" indent="-342900"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‐"/>
            </a:pP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The pipeline should include 3 potential successors, when possible.</a:t>
            </a:r>
          </a:p>
          <a:p>
            <a:pPr marL="692150" lvl="1" indent="-342900"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‐"/>
            </a:pP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Consider diversity – look at the make-up of individuals in the pipeline. Does it resemble the overall composition of the organization?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Business Volunteers Unlimited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t>19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72921" y="1387295"/>
            <a:ext cx="8229600" cy="0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55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Housekeeping 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We are utilizing Zoom Meeting today, and all attendees are muted upon entry.​ We encourage attendees to keep their video on for a more interactive virtual event.</a:t>
            </a:r>
          </a:p>
          <a:p>
            <a:pPr fontAlgn="base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Use the </a:t>
            </a: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CHAT BOX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to ask questions</a:t>
            </a: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Feel free to ask questions throughout the presentation. Additionally, we will have time for Q&amp;A at the end of the presentation.​</a:t>
            </a:r>
          </a:p>
          <a:p>
            <a:pPr fontAlgn="base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This session will be recorded. The slide deck and recording will be shared with attendees post event.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t>Business Volunteers Unlimited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 "/>
              <a:ea typeface="+mn-ea"/>
              <a:cs typeface="Arial  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AFC4BC-7C0B-344A-BA81-1CDFD15610A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Black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45474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888"/>
            <a:ext cx="8229600" cy="478607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lvl="1">
              <a:lnSpc>
                <a:spcPct val="80000"/>
              </a:lnSpc>
              <a:buClr>
                <a:schemeClr val="tx1"/>
              </a:buClr>
              <a:buSzTx/>
              <a:buFontTx/>
              <a:buChar char="•"/>
            </a:pPr>
            <a:endParaRPr lang="en-US" sz="2000" b="1">
              <a:latin typeface="Calibri" pitchFamily="34" charset="0"/>
              <a:cs typeface="Calibri" pitchFamily="34" charset="0"/>
            </a:endParaRPr>
          </a:p>
          <a:p>
            <a:pPr marL="457200" lvl="1" indent="0">
              <a:lnSpc>
                <a:spcPct val="80000"/>
              </a:lnSpc>
              <a:buClr>
                <a:schemeClr val="tx1"/>
              </a:buClr>
              <a:buSzTx/>
              <a:buNone/>
            </a:pPr>
            <a:r>
              <a:rPr lang="en-US" sz="2000" b="1">
                <a:latin typeface="Calibri" pitchFamily="34" charset="0"/>
                <a:cs typeface="Calibri" pitchFamily="34" charset="0"/>
              </a:rPr>
              <a:t>If the talent does not exist internally, use your network to source candidates.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SzTx/>
              <a:buFontTx/>
              <a:buChar char="•"/>
            </a:pPr>
            <a:endParaRPr lang="en-US" sz="2000" b="1">
              <a:latin typeface="Calibri" pitchFamily="34" charset="0"/>
              <a:cs typeface="Calibri" pitchFamily="34" charset="0"/>
            </a:endParaRPr>
          </a:p>
          <a:p>
            <a:pPr marL="457200" lvl="1" indent="0">
              <a:lnSpc>
                <a:spcPct val="80000"/>
              </a:lnSpc>
              <a:buClr>
                <a:schemeClr val="tx1"/>
              </a:buClr>
              <a:buSzTx/>
              <a:buNone/>
            </a:pPr>
            <a:r>
              <a:rPr lang="en-US" sz="2000" b="1">
                <a:latin typeface="Calibri" pitchFamily="34" charset="0"/>
                <a:cs typeface="Calibri" pitchFamily="34" charset="0"/>
              </a:rPr>
              <a:t>Board involvement:</a:t>
            </a:r>
          </a:p>
          <a:p>
            <a:pPr marL="1257300" lvl="2" indent="-457200">
              <a:spcBef>
                <a:spcPts val="0"/>
              </a:spcBef>
              <a:buClr>
                <a:schemeClr val="tx1"/>
              </a:buClr>
              <a:buSzPct val="140000"/>
              <a:buBlip>
                <a:blip r:embed="rId2"/>
              </a:buBlip>
              <a:defRPr/>
            </a:pPr>
            <a:r>
              <a:rPr lang="en-US" sz="1700">
                <a:latin typeface="Calibri" panose="020F0502020204030204" pitchFamily="34" charset="0"/>
                <a:cs typeface="Calibri" panose="020F0502020204030204" pitchFamily="34" charset="0"/>
              </a:rPr>
              <a:t>Board/Committee Responsibility for CEO</a:t>
            </a:r>
          </a:p>
          <a:p>
            <a:pPr marL="1257300" lvl="2" indent="-457200">
              <a:spcBef>
                <a:spcPts val="0"/>
              </a:spcBef>
              <a:buClr>
                <a:schemeClr val="tx1"/>
              </a:buClr>
              <a:buSzPct val="140000"/>
              <a:buBlip>
                <a:blip r:embed="rId2"/>
              </a:buBlip>
              <a:defRPr/>
            </a:pPr>
            <a:r>
              <a:rPr lang="en-US" sz="1700">
                <a:latin typeface="Calibri" panose="020F0502020204030204" pitchFamily="34" charset="0"/>
                <a:cs typeface="Calibri" panose="020F0502020204030204" pitchFamily="34" charset="0"/>
              </a:rPr>
              <a:t>Board networks for positions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SzTx/>
              <a:buFontTx/>
              <a:buChar char="•"/>
            </a:pPr>
            <a:endParaRPr 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lnSpc>
                <a:spcPct val="80000"/>
              </a:lnSpc>
              <a:buClr>
                <a:schemeClr val="tx1"/>
              </a:buClr>
              <a:buSzTx/>
              <a:buNone/>
            </a:pPr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Consider a recruiter if…</a:t>
            </a:r>
          </a:p>
          <a:p>
            <a:pPr marL="1257300" lvl="2" indent="-457200">
              <a:spcBef>
                <a:spcPts val="0"/>
              </a:spcBef>
              <a:buClr>
                <a:schemeClr val="tx1"/>
              </a:buClr>
              <a:buSzPct val="140000"/>
              <a:buBlip>
                <a:blip r:embed="rId2"/>
              </a:buBlip>
              <a:defRPr/>
            </a:pPr>
            <a:r>
              <a:rPr lang="en-US" sz="1700">
                <a:latin typeface="Calibri" panose="020F0502020204030204" pitchFamily="34" charset="0"/>
                <a:cs typeface="Calibri" panose="020F0502020204030204" pitchFamily="34" charset="0"/>
              </a:rPr>
              <a:t>You can afford one</a:t>
            </a:r>
          </a:p>
          <a:p>
            <a:pPr marL="1257300" lvl="2" indent="-457200">
              <a:spcBef>
                <a:spcPts val="0"/>
              </a:spcBef>
              <a:buClr>
                <a:schemeClr val="tx1"/>
              </a:buClr>
              <a:buSzPct val="140000"/>
              <a:buBlip>
                <a:blip r:embed="rId2"/>
              </a:buBlip>
              <a:defRPr/>
            </a:pPr>
            <a:r>
              <a:rPr lang="en-US" sz="1700">
                <a:latin typeface="Calibri" panose="020F0502020204030204" pitchFamily="34" charset="0"/>
                <a:cs typeface="Calibri" panose="020F0502020204030204" pitchFamily="34" charset="0"/>
              </a:rPr>
              <a:t>The role is difficult to fill </a:t>
            </a:r>
          </a:p>
          <a:p>
            <a:pPr marL="1257300" lvl="2" indent="-457200">
              <a:spcBef>
                <a:spcPts val="0"/>
              </a:spcBef>
              <a:buClr>
                <a:schemeClr val="tx1"/>
              </a:buClr>
              <a:buSzPct val="140000"/>
              <a:buBlip>
                <a:blip r:embed="rId2"/>
              </a:buBlip>
              <a:defRPr/>
            </a:pPr>
            <a:r>
              <a:rPr lang="en-US" sz="1700">
                <a:latin typeface="Calibri" panose="020F0502020204030204" pitchFamily="34" charset="0"/>
                <a:cs typeface="Calibri" panose="020F0502020204030204" pitchFamily="34" charset="0"/>
              </a:rPr>
              <a:t>The position is high risk if not filled quickly 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endParaRPr 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lnSpc>
                <a:spcPct val="80000"/>
              </a:lnSpc>
              <a:buClr>
                <a:schemeClr val="tx1"/>
              </a:buClr>
              <a:buSzTx/>
              <a:buNone/>
            </a:pPr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Diversity – Consider organizational diversity efforts.</a:t>
            </a:r>
          </a:p>
          <a:p>
            <a:pPr marL="457200" lvl="1" indent="0">
              <a:lnSpc>
                <a:spcPct val="80000"/>
              </a:lnSpc>
              <a:buClr>
                <a:schemeClr val="tx1"/>
              </a:buClr>
              <a:buSzTx/>
              <a:buNone/>
            </a:pPr>
            <a:endParaRPr 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lnSpc>
                <a:spcPct val="80000"/>
              </a:lnSpc>
              <a:buClr>
                <a:schemeClr val="tx1"/>
              </a:buClr>
              <a:buSzTx/>
              <a:buNone/>
            </a:pPr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Emergency Succession – </a:t>
            </a:r>
          </a:p>
          <a:p>
            <a:pPr marL="1257300" lvl="2" indent="-457200">
              <a:spcBef>
                <a:spcPts val="0"/>
              </a:spcBef>
              <a:buClr>
                <a:schemeClr val="tx1"/>
              </a:buClr>
              <a:buSzPct val="140000"/>
              <a:buBlip>
                <a:blip r:embed="rId2"/>
              </a:buBlip>
              <a:defRPr/>
            </a:pPr>
            <a:r>
              <a:rPr lang="en-US" sz="1700">
                <a:latin typeface="Calibri" panose="020F0502020204030204" pitchFamily="34" charset="0"/>
                <a:cs typeface="Calibri" panose="020F0502020204030204" pitchFamily="34" charset="0"/>
              </a:rPr>
              <a:t>Ensure that interim leadership is identified for critical functions. </a:t>
            </a:r>
          </a:p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t>20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71D1EE2-1D4C-44CD-8472-87F2BAF816D2}"/>
              </a:ext>
            </a:extLst>
          </p:cNvPr>
          <p:cNvSpPr txBox="1">
            <a:spLocks/>
          </p:cNvSpPr>
          <p:nvPr/>
        </p:nvSpPr>
        <p:spPr>
          <a:xfrm>
            <a:off x="464375" y="457200"/>
            <a:ext cx="8229600" cy="4500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rgbClr val="585262"/>
                </a:solidFill>
                <a:latin typeface="Arial  "/>
                <a:ea typeface="+mj-ea"/>
                <a:cs typeface="Arial  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Place/Recruit Employees</a:t>
            </a:r>
            <a:endParaRPr lang="en-US" sz="3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A743212-6EE6-4AC3-ABFA-A941C9F0FA31}"/>
              </a:ext>
            </a:extLst>
          </p:cNvPr>
          <p:cNvCxnSpPr/>
          <p:nvPr/>
        </p:nvCxnSpPr>
        <p:spPr>
          <a:xfrm>
            <a:off x="464375" y="997003"/>
            <a:ext cx="8229600" cy="0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643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Elements of a Effective Succession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485" y="1662523"/>
            <a:ext cx="7959036" cy="4046069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Essential functions of a position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Leadership capabilities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Necessary licenses, education, etc.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Emergency plan coverage – interim successor for each key responsibility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2-3 potential long-term successors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Rates long-term successors based on preparedness and identifies skills/experience gaps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Development plan for internal candidates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Business Volunteers Unlimited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t>21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72921" y="1387295"/>
            <a:ext cx="8229600" cy="0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284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Common Functional Capabilities for a Nonprofit CEO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485" y="1662523"/>
            <a:ext cx="7959036" cy="404606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Deep understanding of specific industry 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(arts, mental health, education, etc.)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Financial acumen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Management skills (HR and general management)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Fundraising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Board management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Excellent communications – public speaking, written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Strategic planning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Marketing sensibility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Business Volunteers Unlimited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t>22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72921" y="1387295"/>
            <a:ext cx="8229600" cy="0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132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Common Leadership Traits for a Nonprofit CEO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485" y="1662523"/>
            <a:ext cx="5061570" cy="404606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Mission-driven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Visionary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High level of integrity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High level of emotional intelligence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Good decision-making skills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Collaborator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Business Volunteers Unlimited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t>23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72921" y="1387295"/>
            <a:ext cx="8229600" cy="0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6146767" y="1662523"/>
            <a:ext cx="2595458" cy="4046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Team builder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Change agent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Risk taker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Stress-tolerant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Persuasive</a:t>
            </a:r>
          </a:p>
        </p:txBody>
      </p:sp>
    </p:spTree>
    <p:extLst>
      <p:ext uri="{BB962C8B-B14F-4D97-AF65-F5344CB8AC3E}">
        <p14:creationId xmlns:p14="http://schemas.microsoft.com/office/powerpoint/2010/main" val="1531268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485" y="1662523"/>
            <a:ext cx="7959036" cy="404606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What attributes does your </a:t>
            </a:r>
            <a:b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next CEO need to have?</a:t>
            </a:r>
          </a:p>
          <a:p>
            <a:pPr marL="0" indent="0">
              <a:spcBef>
                <a:spcPts val="1200"/>
              </a:spcBef>
              <a:buNone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3200" b="1" i="1">
                <a:latin typeface="Calibri" panose="020F0502020204030204" pitchFamily="34" charset="0"/>
                <a:cs typeface="Calibri" panose="020F0502020204030204" pitchFamily="34" charset="0"/>
              </a:rPr>
              <a:t>It depends on where your organization is going!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Business Volunteers Unlimited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95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The Future Direction of Your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485" y="1662523"/>
            <a:ext cx="7959036" cy="404606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Changes/external factors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Financial health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Organization structure &amp; workforce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Organizational culture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Quality metrics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Business Volunteers Unlimited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t>25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72921" y="1387295"/>
            <a:ext cx="8229600" cy="0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606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5" y="890124"/>
            <a:ext cx="8229600" cy="450049"/>
          </a:xfrm>
        </p:spPr>
        <p:txBody>
          <a:bodyPr/>
          <a:lstStyle/>
          <a:p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Interim Succession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485" y="1675223"/>
            <a:ext cx="7959036" cy="4046069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GETTING READY FOR AN IMMEDIATE TRANSITION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Document critical processes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“Where are the keys?”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Important phone numbers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Computer passwords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Numbers for bank accounts and attorneys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Business Volunteers Unlimited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t>26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72921" y="1399995"/>
            <a:ext cx="8229600" cy="0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623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Reasons to Consider Hiring an Interim CEO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593" y="2079489"/>
            <a:ext cx="8095715" cy="318745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The organization is under duress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CEO leaves unexpectedly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There is not an internal candidate ready to step into the role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The board requires time to find the right next leader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The organization is considering a merger or structural change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Business Volunteers Unlimited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t>27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72921" y="1387295"/>
            <a:ext cx="8229600" cy="0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76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4" y="877424"/>
            <a:ext cx="8416389" cy="450049"/>
          </a:xfrm>
        </p:spPr>
        <p:txBody>
          <a:bodyPr/>
          <a:lstStyle/>
          <a:p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Recommendations on Search/Succession Strategies for the CEO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485" y="1662523"/>
            <a:ext cx="7959036" cy="4046069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1700">
                <a:latin typeface="Calibri" panose="020F0502020204030204" pitchFamily="34" charset="0"/>
                <a:cs typeface="Calibri" panose="020F0502020204030204" pitchFamily="34" charset="0"/>
              </a:rPr>
              <a:t>Establish search, interview, and hiring process and timeline.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1700">
                <a:latin typeface="Calibri" panose="020F0502020204030204" pitchFamily="34" charset="0"/>
                <a:cs typeface="Calibri" panose="020F0502020204030204" pitchFamily="34" charset="0"/>
              </a:rPr>
              <a:t>Develop a formal communication strategy to announce search and process, especially with funders and key stakeholders.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1700">
                <a:latin typeface="Calibri" panose="020F0502020204030204" pitchFamily="34" charset="0"/>
                <a:cs typeface="Calibri" panose="020F0502020204030204" pitchFamily="34" charset="0"/>
              </a:rPr>
              <a:t>Establish Search Committee of the Board.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1700">
                <a:latin typeface="Calibri" panose="020F0502020204030204" pitchFamily="34" charset="0"/>
                <a:cs typeface="Calibri" panose="020F0502020204030204" pitchFamily="34" charset="0"/>
              </a:rPr>
              <a:t>Determine if Board should engage outside search firm.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1700">
                <a:latin typeface="Calibri" panose="020F0502020204030204" pitchFamily="34" charset="0"/>
                <a:cs typeface="Calibri" panose="020F0502020204030204" pitchFamily="34" charset="0"/>
              </a:rPr>
              <a:t>Gather input from key stakeholders.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1700">
                <a:latin typeface="Calibri" panose="020F0502020204030204" pitchFamily="34" charset="0"/>
                <a:cs typeface="Calibri" panose="020F0502020204030204" pitchFamily="34" charset="0"/>
              </a:rPr>
              <a:t>Identify top 3 to 5 strategic objectives that fall under CEO’s responsibility.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1700">
                <a:latin typeface="Calibri" panose="020F0502020204030204" pitchFamily="34" charset="0"/>
                <a:cs typeface="Calibri" panose="020F0502020204030204" pitchFamily="34" charset="0"/>
              </a:rPr>
              <a:t>Identify and agree upon 7 to 10 most critical competencies required to tackle strategic objectives.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1700">
                <a:latin typeface="Calibri" panose="020F0502020204030204" pitchFamily="34" charset="0"/>
                <a:cs typeface="Calibri" panose="020F0502020204030204" pitchFamily="34" charset="0"/>
              </a:rPr>
              <a:t>Agree upon the compensation package before the search begins.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1700">
                <a:latin typeface="Calibri" panose="020F0502020204030204" pitchFamily="34" charset="0"/>
                <a:cs typeface="Calibri" panose="020F0502020204030204" pitchFamily="34" charset="0"/>
              </a:rPr>
              <a:t>Consider inviting a number of individuals to apply.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1700">
                <a:latin typeface="Calibri" panose="020F0502020204030204" pitchFamily="34" charset="0"/>
                <a:cs typeface="Calibri" panose="020F0502020204030204" pitchFamily="34" charset="0"/>
              </a:rPr>
              <a:t>Identify Board and staff members to meet top candidates.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1700">
                <a:latin typeface="Calibri" panose="020F0502020204030204" pitchFamily="34" charset="0"/>
                <a:cs typeface="Calibri" panose="020F0502020204030204" pitchFamily="34" charset="0"/>
              </a:rPr>
              <a:t>Develop interviewer strategy and roles.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Business Volunteers Unlimited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t>28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72921" y="1387295"/>
            <a:ext cx="8229600" cy="0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679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74" y="877424"/>
            <a:ext cx="8416389" cy="450049"/>
          </a:xfrm>
        </p:spPr>
        <p:txBody>
          <a:bodyPr/>
          <a:lstStyle/>
          <a:p>
            <a:r>
              <a:rPr lang="en-US" sz="2550" b="1">
                <a:latin typeface="Calibri" panose="020F0502020204030204" pitchFamily="34" charset="0"/>
                <a:cs typeface="Calibri" panose="020F0502020204030204" pitchFamily="34" charset="0"/>
              </a:rPr>
              <a:t>Wrap-Up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485" y="1662523"/>
            <a:ext cx="7959036" cy="4046069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Succession planning is a best practice and important to ensure sustainability for an organization.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The board has responsibility for the chief executive’s succession plan, and the chief executive has responsibility for all other staff plans.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Think both emergency/short-term and long-term.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Consider not only current state of organization, but where your organization is going in the future.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Never make any promises.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The strongest succession plans have several candidates identified and include development needs.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Business Volunteers Unlimited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t>29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72921" y="1387295"/>
            <a:ext cx="8229600" cy="0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194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Business Volunteers Unlimited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21" y="1312582"/>
            <a:ext cx="7944806" cy="411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360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Questions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8406" y="6300323"/>
            <a:ext cx="5562600" cy="365125"/>
          </a:xfrm>
        </p:spPr>
        <p:txBody>
          <a:bodyPr/>
          <a:lstStyle/>
          <a:p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2" descr="C:\Documents and Settings\mmeyer\Local Settings\Temporary Internet Files\Content.IE5\FN86G3H3\MC900434859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0426" y="1695186"/>
            <a:ext cx="3772428" cy="37724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24835" y="4173978"/>
            <a:ext cx="5204011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2000" b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>Julie Clark  </a:t>
            </a:r>
            <a:r>
              <a:rPr lang="en-US" sz="200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jclark@bvuvolunteers.org</a:t>
            </a:r>
            <a:endParaRPr lang="en-US" sz="2000">
              <a:solidFill>
                <a:schemeClr val="tx1">
                  <a:lumMod val="75000"/>
                </a:schemeClr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sz="2000">
              <a:latin typeface="Calibri"/>
              <a:cs typeface="Calibri"/>
            </a:endParaRPr>
          </a:p>
          <a:p>
            <a:pPr>
              <a:defRPr/>
            </a:pPr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Andrea Wlaszyn</a:t>
            </a:r>
            <a:r>
              <a:rPr lang="en-US" sz="200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  </a:t>
            </a:r>
            <a:r>
              <a:rPr lang="en-US" sz="200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awlaszyn@bvuvolunteers.org</a:t>
            </a:r>
            <a:r>
              <a:rPr lang="en-US">
                <a:solidFill>
                  <a:schemeClr val="tx1">
                    <a:lumMod val="75000"/>
                  </a:schemeClr>
                </a:solidFill>
                <a:latin typeface="Nunito Sans"/>
                <a:cs typeface="Calibri"/>
              </a:rPr>
              <a:t> </a:t>
            </a:r>
          </a:p>
          <a:p>
            <a:pPr>
              <a:defRPr/>
            </a:pPr>
            <a:endParaRPr lang="en-US" sz="2000" b="1">
              <a:ln w="18415" cmpd="sng">
                <a:noFill/>
                <a:prstDash val="solid"/>
              </a:ln>
              <a:solidFill>
                <a:schemeClr val="tx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40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>
              <a:ln w="18415" cmpd="sng">
                <a:noFill/>
                <a:prstDash val="solid"/>
              </a:ln>
              <a:solidFill>
                <a:schemeClr val="tx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31659" y="1479059"/>
            <a:ext cx="4343400" cy="222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  <a:p>
            <a:pPr>
              <a:spcBef>
                <a:spcPct val="20000"/>
              </a:spcBef>
            </a:pPr>
            <a:endParaRPr lang="en-US" sz="28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If you have any questions, please contact:</a:t>
            </a:r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140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4310"/>
            <a:ext cx="8229600" cy="450049"/>
          </a:xfrm>
        </p:spPr>
        <p:txBody>
          <a:bodyPr/>
          <a:lstStyle/>
          <a:p>
            <a:r>
              <a:rPr lang="en-US" sz="2800"/>
              <a:t>Ask the Expert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Volunteers Unlimited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3170" y="2071930"/>
            <a:ext cx="8218394" cy="349739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000">
                <a:latin typeface="Calibri"/>
                <a:cs typeface="Calibri"/>
              </a:rPr>
              <a:t>Dates: October 12-13 and November 16-18</a:t>
            </a:r>
            <a:br>
              <a:rPr lang="en-US" sz="2000">
                <a:latin typeface="Calibri"/>
                <a:cs typeface="Calibri"/>
              </a:rPr>
            </a:br>
            <a:endParaRPr lang="en-US" sz="2000">
              <a:latin typeface="Calibri"/>
              <a:cs typeface="Calibri"/>
            </a:endParaRPr>
          </a:p>
          <a:p>
            <a:r>
              <a:rPr lang="en-US" sz="2000">
                <a:latin typeface="Calibri"/>
                <a:cs typeface="Calibri"/>
              </a:rPr>
              <a:t>During </a:t>
            </a:r>
            <a:r>
              <a:rPr lang="en-US" sz="2000" i="1">
                <a:latin typeface="Calibri"/>
                <a:cs typeface="Calibri"/>
              </a:rPr>
              <a:t>Ask the Expert</a:t>
            </a:r>
            <a:r>
              <a:rPr lang="en-US" sz="2000">
                <a:latin typeface="Calibri"/>
                <a:cs typeface="Calibri"/>
              </a:rPr>
              <a:t>, nonprofits are paired with skills-based volunteers to work together on projects in various areas.  </a:t>
            </a: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>
                <a:latin typeface="Calibri"/>
                <a:cs typeface="Calibri"/>
              </a:rPr>
              <a:t>60-minute one-on-one meetings – an opportunity to work on a small project or get practical suggestions/guidance</a:t>
            </a:r>
          </a:p>
          <a:p>
            <a:r>
              <a:rPr lang="en-US" sz="2000">
                <a:latin typeface="Calibri"/>
                <a:cs typeface="Calibri"/>
              </a:rPr>
              <a:t>Let us know what kind of assistance you are looking for and we’ll do our best to find an “expert” to help!</a:t>
            </a:r>
            <a:br>
              <a:rPr lang="en-US" sz="2000">
                <a:latin typeface="Calibri"/>
                <a:cs typeface="Calibri"/>
              </a:rPr>
            </a:br>
            <a:r>
              <a:rPr lang="en-US" sz="2000">
                <a:latin typeface="Calibri"/>
                <a:cs typeface="Calibri"/>
              </a:rPr>
              <a:t/>
            </a:r>
            <a:br>
              <a:rPr lang="en-US" sz="2000">
                <a:latin typeface="Calibri"/>
                <a:cs typeface="Calibri"/>
              </a:rPr>
            </a:b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>
                <a:latin typeface="Calibri"/>
                <a:cs typeface="Calibri"/>
              </a:rPr>
              <a:t>   </a:t>
            </a:r>
            <a:r>
              <a:rPr lang="en-US" sz="2000" b="1" i="1">
                <a:solidFill>
                  <a:srgbClr val="92D050"/>
                </a:solidFill>
                <a:latin typeface="Calibri"/>
                <a:cs typeface="Calibri"/>
              </a:rPr>
              <a:t>      Sign up today by contacting Community Foundation Lorain County!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0500" y="276691"/>
            <a:ext cx="8229600" cy="4500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rgbClr val="585262"/>
                </a:solidFill>
                <a:latin typeface="Arial  "/>
                <a:ea typeface="+mj-ea"/>
                <a:cs typeface="Arial  "/>
              </a:defRPr>
            </a:lvl1pPr>
          </a:lstStyle>
          <a:p>
            <a:r>
              <a:rPr lang="en-US" sz="4000" b="1"/>
              <a:t>Upcoming Events: </a:t>
            </a:r>
          </a:p>
        </p:txBody>
      </p:sp>
    </p:spTree>
    <p:extLst>
      <p:ext uri="{BB962C8B-B14F-4D97-AF65-F5344CB8AC3E}">
        <p14:creationId xmlns:p14="http://schemas.microsoft.com/office/powerpoint/2010/main" val="3773131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47" y="2095500"/>
            <a:ext cx="8646853" cy="426085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942975" lvl="2" indent="-342900">
              <a:spcBef>
                <a:spcPts val="0"/>
              </a:spcBef>
              <a:spcAft>
                <a:spcPts val="1350"/>
              </a:spcAft>
              <a:buSzPct val="140000"/>
              <a:buBlip>
                <a:blip r:embed="rId2"/>
              </a:buBlip>
              <a:defRPr/>
            </a:pP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42975" lvl="2" indent="-342900">
              <a:spcBef>
                <a:spcPts val="0"/>
              </a:spcBef>
              <a:spcAft>
                <a:spcPts val="1350"/>
              </a:spcAft>
              <a:buSzPct val="140000"/>
              <a:buBlip>
                <a:blip r:embed="rId2"/>
              </a:buBlip>
              <a:defRPr/>
            </a:pP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42975" lvl="2" indent="-342900">
              <a:spcBef>
                <a:spcPts val="0"/>
              </a:spcBef>
              <a:spcAft>
                <a:spcPts val="1350"/>
              </a:spcAft>
              <a:buSzPct val="140000"/>
              <a:buBlip>
                <a:blip r:embed="rId2"/>
              </a:buBlip>
              <a:defRPr/>
            </a:pP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42975" lvl="2" indent="-342900">
              <a:spcBef>
                <a:spcPts val="0"/>
              </a:spcBef>
              <a:spcAft>
                <a:spcPts val="1350"/>
              </a:spcAft>
              <a:buSzPct val="140000"/>
              <a:buBlip>
                <a:blip r:embed="rId2"/>
              </a:buBlip>
              <a:defRPr/>
            </a:pPr>
            <a:r>
              <a:rPr lang="en-US" sz="2000">
                <a:latin typeface="Calibri"/>
                <a:cs typeface="Calibri"/>
              </a:rPr>
              <a:t>Thursdays in October (Oct. 7, 14, 21, 28) from 11:00 AM to 12:30 PM</a:t>
            </a:r>
          </a:p>
          <a:p>
            <a:pPr marL="942975" lvl="2" indent="-342900">
              <a:spcBef>
                <a:spcPts val="0"/>
              </a:spcBef>
              <a:spcAft>
                <a:spcPts val="1350"/>
              </a:spcAft>
              <a:buSzPct val="140000"/>
              <a:buBlip>
                <a:blip r:embed="rId2"/>
              </a:buBlip>
              <a:defRPr/>
            </a:pPr>
            <a:r>
              <a:rPr lang="en-US" sz="2000">
                <a:latin typeface="Calibri"/>
                <a:cs typeface="Calibri"/>
              </a:rPr>
              <a:t> Virtual sessions on:</a:t>
            </a:r>
          </a:p>
          <a:p>
            <a:pPr marL="1285875" lvl="3" indent="-342900">
              <a:spcBef>
                <a:spcPts val="0"/>
              </a:spcBef>
              <a:spcAft>
                <a:spcPts val="1350"/>
              </a:spcAft>
              <a:buSzPct val="140000"/>
              <a:buBlip>
                <a:blip r:embed="rId2"/>
              </a:buBlip>
              <a:defRPr/>
            </a:pPr>
            <a:r>
              <a:rPr lang="en-US" sz="1700">
                <a:latin typeface="Calibri"/>
                <a:cs typeface="Calibri"/>
              </a:rPr>
              <a:t>Integrating DEI into board culture</a:t>
            </a:r>
          </a:p>
          <a:p>
            <a:pPr marL="1285875" lvl="3" indent="-342900">
              <a:spcBef>
                <a:spcPts val="0"/>
              </a:spcBef>
              <a:spcAft>
                <a:spcPts val="1350"/>
              </a:spcAft>
              <a:buSzPct val="140000"/>
              <a:buBlip>
                <a:blip r:embed="rId2"/>
              </a:buBlip>
              <a:defRPr/>
            </a:pPr>
            <a:r>
              <a:rPr lang="en-US" sz="1700">
                <a:latin typeface="Calibri"/>
                <a:cs typeface="Calibri"/>
              </a:rPr>
              <a:t>Being a brand ambassador and advocate</a:t>
            </a:r>
          </a:p>
          <a:p>
            <a:pPr marL="1285875" lvl="3" indent="-342900">
              <a:spcBef>
                <a:spcPts val="0"/>
              </a:spcBef>
              <a:spcAft>
                <a:spcPts val="1350"/>
              </a:spcAft>
              <a:buSzPct val="140000"/>
              <a:buBlip>
                <a:blip r:embed="rId2"/>
              </a:buBlip>
              <a:defRPr/>
            </a:pPr>
            <a:r>
              <a:rPr lang="en-US" sz="1700">
                <a:latin typeface="Calibri"/>
                <a:cs typeface="Calibri"/>
              </a:rPr>
              <a:t>Implementing leading practices for board recruitment &amp; engagement</a:t>
            </a:r>
          </a:p>
          <a:p>
            <a:pPr marL="1285875" lvl="3" indent="-342900">
              <a:spcBef>
                <a:spcPts val="0"/>
              </a:spcBef>
              <a:spcAft>
                <a:spcPts val="1350"/>
              </a:spcAft>
              <a:buSzPct val="140000"/>
              <a:buBlip>
                <a:blip r:embed="rId2"/>
              </a:buBlip>
              <a:defRPr/>
            </a:pPr>
            <a:r>
              <a:rPr lang="en-US" sz="1700">
                <a:latin typeface="Calibri"/>
                <a:cs typeface="Calibri"/>
              </a:rPr>
              <a:t>Choreographing effective and impactful meetings</a:t>
            </a:r>
          </a:p>
          <a:p>
            <a:pPr marL="942975" lvl="2" indent="-342900">
              <a:spcBef>
                <a:spcPts val="0"/>
              </a:spcBef>
              <a:spcAft>
                <a:spcPts val="1350"/>
              </a:spcAft>
              <a:buSzPct val="140000"/>
              <a:buBlip>
                <a:blip r:embed="rId2"/>
              </a:buBlip>
              <a:defRPr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Limited time - $40 early bird rate</a:t>
            </a:r>
            <a:b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0075" lvl="2" indent="0" algn="ctr">
              <a:spcBef>
                <a:spcPts val="0"/>
              </a:spcBef>
              <a:spcAft>
                <a:spcPts val="1350"/>
              </a:spcAft>
              <a:buSzPct val="140000"/>
              <a:buNone/>
              <a:defRPr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https://bvuvolunteers.org/nonprofit-summit-2021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99720" lvl="1" indent="0">
              <a:spcBef>
                <a:spcPts val="0"/>
              </a:spcBef>
              <a:spcAft>
                <a:spcPts val="1350"/>
              </a:spcAft>
              <a:buSzPct val="140000"/>
              <a:buNone/>
              <a:defRPr/>
            </a:pPr>
            <a:endParaRPr lang="en-US" sz="1425" b="1">
              <a:latin typeface="+mn-lt"/>
            </a:endParaRPr>
          </a:p>
          <a:p>
            <a:pPr marL="642620" lvl="1" indent="-342900">
              <a:spcBef>
                <a:spcPts val="0"/>
              </a:spcBef>
              <a:spcAft>
                <a:spcPts val="1350"/>
              </a:spcAft>
              <a:buSzPct val="140000"/>
              <a:buBlip>
                <a:blip r:embed="rId2"/>
              </a:buBlip>
              <a:defRPr/>
            </a:pPr>
            <a:endParaRPr lang="en-US" sz="1350">
              <a:latin typeface="+mn-lt"/>
            </a:endParaRPr>
          </a:p>
          <a:p>
            <a:pPr marL="642620" lvl="1" indent="-342900">
              <a:spcBef>
                <a:spcPts val="0"/>
              </a:spcBef>
              <a:spcAft>
                <a:spcPts val="1350"/>
              </a:spcAft>
              <a:buSzPct val="140000"/>
              <a:buBlip>
                <a:blip r:embed="rId2"/>
              </a:buBlip>
              <a:defRPr/>
            </a:pPr>
            <a:endParaRPr lang="en-US" sz="12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Business Volunteers Unlimited</a:t>
            </a:r>
            <a:endParaRPr lang="en-US">
              <a:latin typeface="Arial  "/>
              <a:cs typeface="Arial  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CAFC4BC-7C0B-344A-BA81-1CDFD15610A9}" type="slidenum">
              <a:rPr lang="en-US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7447" y="852024"/>
            <a:ext cx="9860725" cy="450049"/>
          </a:xfrm>
        </p:spPr>
        <p:txBody>
          <a:bodyPr/>
          <a:lstStyle/>
          <a:p>
            <a:r>
              <a:rPr lang="en-US" sz="2800"/>
              <a:t>2021 Nonprofit Leadership Summit</a:t>
            </a:r>
            <a:endParaRPr lang="en-US" sz="2400"/>
          </a:p>
        </p:txBody>
      </p:sp>
      <p:sp>
        <p:nvSpPr>
          <p:cNvPr id="2" name="Rectangle 1"/>
          <p:cNvSpPr/>
          <p:nvPr/>
        </p:nvSpPr>
        <p:spPr>
          <a:xfrm>
            <a:off x="357447" y="1490008"/>
            <a:ext cx="86468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/>
              <a:t>Thriving, Inclusive, Diverse Boards</a:t>
            </a:r>
            <a:r>
              <a:rPr lang="en-US" sz="2400"/>
              <a:t/>
            </a:r>
            <a:br>
              <a:rPr lang="en-US" sz="2400"/>
            </a:br>
            <a:endParaRPr lang="en-US" sz="1600"/>
          </a:p>
          <a:p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A four-part series aimed at improving your nonprofit board and management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72978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Role of the Board virtual training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75" y="1904999"/>
            <a:ext cx="8229600" cy="43592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Date: Friday, September 10, 8:30 – 11:00 AM</a:t>
            </a:r>
          </a:p>
          <a:p>
            <a:pPr marL="0" indent="0">
              <a:buNone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>
                <a:solidFill>
                  <a:srgbClr val="0B16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Audience: Current &amp; Prospective Board Members, staff that support nonprofit boards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Current trends/challenges in the nonprofit sector</a:t>
            </a:r>
          </a:p>
          <a:p>
            <a:pPr>
              <a:buFontTx/>
              <a:buChar char="-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Roles and responsibilities of nonprofit boards</a:t>
            </a:r>
          </a:p>
          <a:p>
            <a:pPr>
              <a:buFontTx/>
              <a:buChar char="-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Panel discussion with an executive director, attorney, and business leader</a:t>
            </a:r>
          </a:p>
          <a:p>
            <a:pPr>
              <a:buFontTx/>
              <a:buChar char="-"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FREE for BVU members / $25 for non-members</a:t>
            </a:r>
          </a:p>
          <a:p>
            <a:pPr marL="0" indent="0">
              <a:buNone/>
            </a:pPr>
            <a:endParaRPr lang="en-US"/>
          </a:p>
          <a:p>
            <a:pPr marL="0" indent="0" algn="ctr">
              <a:buNone/>
            </a:pPr>
            <a:r>
              <a:rPr lang="en-US" sz="2200">
                <a:hlinkClick r:id="rId2"/>
              </a:rPr>
              <a:t>https://bvuvolunteers.org/event/virtual-role-of-the-board-training-3/</a:t>
            </a:r>
            <a:r>
              <a:rPr lang="en-US" sz="2200"/>
              <a:t> 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Volunteers Unlimited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721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21C10-330E-4531-8D1E-C47F25FD6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1" y="4233340"/>
            <a:ext cx="8182230" cy="799377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ctr"/>
            <a:r>
              <a:rPr lang="en-US" sz="4200"/>
              <a:t>Thursday, September 16th 8am-8pm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5BACA4D-BE20-1341-ACB8-9E3F68A7F7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82" y="1097280"/>
            <a:ext cx="2921508" cy="2921508"/>
          </a:xfrm>
          <a:prstGeom prst="rect">
            <a:avLst/>
          </a:prstGeom>
        </p:spPr>
      </p:pic>
      <p:pic>
        <p:nvPicPr>
          <p:cNvPr id="9" name="Picture 8" descr="A picture containing wheel, drawing&#10;&#10;Description automatically generated">
            <a:extLst>
              <a:ext uri="{FF2B5EF4-FFF2-40B4-BE49-F238E27FC236}">
                <a16:creationId xmlns:a16="http://schemas.microsoft.com/office/drawing/2014/main" id="{3FA3D554-F92F-4E54-A86D-679F75CF89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872" y="1157938"/>
            <a:ext cx="4210812" cy="280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623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3C1F7953-8D52-0140-98E1-A5FABA5683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" r="1" b="1"/>
          <a:stretch/>
        </p:blipFill>
        <p:spPr>
          <a:xfrm>
            <a:off x="147638" y="987389"/>
            <a:ext cx="8848725" cy="488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331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3"/>
          <p:cNvSpPr txBox="1">
            <a:spLocks/>
          </p:cNvSpPr>
          <p:nvPr/>
        </p:nvSpPr>
        <p:spPr>
          <a:xfrm>
            <a:off x="4689929" y="5769428"/>
            <a:ext cx="4223335" cy="734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6D6A7F"/>
                </a:solidFill>
                <a:effectLst/>
                <a:uLnTx/>
                <a:uFillTx/>
                <a:latin typeface="Arial Black"/>
                <a:ea typeface="+mj-ea"/>
              </a:rPr>
              <a:t>Thank you!</a:t>
            </a:r>
          </a:p>
        </p:txBody>
      </p:sp>
      <p:sp>
        <p:nvSpPr>
          <p:cNvPr id="25" name="Subtitle 12"/>
          <p:cNvSpPr>
            <a:spLocks noGrp="1"/>
          </p:cNvSpPr>
          <p:nvPr>
            <p:ph type="subTitle" idx="1"/>
          </p:nvPr>
        </p:nvSpPr>
        <p:spPr>
          <a:xfrm>
            <a:off x="611736" y="600293"/>
            <a:ext cx="7772400" cy="1941284"/>
          </a:xfrm>
        </p:spPr>
        <p:txBody>
          <a:bodyPr anchor="ctr"/>
          <a:lstStyle/>
          <a:p>
            <a:r>
              <a:rPr lang="en-US">
                <a:solidFill>
                  <a:schemeClr val="bg1"/>
                </a:solidFill>
              </a:rPr>
              <a:t>BVU engages, connects, and strengthens businesses, nonprofits, and the community.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82990" y="2861674"/>
            <a:ext cx="313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"/>
                <a:ea typeface="+mn-ea"/>
                <a:cs typeface="+mn-cs"/>
              </a:rPr>
              <a:t>@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"/>
                <a:ea typeface="+mn-ea"/>
                <a:cs typeface="+mn-cs"/>
              </a:rPr>
              <a:t>bvuvolunteers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82990" y="3614598"/>
            <a:ext cx="313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"/>
                <a:ea typeface="+mn-ea"/>
                <a:cs typeface="+mn-cs"/>
              </a:rPr>
              <a:t>facebook.com/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"/>
                <a:ea typeface="+mn-ea"/>
                <a:cs typeface="+mn-cs"/>
              </a:rPr>
              <a:t>bvuvolunteers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01667" y="2861674"/>
            <a:ext cx="313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"/>
                <a:ea typeface="+mn-ea"/>
                <a:cs typeface="+mn-cs"/>
              </a:rPr>
              <a:t>linkedin.com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"/>
                <a:ea typeface="+mn-ea"/>
                <a:cs typeface="+mn-cs"/>
              </a:rPr>
              <a:t>/company/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"/>
                <a:ea typeface="+mn-ea"/>
                <a:cs typeface="+mn-cs"/>
              </a:rPr>
              <a:t>bvu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01667" y="3614598"/>
            <a:ext cx="313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"/>
                <a:ea typeface="+mn-ea"/>
                <a:cs typeface="+mn-cs"/>
              </a:rPr>
              <a:t>flickr.com/photos/bvu</a:t>
            </a:r>
          </a:p>
        </p:txBody>
      </p:sp>
      <p:pic>
        <p:nvPicPr>
          <p:cNvPr id="30" name="Picture 29" descr=":social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873" y="2861675"/>
            <a:ext cx="444415" cy="444415"/>
          </a:xfrm>
          <a:prstGeom prst="rect">
            <a:avLst/>
          </a:prstGeom>
        </p:spPr>
      </p:pic>
      <p:pic>
        <p:nvPicPr>
          <p:cNvPr id="31" name="Picture 30" descr=":social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873" y="3614599"/>
            <a:ext cx="444415" cy="444415"/>
          </a:xfrm>
          <a:prstGeom prst="rect">
            <a:avLst/>
          </a:prstGeom>
        </p:spPr>
      </p:pic>
      <p:pic>
        <p:nvPicPr>
          <p:cNvPr id="32" name="Picture 31" descr=":social-0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56" y="3614599"/>
            <a:ext cx="444415" cy="444415"/>
          </a:xfrm>
          <a:prstGeom prst="rect">
            <a:avLst/>
          </a:prstGeom>
        </p:spPr>
      </p:pic>
      <p:pic>
        <p:nvPicPr>
          <p:cNvPr id="33" name="Picture 32" descr=":social-0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56" y="2861675"/>
            <a:ext cx="444415" cy="4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75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Objectives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485" y="2028284"/>
            <a:ext cx="7959036" cy="324597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Context: Why is succession planning important?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Planning for succession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/>
                <a:cs typeface="Calibri"/>
              </a:rPr>
              <a:t>Elements to consider:</a:t>
            </a:r>
          </a:p>
          <a:p>
            <a:pPr marL="692150">
              <a:spcBef>
                <a:spcPts val="0"/>
              </a:spcBef>
              <a:buFont typeface="Calibri Light" panose="020F0302020204030204" pitchFamily="34" charset="0"/>
              <a:buChar char="‐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Strategic plans</a:t>
            </a:r>
          </a:p>
          <a:p>
            <a:pPr marL="692150">
              <a:spcBef>
                <a:spcPts val="0"/>
              </a:spcBef>
              <a:buFont typeface="Calibri Light" panose="020F0302020204030204" pitchFamily="34" charset="0"/>
              <a:buChar char="‐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Job descriptions</a:t>
            </a:r>
          </a:p>
          <a:p>
            <a:pPr marL="692150">
              <a:spcBef>
                <a:spcPts val="0"/>
              </a:spcBef>
              <a:buFont typeface="Calibri Light" panose="020F0302020204030204" pitchFamily="34" charset="0"/>
              <a:buChar char="‐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Recruiting approaches</a:t>
            </a:r>
          </a:p>
          <a:p>
            <a:pPr marL="692150">
              <a:spcBef>
                <a:spcPts val="0"/>
              </a:spcBef>
              <a:buFont typeface="Calibri Light" panose="020F0302020204030204" pitchFamily="34" charset="0"/>
              <a:buChar char="‐"/>
            </a:pPr>
            <a:r>
              <a:rPr lang="en-US" sz="2000">
                <a:latin typeface="Calibri"/>
                <a:cs typeface="Calibri"/>
              </a:rPr>
              <a:t>Performance management</a:t>
            </a:r>
          </a:p>
          <a:p>
            <a:pPr marL="692150">
              <a:spcBef>
                <a:spcPts val="0"/>
              </a:spcBef>
              <a:buFont typeface="Calibri Light" panose="020F0302020204030204" pitchFamily="34" charset="0"/>
              <a:buChar char="‐"/>
            </a:pPr>
            <a:r>
              <a:rPr lang="en-US" sz="2000">
                <a:latin typeface="Calibri"/>
                <a:cs typeface="Calibri"/>
              </a:rPr>
              <a:t>The Chief Executive</a:t>
            </a:r>
            <a:r>
              <a:rPr lang="en-US" sz="2000" b="1">
                <a:latin typeface="Calibri"/>
                <a:cs typeface="Calibri"/>
              </a:rPr>
              <a:t> </a:t>
            </a:r>
            <a:endParaRPr 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Business Volunteers Unlimited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t>4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72921" y="1387295"/>
            <a:ext cx="8229600" cy="0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210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2867882" y="4455367"/>
            <a:ext cx="2819401" cy="609600"/>
          </a:xfrm>
          <a:prstGeom prst="rightArrow">
            <a:avLst>
              <a:gd name="adj1" fmla="val 50000"/>
              <a:gd name="adj2" fmla="val 96875"/>
            </a:avLst>
          </a:prstGeom>
          <a:noFill/>
          <a:ln w="9525">
            <a:solidFill>
              <a:srgbClr val="674C8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2812467" y="3434300"/>
            <a:ext cx="2819401" cy="609600"/>
          </a:xfrm>
          <a:prstGeom prst="rightArrow">
            <a:avLst>
              <a:gd name="adj1" fmla="val 50000"/>
              <a:gd name="adj2" fmla="val 99148"/>
            </a:avLst>
          </a:prstGeom>
          <a:noFill/>
          <a:ln w="9525">
            <a:solidFill>
              <a:srgbClr val="674C8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2812464" y="2394844"/>
            <a:ext cx="2819401" cy="609600"/>
          </a:xfrm>
          <a:prstGeom prst="rightArrow">
            <a:avLst>
              <a:gd name="adj1" fmla="val 50000"/>
              <a:gd name="adj2" fmla="val 100000"/>
            </a:avLst>
          </a:prstGeom>
          <a:noFill/>
          <a:ln w="9525">
            <a:solidFill>
              <a:srgbClr val="674C8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Model for Managing Talent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Business Volunteers Unlimited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t>5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72921" y="1387295"/>
            <a:ext cx="8229600" cy="0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51160" y="2396833"/>
            <a:ext cx="2424544" cy="2687781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619491" y="2504198"/>
            <a:ext cx="128924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n-US" sz="2400" b="1">
                <a:latin typeface="Calibri Light" panose="020F0302020204030204" pitchFamily="34" charset="0"/>
                <a:cs typeface="Calibri Light" panose="020F0302020204030204" pitchFamily="34" charset="0"/>
              </a:rPr>
              <a:t>Have It?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3616027" y="3555168"/>
            <a:ext cx="128924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n-US" sz="2400" b="1">
                <a:latin typeface="Calibri Light" panose="020F0302020204030204" pitchFamily="34" charset="0"/>
                <a:cs typeface="Calibri Light" panose="020F0302020204030204" pitchFamily="34" charset="0"/>
              </a:rPr>
              <a:t>Build It?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674913" y="4560753"/>
            <a:ext cx="1504115" cy="27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n-US" sz="2400" b="1">
                <a:latin typeface="Calibri Light" panose="020F0302020204030204" pitchFamily="34" charset="0"/>
                <a:cs typeface="Calibri Light" panose="020F0302020204030204" pitchFamily="34" charset="0"/>
              </a:rPr>
              <a:t>Acquire</a:t>
            </a:r>
            <a:r>
              <a:rPr lang="en-US" sz="2400" b="1">
                <a:latin typeface="Times New Roman" pitchFamily="18" charset="0"/>
              </a:rPr>
              <a:t> </a:t>
            </a:r>
            <a:r>
              <a:rPr lang="en-US" sz="2400" b="1"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en-US" sz="2400" b="1">
                <a:latin typeface="Times New Roman" pitchFamily="18" charset="0"/>
              </a:rPr>
              <a:t>?</a:t>
            </a:r>
          </a:p>
        </p:txBody>
      </p:sp>
      <p:sp>
        <p:nvSpPr>
          <p:cNvPr id="24" name="Rectangle 11"/>
          <p:cNvSpPr txBox="1">
            <a:spLocks noChangeArrowheads="1"/>
          </p:cNvSpPr>
          <p:nvPr/>
        </p:nvSpPr>
        <p:spPr>
          <a:xfrm>
            <a:off x="5701137" y="2335227"/>
            <a:ext cx="3001383" cy="27632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500" b="1">
                <a:latin typeface="Calibri Light" panose="020F0302020204030204" pitchFamily="34" charset="0"/>
                <a:cs typeface="Calibri Light" panose="020F0302020204030204" pitchFamily="34" charset="0"/>
              </a:rPr>
              <a:t>Competencies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500" b="1">
                <a:latin typeface="Calibri Light" panose="020F0302020204030204" pitchFamily="34" charset="0"/>
                <a:cs typeface="Calibri Light" panose="020F0302020204030204" pitchFamily="34" charset="0"/>
              </a:rPr>
              <a:t>Performance Management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500" b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Succession Planning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5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500" b="1">
                <a:latin typeface="Calibri Light" panose="020F0302020204030204" pitchFamily="34" charset="0"/>
                <a:cs typeface="Calibri Light" panose="020F0302020204030204" pitchFamily="34" charset="0"/>
              </a:rPr>
              <a:t>Performance Management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500" b="1">
                <a:latin typeface="Calibri Light" panose="020F0302020204030204" pitchFamily="34" charset="0"/>
                <a:cs typeface="Calibri Light" panose="020F0302020204030204" pitchFamily="34" charset="0"/>
              </a:rPr>
              <a:t>Learning Management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500" b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Career/Succession Planning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500" b="1">
                <a:latin typeface="Calibri Light" panose="020F0302020204030204" pitchFamily="34" charset="0"/>
                <a:cs typeface="Calibri Light" panose="020F0302020204030204" pitchFamily="34" charset="0"/>
              </a:rPr>
              <a:t>Compensation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9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500" b="1">
                <a:latin typeface="Calibri Light" panose="020F0302020204030204" pitchFamily="34" charset="0"/>
                <a:cs typeface="Calibri Light" panose="020F0302020204030204" pitchFamily="34" charset="0"/>
              </a:rPr>
              <a:t>Talent Acquisition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7416" y="3166689"/>
            <a:ext cx="2085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TALENT DEMAND</a:t>
            </a:r>
          </a:p>
        </p:txBody>
      </p:sp>
    </p:spTree>
    <p:extLst>
      <p:ext uri="{BB962C8B-B14F-4D97-AF65-F5344CB8AC3E}">
        <p14:creationId xmlns:p14="http://schemas.microsoft.com/office/powerpoint/2010/main" val="310692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6240" y="6172200"/>
            <a:ext cx="51331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Calibri" panose="020F0502020204030204" pitchFamily="34" charset="0"/>
                <a:cs typeface="Calibri" panose="020F0502020204030204" pitchFamily="34" charset="0"/>
              </a:rPr>
              <a:t>Note: (1) Leading with Intent: A National Index of Nonprofit Board Practices 2017 Board Source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B070156-25BF-46CC-872A-CC57D351FB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1591"/>
              </p:ext>
            </p:extLst>
          </p:nvPr>
        </p:nvGraphicFramePr>
        <p:xfrm>
          <a:off x="441531" y="4145280"/>
          <a:ext cx="2225469" cy="164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882C722-F514-4882-8E00-3C699EC0F2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881395"/>
              </p:ext>
            </p:extLst>
          </p:nvPr>
        </p:nvGraphicFramePr>
        <p:xfrm>
          <a:off x="441531" y="2164080"/>
          <a:ext cx="2225469" cy="164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6B40B5F-17B0-4D88-B572-F8D77A5A084D}"/>
              </a:ext>
            </a:extLst>
          </p:cNvPr>
          <p:cNvSpPr/>
          <p:nvPr/>
        </p:nvSpPr>
        <p:spPr>
          <a:xfrm>
            <a:off x="247429" y="1371600"/>
            <a:ext cx="2724370" cy="534762"/>
          </a:xfrm>
          <a:prstGeom prst="rect">
            <a:avLst/>
          </a:prstGeom>
          <a:solidFill>
            <a:srgbClr val="53327A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i="1">
                <a:solidFill>
                  <a:schemeClr val="bg1"/>
                </a:solidFill>
              </a:rPr>
              <a:t>Nonprofits fill fewer senior roles internally…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FB85C2-CC89-4CD5-A9CC-694398A3A004}"/>
              </a:ext>
            </a:extLst>
          </p:cNvPr>
          <p:cNvSpPr/>
          <p:nvPr/>
        </p:nvSpPr>
        <p:spPr>
          <a:xfrm>
            <a:off x="3156472" y="1371600"/>
            <a:ext cx="2777713" cy="534762"/>
          </a:xfrm>
          <a:prstGeom prst="rect">
            <a:avLst/>
          </a:prstGeom>
          <a:solidFill>
            <a:srgbClr val="53327A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turnover at </a:t>
            </a:r>
            <a:r>
              <a:rPr lang="en-US" sz="100" i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1400" i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</a:t>
            </a:r>
            <a:r>
              <a:rPr lang="en-US" sz="1400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material…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8EB666-3DAE-473D-B27D-6F06485C50F6}"/>
              </a:ext>
            </a:extLst>
          </p:cNvPr>
          <p:cNvSpPr/>
          <p:nvPr/>
        </p:nvSpPr>
        <p:spPr>
          <a:xfrm>
            <a:off x="6118858" y="1371599"/>
            <a:ext cx="2777713" cy="534763"/>
          </a:xfrm>
          <a:prstGeom prst="rect">
            <a:avLst/>
          </a:prstGeom>
          <a:solidFill>
            <a:srgbClr val="53327A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proactive planning is a necessity.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26712A7-32A1-4051-B86F-5EAF6A4F2713}"/>
              </a:ext>
            </a:extLst>
          </p:cNvPr>
          <p:cNvSpPr txBox="1">
            <a:spLocks/>
          </p:cNvSpPr>
          <p:nvPr/>
        </p:nvSpPr>
        <p:spPr>
          <a:xfrm>
            <a:off x="1038123" y="2780831"/>
            <a:ext cx="1032284" cy="450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rgbClr val="585262"/>
                </a:solidFill>
                <a:latin typeface="Arial  "/>
                <a:ea typeface="+mj-ea"/>
                <a:cs typeface="Arial  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600" b="1">
                <a:latin typeface="Calibri" panose="020F0502020204030204" pitchFamily="34" charset="0"/>
                <a:cs typeface="Calibri" panose="020F0502020204030204" pitchFamily="34" charset="0"/>
              </a:rPr>
              <a:t>30-40%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8F7E642-7D8E-480B-8C2A-58B774BDC351}"/>
              </a:ext>
            </a:extLst>
          </p:cNvPr>
          <p:cNvSpPr txBox="1">
            <a:spLocks/>
          </p:cNvSpPr>
          <p:nvPr/>
        </p:nvSpPr>
        <p:spPr>
          <a:xfrm>
            <a:off x="1038123" y="4740675"/>
            <a:ext cx="1032284" cy="450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rgbClr val="585262"/>
                </a:solidFill>
                <a:latin typeface="Arial  "/>
                <a:ea typeface="+mj-ea"/>
                <a:cs typeface="Arial  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600" b="1">
                <a:latin typeface="Calibri" panose="020F0502020204030204" pitchFamily="34" charset="0"/>
                <a:cs typeface="Calibri" panose="020F0502020204030204" pitchFamily="34" charset="0"/>
              </a:rPr>
              <a:t>60-65%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D682D01-B093-40E2-8CBA-7F9540357DE1}"/>
              </a:ext>
            </a:extLst>
          </p:cNvPr>
          <p:cNvSpPr txBox="1">
            <a:spLocks/>
          </p:cNvSpPr>
          <p:nvPr/>
        </p:nvSpPr>
        <p:spPr>
          <a:xfrm>
            <a:off x="775007" y="1814923"/>
            <a:ext cx="1558516" cy="450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rgbClr val="585262"/>
                </a:solidFill>
                <a:latin typeface="Arial  "/>
                <a:ea typeface="+mj-ea"/>
                <a:cs typeface="Arial  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600" b="1">
                <a:latin typeface="Calibri" panose="020F0502020204030204" pitchFamily="34" charset="0"/>
                <a:cs typeface="Calibri" panose="020F0502020204030204" pitchFamily="34" charset="0"/>
              </a:rPr>
              <a:t>Nonprofits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6DFA8EB-E92B-4E46-A9C5-164728BE4224}"/>
              </a:ext>
            </a:extLst>
          </p:cNvPr>
          <p:cNvSpPr txBox="1">
            <a:spLocks/>
          </p:cNvSpPr>
          <p:nvPr/>
        </p:nvSpPr>
        <p:spPr>
          <a:xfrm>
            <a:off x="775007" y="3873827"/>
            <a:ext cx="1558516" cy="450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rgbClr val="585262"/>
                </a:solidFill>
                <a:latin typeface="Arial  "/>
                <a:ea typeface="+mj-ea"/>
                <a:cs typeface="Arial  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600" b="1">
                <a:latin typeface="Calibri" panose="020F0502020204030204" pitchFamily="34" charset="0"/>
                <a:cs typeface="Calibri" panose="020F0502020204030204" pitchFamily="34" charset="0"/>
              </a:rPr>
              <a:t>Businesses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F0BBC383-8062-4E42-AED7-45A4110B54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830624"/>
              </p:ext>
            </p:extLst>
          </p:nvPr>
        </p:nvGraphicFramePr>
        <p:xfrm>
          <a:off x="3438421" y="2164080"/>
          <a:ext cx="2225469" cy="164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itle 1">
            <a:extLst>
              <a:ext uri="{FF2B5EF4-FFF2-40B4-BE49-F238E27FC236}">
                <a16:creationId xmlns:a16="http://schemas.microsoft.com/office/drawing/2014/main" id="{7B1D7202-4881-4CA5-9571-35975F36140F}"/>
              </a:ext>
            </a:extLst>
          </p:cNvPr>
          <p:cNvSpPr txBox="1">
            <a:spLocks/>
          </p:cNvSpPr>
          <p:nvPr/>
        </p:nvSpPr>
        <p:spPr>
          <a:xfrm>
            <a:off x="3156469" y="3796122"/>
            <a:ext cx="2777713" cy="1080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rgbClr val="585262"/>
                </a:solidFill>
                <a:latin typeface="Arial  "/>
                <a:ea typeface="+mj-ea"/>
                <a:cs typeface="Arial  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400" i="1">
                <a:latin typeface="Calibri" panose="020F0502020204030204" pitchFamily="34" charset="0"/>
                <a:cs typeface="Calibri" panose="020F0502020204030204" pitchFamily="34" charset="0"/>
              </a:rPr>
              <a:t>Half of nonprofit CEOs/Executive Directors plan to leave their positions within the next 5 years</a:t>
            </a:r>
            <a:r>
              <a:rPr lang="en-US" sz="1400" i="1" baseline="3000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6605D7A-7D5E-4620-860A-A2CC6AF11D02}"/>
              </a:ext>
            </a:extLst>
          </p:cNvPr>
          <p:cNvSpPr txBox="1">
            <a:spLocks/>
          </p:cNvSpPr>
          <p:nvPr/>
        </p:nvSpPr>
        <p:spPr>
          <a:xfrm>
            <a:off x="6118857" y="1906362"/>
            <a:ext cx="2777713" cy="3884838"/>
          </a:xfrm>
          <a:prstGeom prst="rect">
            <a:avLst/>
          </a:prstGeom>
        </p:spPr>
        <p:txBody>
          <a:bodyPr vert="horz" lIns="13716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rgbClr val="585262"/>
                </a:solidFill>
                <a:latin typeface="Arial  "/>
                <a:ea typeface="+mj-ea"/>
                <a:cs typeface="Arial  "/>
              </a:defRPr>
            </a:lvl1pPr>
          </a:lstStyle>
          <a:p>
            <a:pPr fontAlgn="auto">
              <a:spcAft>
                <a:spcPts val="600"/>
              </a:spcAft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Nonprofits must focus on HR processes and benchmarks:</a:t>
            </a:r>
          </a:p>
          <a:p>
            <a:pPr marL="285750" indent="-285750" fontAlgn="auto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Invest in leadership capacity</a:t>
            </a:r>
          </a:p>
          <a:p>
            <a:pPr marL="285750" indent="-285750" fontAlgn="auto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Evaluate management compensation</a:t>
            </a:r>
          </a:p>
          <a:p>
            <a:pPr marL="285750" indent="-285750" fontAlgn="auto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Explore new talent pools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BF14AB3-61FB-44F7-9BD9-5D6BD158776B}"/>
              </a:ext>
            </a:extLst>
          </p:cNvPr>
          <p:cNvCxnSpPr>
            <a:cxnSpLocks/>
          </p:cNvCxnSpPr>
          <p:nvPr/>
        </p:nvCxnSpPr>
        <p:spPr>
          <a:xfrm>
            <a:off x="6026522" y="1814923"/>
            <a:ext cx="0" cy="3884838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349289-2F2D-4947-8106-F0EF1B13CB69}"/>
              </a:ext>
            </a:extLst>
          </p:cNvPr>
          <p:cNvCxnSpPr>
            <a:cxnSpLocks/>
          </p:cNvCxnSpPr>
          <p:nvPr/>
        </p:nvCxnSpPr>
        <p:spPr>
          <a:xfrm>
            <a:off x="3064136" y="1814923"/>
            <a:ext cx="0" cy="3884838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942533BA-41AC-4F1B-A77C-20048D814504}"/>
              </a:ext>
            </a:extLst>
          </p:cNvPr>
          <p:cNvSpPr txBox="1">
            <a:spLocks/>
          </p:cNvSpPr>
          <p:nvPr/>
        </p:nvSpPr>
        <p:spPr>
          <a:xfrm>
            <a:off x="464375" y="457200"/>
            <a:ext cx="8229600" cy="4500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rgbClr val="585262"/>
                </a:solidFill>
                <a:latin typeface="Arial  "/>
                <a:ea typeface="+mj-ea"/>
                <a:cs typeface="Arial  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Value of Succession Planning</a:t>
            </a: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39010DE2-B1B5-4E4F-94A6-F43375A39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t>Business Volunteers Unlimited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 "/>
              <a:ea typeface="+mn-ea"/>
              <a:cs typeface="Arial  "/>
            </a:endParaRPr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1EAAA435-4705-4347-9F84-533F16CFB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AFC4BC-7C0B-344A-BA81-1CDFD15610A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85262"/>
                </a:solidFill>
                <a:effectLst/>
                <a:uLnTx/>
                <a:uFillTx/>
                <a:latin typeface="Arial Black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85262"/>
              </a:solidFill>
              <a:effectLst/>
              <a:uLnTx/>
              <a:uFillTx/>
              <a:latin typeface="Arial Black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74474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Waging the War for Talent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485" y="1662523"/>
            <a:ext cx="7959036" cy="404606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/>
                <a:cs typeface="Calibri"/>
              </a:rPr>
              <a:t>4% of new hires leave after a disastrous first day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/>
                <a:cs typeface="Calibri"/>
              </a:rPr>
              <a:t>50% of new hires in leadership roles leave within 5 years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/>
                <a:cs typeface="Calibri"/>
              </a:rPr>
              <a:t>40% of senior managers hired from outside fail within 18 months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/>
                <a:cs typeface="Calibri"/>
              </a:rPr>
              <a:t>64% of new executives hired from outside will fail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spcBef>
                <a:spcPts val="1200"/>
              </a:spcBef>
              <a:buNone/>
            </a:pPr>
            <a:r>
              <a:rPr lang="en-US" sz="1600" i="1">
                <a:latin typeface="Calibri"/>
                <a:cs typeface="Calibri"/>
              </a:rPr>
              <a:t>Source: Society for Human Resource Management</a:t>
            </a:r>
            <a:endParaRPr lang="en-US" sz="1600" i="1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Business Volunteers Unlimited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t>7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72921" y="1387295"/>
            <a:ext cx="8229600" cy="0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323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The Value of Succession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485" y="1662523"/>
            <a:ext cx="7959036" cy="404606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>
                <a:latin typeface="Calibri" panose="020F0502020204030204" pitchFamily="34" charset="0"/>
                <a:cs typeface="Calibri" panose="020F0502020204030204" pitchFamily="34" charset="0"/>
              </a:rPr>
              <a:t>Ensure the long term sustainability of the organization’s mission and impact to the community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>
                <a:latin typeface="Calibri" panose="020F0502020204030204" pitchFamily="34" charset="0"/>
                <a:cs typeface="Calibri" panose="020F0502020204030204" pitchFamily="34" charset="0"/>
              </a:rPr>
              <a:t>Identify future leaders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>
                <a:latin typeface="Calibri" panose="020F0502020204030204" pitchFamily="34" charset="0"/>
                <a:cs typeface="Calibri" panose="020F0502020204030204" pitchFamily="34" charset="0"/>
              </a:rPr>
              <a:t>Understand the depths or limits of your talent pool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>
                <a:latin typeface="Calibri" panose="020F0502020204030204" pitchFamily="34" charset="0"/>
                <a:cs typeface="Calibri" panose="020F0502020204030204" pitchFamily="34" charset="0"/>
              </a:rPr>
              <a:t>Identify potential vulnerabilities and risks within the organization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>
                <a:latin typeface="Calibri" panose="020F0502020204030204" pitchFamily="34" charset="0"/>
                <a:cs typeface="Calibri" panose="020F0502020204030204" pitchFamily="34" charset="0"/>
              </a:rPr>
              <a:t>More effectively manage changes of key personnel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>
                <a:latin typeface="Calibri" panose="020F0502020204030204" pitchFamily="34" charset="0"/>
                <a:cs typeface="Calibri" panose="020F0502020204030204" pitchFamily="34" charset="0"/>
              </a:rPr>
              <a:t>Identify skill gaps and manage development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>
                <a:latin typeface="Calibri" panose="020F0502020204030204" pitchFamily="34" charset="0"/>
                <a:cs typeface="Calibri" panose="020F0502020204030204" pitchFamily="34" charset="0"/>
              </a:rPr>
              <a:t>Motivate individuals by stretching their abilities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Business Volunteers Unlimited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t>8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72921" y="1387295"/>
            <a:ext cx="8229600" cy="0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485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Benefits of Having a Succession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485" y="1662523"/>
            <a:ext cx="7959036" cy="4046069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For the organization:</a:t>
            </a:r>
          </a:p>
          <a:p>
            <a:pPr marL="692150" lvl="1" indent="-342900"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‐"/>
            </a:pPr>
            <a:r>
              <a:rPr lang="en-US" sz="2100">
                <a:latin typeface="Calibri" panose="020F0502020204030204" pitchFamily="34" charset="0"/>
                <a:cs typeface="Calibri" panose="020F0502020204030204" pitchFamily="34" charset="0"/>
              </a:rPr>
              <a:t>Identifies future leaders</a:t>
            </a:r>
          </a:p>
          <a:p>
            <a:pPr marL="692150" lvl="1" indent="-342900"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‐"/>
            </a:pPr>
            <a:r>
              <a:rPr lang="en-US" sz="2100">
                <a:latin typeface="Calibri" panose="020F0502020204030204" pitchFamily="34" charset="0"/>
                <a:cs typeface="Calibri" panose="020F0502020204030204" pitchFamily="34" charset="0"/>
              </a:rPr>
              <a:t>Ensures we have the right people in place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For staff leadership:</a:t>
            </a:r>
          </a:p>
          <a:p>
            <a:pPr marL="692150" lvl="1" indent="-342900">
              <a:spcBef>
                <a:spcPts val="0"/>
              </a:spcBef>
              <a:buFont typeface="Calibri Light" panose="020F0302020204030204" pitchFamily="34" charset="0"/>
              <a:buChar char="‐"/>
            </a:pPr>
            <a:r>
              <a:rPr lang="en-US" sz="2100">
                <a:latin typeface="Calibri" panose="020F0502020204030204" pitchFamily="34" charset="0"/>
                <a:cs typeface="Calibri" panose="020F0502020204030204" pitchFamily="34" charset="0"/>
              </a:rPr>
              <a:t>Ensures the “right people are in the right seats”</a:t>
            </a:r>
          </a:p>
          <a:p>
            <a:pPr marL="692150" lvl="1" indent="-342900">
              <a:spcBef>
                <a:spcPts val="0"/>
              </a:spcBef>
              <a:buFont typeface="Calibri Light" panose="020F0302020204030204" pitchFamily="34" charset="0"/>
              <a:buChar char="‐"/>
            </a:pPr>
            <a:r>
              <a:rPr lang="en-US" sz="2100">
                <a:latin typeface="Calibri" panose="020F0502020204030204" pitchFamily="34" charset="0"/>
                <a:cs typeface="Calibri" panose="020F0502020204030204" pitchFamily="34" charset="0"/>
              </a:rPr>
              <a:t>Identifies potential risks within the organization</a:t>
            </a:r>
          </a:p>
          <a:p>
            <a:pPr marL="692150" lvl="1" indent="-342900">
              <a:spcBef>
                <a:spcPts val="0"/>
              </a:spcBef>
              <a:buFont typeface="Calibri Light" panose="020F0302020204030204" pitchFamily="34" charset="0"/>
              <a:buChar char="‐"/>
            </a:pPr>
            <a:r>
              <a:rPr lang="en-US" sz="2100">
                <a:latin typeface="Calibri" panose="020F0502020204030204" pitchFamily="34" charset="0"/>
                <a:cs typeface="Calibri" panose="020F0502020204030204" pitchFamily="34" charset="0"/>
              </a:rPr>
              <a:t>More effectively manage changes of key personnel with stakeholders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For the individual:</a:t>
            </a:r>
          </a:p>
          <a:p>
            <a:pPr marL="692150" lvl="1" indent="-342900"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‐"/>
            </a:pPr>
            <a:r>
              <a:rPr lang="en-US" sz="2100">
                <a:latin typeface="Calibri" panose="020F0502020204030204" pitchFamily="34" charset="0"/>
                <a:cs typeface="Calibri" panose="020F0502020204030204" pitchFamily="34" charset="0"/>
              </a:rPr>
              <a:t>Identifies skill gaps and manages development</a:t>
            </a:r>
          </a:p>
          <a:p>
            <a:pPr marL="692150" lvl="1" indent="-342900">
              <a:spcBef>
                <a:spcPts val="0"/>
              </a:spcBef>
              <a:spcAft>
                <a:spcPts val="0"/>
              </a:spcAft>
              <a:buFont typeface="Calibri Light" panose="020F0302020204030204" pitchFamily="34" charset="0"/>
              <a:buChar char="‐"/>
            </a:pPr>
            <a:r>
              <a:rPr lang="en-US" sz="2100">
                <a:latin typeface="Calibri" panose="020F0502020204030204" pitchFamily="34" charset="0"/>
                <a:cs typeface="Calibri" panose="020F0502020204030204" pitchFamily="34" charset="0"/>
              </a:rPr>
              <a:t>Motivates/stretches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Business Volunteers Unlimited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C4BC-7C0B-344A-BA81-1CDFD15610A9}" type="slidenum">
              <a:rPr lang="en-US" smtClean="0"/>
              <a:t>9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72921" y="1387295"/>
            <a:ext cx="8229600" cy="0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2667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Custom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16E013EF0FAB46AE7511BD1AEE372E" ma:contentTypeVersion="13" ma:contentTypeDescription="Create a new document." ma:contentTypeScope="" ma:versionID="36d7669ef9485d300c885315fb9a4b5b">
  <xsd:schema xmlns:xsd="http://www.w3.org/2001/XMLSchema" xmlns:xs="http://www.w3.org/2001/XMLSchema" xmlns:p="http://schemas.microsoft.com/office/2006/metadata/properties" xmlns:ns3="05f31ceb-ce43-406a-a3cb-42c48f5104e8" xmlns:ns4="dbbc74c8-8d20-4f62-9b2c-8464844112c9" targetNamespace="http://schemas.microsoft.com/office/2006/metadata/properties" ma:root="true" ma:fieldsID="9b7795e3fe345bc5e730c725874b6feb" ns3:_="" ns4:_="">
    <xsd:import namespace="05f31ceb-ce43-406a-a3cb-42c48f5104e8"/>
    <xsd:import namespace="dbbc74c8-8d20-4f62-9b2c-8464844112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31ceb-ce43-406a-a3cb-42c48f5104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c74c8-8d20-4f62-9b2c-8464844112c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EF8248-D6EC-439D-9AF3-34721FE065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A724BD-7B76-43E1-9692-D16202AE6B87}">
  <ds:schemaRefs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05f31ceb-ce43-406a-a3cb-42c48f5104e8"/>
    <ds:schemaRef ds:uri="http://schemas.openxmlformats.org/package/2006/metadata/core-properties"/>
    <ds:schemaRef ds:uri="http://purl.org/dc/terms/"/>
    <ds:schemaRef ds:uri="dbbc74c8-8d20-4f62-9b2c-8464844112c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4200355-5D9F-45E4-994D-BE6EF51AAE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f31ceb-ce43-406a-a3cb-42c48f5104e8"/>
    <ds:schemaRef ds:uri="dbbc74c8-8d20-4f62-9b2c-8464844112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2049</Words>
  <Application>Microsoft Office PowerPoint</Application>
  <PresentationFormat>On-screen Show (4:3)</PresentationFormat>
  <Paragraphs>396</Paragraphs>
  <Slides>36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Arial</vt:lpstr>
      <vt:lpstr>Arial  </vt:lpstr>
      <vt:lpstr>Arial Black</vt:lpstr>
      <vt:lpstr>Calibri</vt:lpstr>
      <vt:lpstr>Calibri Light</vt:lpstr>
      <vt:lpstr>Calibri,Arial</vt:lpstr>
      <vt:lpstr>Gotham-Bold</vt:lpstr>
      <vt:lpstr>Nunito Sans</vt:lpstr>
      <vt:lpstr>Times</vt:lpstr>
      <vt:lpstr>Times New Roman</vt:lpstr>
      <vt:lpstr>Wingdings</vt:lpstr>
      <vt:lpstr>1_Office Theme</vt:lpstr>
      <vt:lpstr>Office Theme</vt:lpstr>
      <vt:lpstr>2_Office Theme</vt:lpstr>
      <vt:lpstr>Succession Planning: Demystifying Succession Planning  and Why it Matters</vt:lpstr>
      <vt:lpstr>Housekeeping   </vt:lpstr>
      <vt:lpstr>PowerPoint Presentation</vt:lpstr>
      <vt:lpstr>Objectives for Today</vt:lpstr>
      <vt:lpstr>Model for Managing Talent</vt:lpstr>
      <vt:lpstr>PowerPoint Presentation</vt:lpstr>
      <vt:lpstr>Waging the War for Talent</vt:lpstr>
      <vt:lpstr>The Value of Succession Planning</vt:lpstr>
      <vt:lpstr>Benefits of Having a Succession Plan</vt:lpstr>
      <vt:lpstr>Leadership Succession Caution Zone</vt:lpstr>
      <vt:lpstr>PowerPoint Presentation</vt:lpstr>
      <vt:lpstr>Types of Succession Planning</vt:lpstr>
      <vt:lpstr>Responsibility for Succession Planning</vt:lpstr>
      <vt:lpstr>Succession Planning Concerns</vt:lpstr>
      <vt:lpstr>Succession Planning Process – Key Steps</vt:lpstr>
      <vt:lpstr>Assess the Organization</vt:lpstr>
      <vt:lpstr>Assess &amp; Develop Employees</vt:lpstr>
      <vt:lpstr>PowerPoint Presentation</vt:lpstr>
      <vt:lpstr>Place/Recruit Employees</vt:lpstr>
      <vt:lpstr>PowerPoint Presentation</vt:lpstr>
      <vt:lpstr>Elements of a Effective Succession Plan</vt:lpstr>
      <vt:lpstr>Common Functional Capabilities for a Nonprofit CEO</vt:lpstr>
      <vt:lpstr>Common Leadership Traits for a Nonprofit CEO</vt:lpstr>
      <vt:lpstr>PowerPoint Presentation</vt:lpstr>
      <vt:lpstr>The Future Direction of Your Organization</vt:lpstr>
      <vt:lpstr>Interim Succession</vt:lpstr>
      <vt:lpstr>Reasons to Consider Hiring an Interim CEO</vt:lpstr>
      <vt:lpstr>Recommendations on Search/Succession Strategies for the CEO</vt:lpstr>
      <vt:lpstr>Wrap-Up</vt:lpstr>
      <vt:lpstr>Questions </vt:lpstr>
      <vt:lpstr>Ask the Expert</vt:lpstr>
      <vt:lpstr>2021 Nonprofit Leadership Summit</vt:lpstr>
      <vt:lpstr>Role of the Board virtual training </vt:lpstr>
      <vt:lpstr>Thursday, September 16th 8am-8pm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Succession Planning</dc:title>
  <dc:creator>Maria DiTurno</dc:creator>
  <cp:lastModifiedBy>Maria Diturno</cp:lastModifiedBy>
  <cp:revision>2</cp:revision>
  <cp:lastPrinted>2019-10-28T20:25:55Z</cp:lastPrinted>
  <dcterms:created xsi:type="dcterms:W3CDTF">2018-07-19T20:18:44Z</dcterms:created>
  <dcterms:modified xsi:type="dcterms:W3CDTF">2021-08-20T18:51:59Z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0x0101008A16E013EF0FAB46AE7511BD1AEE372E</vt:lpwstr>
  </property>
</Properties>
</file>