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1" r:id="rId5"/>
    <p:sldMasterId id="2147483727" r:id="rId6"/>
    <p:sldMasterId id="2147483733" r:id="rId7"/>
  </p:sldMasterIdLst>
  <p:notesMasterIdLst>
    <p:notesMasterId r:id="rId69"/>
  </p:notesMasterIdLst>
  <p:sldIdLst>
    <p:sldId id="351" r:id="rId8"/>
    <p:sldId id="282" r:id="rId9"/>
    <p:sldId id="284" r:id="rId10"/>
    <p:sldId id="286" r:id="rId11"/>
    <p:sldId id="287" r:id="rId12"/>
    <p:sldId id="288" r:id="rId13"/>
    <p:sldId id="314" r:id="rId14"/>
    <p:sldId id="315" r:id="rId15"/>
    <p:sldId id="291" r:id="rId16"/>
    <p:sldId id="292" r:id="rId17"/>
    <p:sldId id="293" r:id="rId18"/>
    <p:sldId id="294" r:id="rId19"/>
    <p:sldId id="295" r:id="rId20"/>
    <p:sldId id="296" r:id="rId21"/>
    <p:sldId id="297" r:id="rId22"/>
    <p:sldId id="298" r:id="rId23"/>
    <p:sldId id="299" r:id="rId24"/>
    <p:sldId id="300" r:id="rId25"/>
    <p:sldId id="317" r:id="rId26"/>
    <p:sldId id="301" r:id="rId27"/>
    <p:sldId id="318" r:id="rId28"/>
    <p:sldId id="302" r:id="rId29"/>
    <p:sldId id="303" r:id="rId30"/>
    <p:sldId id="304" r:id="rId31"/>
    <p:sldId id="305" r:id="rId32"/>
    <p:sldId id="306" r:id="rId33"/>
    <p:sldId id="308" r:id="rId34"/>
    <p:sldId id="309"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16" r:id="rId67"/>
    <p:sldId id="33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50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5" autoAdjust="0"/>
    <p:restoredTop sz="83605" autoAdjust="0"/>
  </p:normalViewPr>
  <p:slideViewPr>
    <p:cSldViewPr snapToGrid="0" showGuides="1">
      <p:cViewPr varScale="1">
        <p:scale>
          <a:sx n="96" d="100"/>
          <a:sy n="96" d="100"/>
        </p:scale>
        <p:origin x="86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6487447280918902"/>
          <c:y val="0.124356215772722"/>
          <c:w val="0.67930695100184202"/>
          <c:h val="0.64132397356024295"/>
        </c:manualLayout>
      </c:layout>
      <c:barChart>
        <c:barDir val="bar"/>
        <c:grouping val="clustered"/>
        <c:varyColors val="0"/>
        <c:ser>
          <c:idx val="0"/>
          <c:order val="0"/>
          <c:tx>
            <c:strRef>
              <c:f>Sheet1!$B$1</c:f>
              <c:strCache>
                <c:ptCount val="1"/>
                <c:pt idx="0">
                  <c:v>Sales</c:v>
                </c:pt>
              </c:strCache>
            </c:strRef>
          </c:tx>
          <c:spPr>
            <a:ln w="47625">
              <a:noFill/>
            </a:ln>
            <a:effectLst/>
          </c:spPr>
          <c:invertIfNegative val="0"/>
          <c:dPt>
            <c:idx val="0"/>
            <c:invertIfNegative val="0"/>
            <c:bubble3D val="0"/>
            <c:spPr>
              <a:solidFill>
                <a:srgbClr val="AB499C"/>
              </a:solidFill>
              <a:ln w="47625">
                <a:noFill/>
              </a:ln>
              <a:effectLst/>
            </c:spPr>
            <c:extLst>
              <c:ext xmlns:c16="http://schemas.microsoft.com/office/drawing/2014/chart" uri="{C3380CC4-5D6E-409C-BE32-E72D297353CC}">
                <c16:uniqueId val="{00000001-72A1-4E4E-8A5B-EE3414ECB0EE}"/>
              </c:ext>
            </c:extLst>
          </c:dPt>
          <c:dPt>
            <c:idx val="1"/>
            <c:invertIfNegative val="0"/>
            <c:bubble3D val="0"/>
            <c:spPr>
              <a:solidFill>
                <a:srgbClr val="00A9A4"/>
              </a:solidFill>
              <a:ln w="47625">
                <a:noFill/>
              </a:ln>
              <a:effectLst/>
            </c:spPr>
            <c:extLst>
              <c:ext xmlns:c16="http://schemas.microsoft.com/office/drawing/2014/chart" uri="{C3380CC4-5D6E-409C-BE32-E72D297353CC}">
                <c16:uniqueId val="{00000003-72A1-4E4E-8A5B-EE3414ECB0EE}"/>
              </c:ext>
            </c:extLst>
          </c:dPt>
          <c:dPt>
            <c:idx val="2"/>
            <c:invertIfNegative val="0"/>
            <c:bubble3D val="0"/>
            <c:spPr>
              <a:solidFill>
                <a:srgbClr val="F1971C"/>
              </a:solidFill>
              <a:ln w="47625">
                <a:noFill/>
              </a:ln>
              <a:effectLst/>
            </c:spPr>
            <c:extLst>
              <c:ext xmlns:c16="http://schemas.microsoft.com/office/drawing/2014/chart" uri="{C3380CC4-5D6E-409C-BE32-E72D297353CC}">
                <c16:uniqueId val="{00000005-72A1-4E4E-8A5B-EE3414ECB0EE}"/>
              </c:ext>
            </c:extLst>
          </c:dPt>
          <c:dPt>
            <c:idx val="3"/>
            <c:invertIfNegative val="0"/>
            <c:bubble3D val="0"/>
            <c:spPr>
              <a:solidFill>
                <a:srgbClr val="19A951"/>
              </a:solidFill>
              <a:ln w="47625">
                <a:noFill/>
              </a:ln>
              <a:effectLst/>
            </c:spPr>
            <c:extLst>
              <c:ext xmlns:c16="http://schemas.microsoft.com/office/drawing/2014/chart" uri="{C3380CC4-5D6E-409C-BE32-E72D297353CC}">
                <c16:uniqueId val="{00000007-72A1-4E4E-8A5B-EE3414ECB0EE}"/>
              </c:ext>
            </c:extLst>
          </c:dPt>
          <c:dPt>
            <c:idx val="4"/>
            <c:invertIfNegative val="0"/>
            <c:bubble3D val="0"/>
            <c:spPr>
              <a:solidFill>
                <a:srgbClr val="E9187E"/>
              </a:solidFill>
              <a:ln w="47625">
                <a:noFill/>
              </a:ln>
              <a:effectLst/>
            </c:spPr>
            <c:extLst>
              <c:ext xmlns:c16="http://schemas.microsoft.com/office/drawing/2014/chart" uri="{C3380CC4-5D6E-409C-BE32-E72D297353CC}">
                <c16:uniqueId val="{00000009-72A1-4E4E-8A5B-EE3414ECB0EE}"/>
              </c:ext>
            </c:extLst>
          </c:dPt>
          <c:dPt>
            <c:idx val="5"/>
            <c:invertIfNegative val="0"/>
            <c:bubble3D val="0"/>
            <c:spPr>
              <a:solidFill>
                <a:srgbClr val="FFC50F"/>
              </a:solidFill>
              <a:ln w="47625">
                <a:noFill/>
              </a:ln>
              <a:effectLst/>
            </c:spPr>
            <c:extLst>
              <c:ext xmlns:c16="http://schemas.microsoft.com/office/drawing/2014/chart" uri="{C3380CC4-5D6E-409C-BE32-E72D297353CC}">
                <c16:uniqueId val="{0000000B-72A1-4E4E-8A5B-EE3414ECB0EE}"/>
              </c:ext>
            </c:extLst>
          </c:dPt>
          <c:cat>
            <c:strRef>
              <c:f>Sheet1!$A$2:$A$7</c:f>
              <c:strCache>
                <c:ptCount val="6"/>
                <c:pt idx="0">
                  <c:v>First</c:v>
                </c:pt>
                <c:pt idx="1">
                  <c:v>Second</c:v>
                </c:pt>
                <c:pt idx="2">
                  <c:v>Third</c:v>
                </c:pt>
                <c:pt idx="3">
                  <c:v>Fourth</c:v>
                </c:pt>
                <c:pt idx="4">
                  <c:v>Fifth</c:v>
                </c:pt>
                <c:pt idx="5">
                  <c:v>Sixth</c:v>
                </c:pt>
              </c:strCache>
            </c:strRef>
          </c:cat>
          <c:val>
            <c:numRef>
              <c:f>Sheet1!$B$2:$B$7</c:f>
              <c:numCache>
                <c:formatCode>General</c:formatCode>
                <c:ptCount val="6"/>
                <c:pt idx="0">
                  <c:v>8.1999999999999993</c:v>
                </c:pt>
                <c:pt idx="1">
                  <c:v>3.2</c:v>
                </c:pt>
                <c:pt idx="2">
                  <c:v>1.4</c:v>
                </c:pt>
                <c:pt idx="3">
                  <c:v>6.3</c:v>
                </c:pt>
                <c:pt idx="4">
                  <c:v>1.2</c:v>
                </c:pt>
                <c:pt idx="5">
                  <c:v>2</c:v>
                </c:pt>
              </c:numCache>
            </c:numRef>
          </c:val>
          <c:extLst>
            <c:ext xmlns:c16="http://schemas.microsoft.com/office/drawing/2014/chart" uri="{C3380CC4-5D6E-409C-BE32-E72D297353CC}">
              <c16:uniqueId val="{0000000C-72A1-4E4E-8A5B-EE3414ECB0EE}"/>
            </c:ext>
          </c:extLst>
        </c:ser>
        <c:dLbls>
          <c:showLegendKey val="0"/>
          <c:showVal val="0"/>
          <c:showCatName val="0"/>
          <c:showSerName val="0"/>
          <c:showPercent val="0"/>
          <c:showBubbleSize val="0"/>
        </c:dLbls>
        <c:gapWidth val="25"/>
        <c:axId val="1687658336"/>
        <c:axId val="1687658880"/>
      </c:barChart>
      <c:catAx>
        <c:axId val="1687658336"/>
        <c:scaling>
          <c:orientation val="minMax"/>
        </c:scaling>
        <c:delete val="0"/>
        <c:axPos val="l"/>
        <c:numFmt formatCode="General" sourceLinked="0"/>
        <c:majorTickMark val="out"/>
        <c:minorTickMark val="none"/>
        <c:tickLblPos val="nextTo"/>
        <c:txPr>
          <a:bodyPr/>
          <a:lstStyle/>
          <a:p>
            <a:pPr algn="r">
              <a:defRPr sz="1400">
                <a:latin typeface="Arial  "/>
                <a:cs typeface="Arial  "/>
              </a:defRPr>
            </a:pPr>
            <a:endParaRPr lang="en-US"/>
          </a:p>
        </c:txPr>
        <c:crossAx val="1687658880"/>
        <c:crosses val="autoZero"/>
        <c:auto val="1"/>
        <c:lblAlgn val="ctr"/>
        <c:lblOffset val="100"/>
        <c:noMultiLvlLbl val="0"/>
      </c:catAx>
      <c:valAx>
        <c:axId val="1687658880"/>
        <c:scaling>
          <c:orientation val="minMax"/>
        </c:scaling>
        <c:delete val="0"/>
        <c:axPos val="b"/>
        <c:numFmt formatCode="General" sourceLinked="1"/>
        <c:majorTickMark val="out"/>
        <c:minorTickMark val="none"/>
        <c:tickLblPos val="nextTo"/>
        <c:crossAx val="16876583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1"/>
          <c:order val="0"/>
          <c:tx>
            <c:strRef>
              <c:f>Sheet1!$B$1</c:f>
              <c:strCache>
                <c:ptCount val="1"/>
                <c:pt idx="0">
                  <c:v>Often Volunteer</c:v>
                </c:pt>
              </c:strCache>
            </c:strRef>
          </c:tx>
          <c:spPr>
            <a:solidFill>
              <a:srgbClr val="AB499C"/>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60</c:v>
                </c:pt>
                <c:pt idx="1">
                  <c:v>50</c:v>
                </c:pt>
                <c:pt idx="2">
                  <c:v>43</c:v>
                </c:pt>
                <c:pt idx="3">
                  <c:v>55</c:v>
                </c:pt>
              </c:numCache>
            </c:numRef>
          </c:val>
          <c:extLst>
            <c:ext xmlns:c16="http://schemas.microsoft.com/office/drawing/2014/chart" uri="{C3380CC4-5D6E-409C-BE32-E72D297353CC}">
              <c16:uniqueId val="{00000000-0E73-4E5B-A5E9-28754F0385B4}"/>
            </c:ext>
          </c:extLst>
        </c:ser>
        <c:ser>
          <c:idx val="2"/>
          <c:order val="1"/>
          <c:tx>
            <c:strRef>
              <c:f>Sheet1!$C$1</c:f>
              <c:strCache>
                <c:ptCount val="1"/>
                <c:pt idx="0">
                  <c:v>Rarely Volunteer</c:v>
                </c:pt>
              </c:strCache>
            </c:strRef>
          </c:tx>
          <c:spPr>
            <a:solidFill>
              <a:srgbClr val="6D6A7F"/>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45</c:v>
                </c:pt>
                <c:pt idx="1">
                  <c:v>38</c:v>
                </c:pt>
                <c:pt idx="2">
                  <c:v>30</c:v>
                </c:pt>
                <c:pt idx="3">
                  <c:v>42</c:v>
                </c:pt>
              </c:numCache>
            </c:numRef>
          </c:val>
          <c:extLst>
            <c:ext xmlns:c16="http://schemas.microsoft.com/office/drawing/2014/chart" uri="{C3380CC4-5D6E-409C-BE32-E72D297353CC}">
              <c16:uniqueId val="{00000001-0E73-4E5B-A5E9-28754F0385B4}"/>
            </c:ext>
          </c:extLst>
        </c:ser>
        <c:dLbls>
          <c:showLegendKey val="0"/>
          <c:showVal val="0"/>
          <c:showCatName val="0"/>
          <c:showSerName val="0"/>
          <c:showPercent val="0"/>
          <c:showBubbleSize val="0"/>
        </c:dLbls>
        <c:gapWidth val="30"/>
        <c:axId val="1687659968"/>
        <c:axId val="1687668672"/>
      </c:barChart>
      <c:catAx>
        <c:axId val="1687659968"/>
        <c:scaling>
          <c:orientation val="minMax"/>
        </c:scaling>
        <c:delete val="0"/>
        <c:axPos val="l"/>
        <c:numFmt formatCode="General" sourceLinked="0"/>
        <c:majorTickMark val="out"/>
        <c:minorTickMark val="none"/>
        <c:tickLblPos val="nextTo"/>
        <c:spPr>
          <a:ln w="25400">
            <a:solidFill>
              <a:schemeClr val="tx1"/>
            </a:solidFill>
          </a:ln>
        </c:spPr>
        <c:txPr>
          <a:bodyPr/>
          <a:lstStyle/>
          <a:p>
            <a:pPr>
              <a:defRPr>
                <a:latin typeface="Arial  "/>
                <a:cs typeface="Arial  "/>
              </a:defRPr>
            </a:pPr>
            <a:endParaRPr lang="en-US"/>
          </a:p>
        </c:txPr>
        <c:crossAx val="1687668672"/>
        <c:crosses val="autoZero"/>
        <c:auto val="1"/>
        <c:lblAlgn val="ctr"/>
        <c:lblOffset val="100"/>
        <c:noMultiLvlLbl val="0"/>
      </c:catAx>
      <c:valAx>
        <c:axId val="1687668672"/>
        <c:scaling>
          <c:orientation val="minMax"/>
        </c:scaling>
        <c:delete val="0"/>
        <c:axPos val="b"/>
        <c:numFmt formatCode="General" sourceLinked="1"/>
        <c:majorTickMark val="out"/>
        <c:minorTickMark val="none"/>
        <c:tickLblPos val="nextTo"/>
        <c:spPr>
          <a:ln w="25400">
            <a:solidFill>
              <a:schemeClr val="tx1"/>
            </a:solidFill>
          </a:ln>
        </c:spPr>
        <c:crossAx val="1687659968"/>
        <c:crosses val="autoZero"/>
        <c:crossBetween val="between"/>
      </c:valAx>
      <c:spPr>
        <a:ln w="12700" cmpd="sng"/>
      </c:spPr>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996196309304501"/>
          <c:y val="2.9355228303355199E-2"/>
          <c:w val="0.75865321640373096"/>
          <c:h val="0.76811880994221204"/>
        </c:manualLayout>
      </c:layout>
      <c:pieChart>
        <c:varyColors val="1"/>
        <c:ser>
          <c:idx val="0"/>
          <c:order val="0"/>
          <c:tx>
            <c:strRef>
              <c:f>Sheet1!$B$1</c:f>
              <c:strCache>
                <c:ptCount val="1"/>
                <c:pt idx="0">
                  <c:v>Sales</c:v>
                </c:pt>
              </c:strCache>
            </c:strRef>
          </c:tx>
          <c:spPr>
            <a:effectLst/>
          </c:spPr>
          <c:dPt>
            <c:idx val="0"/>
            <c:bubble3D val="0"/>
            <c:spPr>
              <a:solidFill>
                <a:srgbClr val="AB499C"/>
              </a:solidFill>
              <a:effectLst/>
            </c:spPr>
            <c:extLst>
              <c:ext xmlns:c16="http://schemas.microsoft.com/office/drawing/2014/chart" uri="{C3380CC4-5D6E-409C-BE32-E72D297353CC}">
                <c16:uniqueId val="{00000001-D5BA-493E-B015-42DCF9813629}"/>
              </c:ext>
            </c:extLst>
          </c:dPt>
          <c:dPt>
            <c:idx val="1"/>
            <c:bubble3D val="0"/>
            <c:spPr>
              <a:solidFill>
                <a:srgbClr val="00A9A4"/>
              </a:solidFill>
              <a:effectLst/>
            </c:spPr>
            <c:extLst>
              <c:ext xmlns:c16="http://schemas.microsoft.com/office/drawing/2014/chart" uri="{C3380CC4-5D6E-409C-BE32-E72D297353CC}">
                <c16:uniqueId val="{00000003-D5BA-493E-B015-42DCF9813629}"/>
              </c:ext>
            </c:extLst>
          </c:dPt>
          <c:dPt>
            <c:idx val="2"/>
            <c:bubble3D val="0"/>
            <c:spPr>
              <a:solidFill>
                <a:srgbClr val="F1971C"/>
              </a:solidFill>
              <a:effectLst/>
            </c:spPr>
            <c:extLst>
              <c:ext xmlns:c16="http://schemas.microsoft.com/office/drawing/2014/chart" uri="{C3380CC4-5D6E-409C-BE32-E72D297353CC}">
                <c16:uniqueId val="{00000005-D5BA-493E-B015-42DCF9813629}"/>
              </c:ext>
            </c:extLst>
          </c:dPt>
          <c:dPt>
            <c:idx val="3"/>
            <c:bubble3D val="0"/>
            <c:spPr>
              <a:solidFill>
                <a:srgbClr val="19A951"/>
              </a:solidFill>
              <a:effectLst/>
            </c:spPr>
            <c:extLst>
              <c:ext xmlns:c16="http://schemas.microsoft.com/office/drawing/2014/chart" uri="{C3380CC4-5D6E-409C-BE32-E72D297353CC}">
                <c16:uniqueId val="{00000007-D5BA-493E-B015-42DCF9813629}"/>
              </c:ext>
            </c:extLst>
          </c:dPt>
          <c:dPt>
            <c:idx val="4"/>
            <c:bubble3D val="0"/>
            <c:spPr>
              <a:solidFill>
                <a:srgbClr val="E9187E"/>
              </a:solidFill>
              <a:effectLst/>
            </c:spPr>
            <c:extLst>
              <c:ext xmlns:c16="http://schemas.microsoft.com/office/drawing/2014/chart" uri="{C3380CC4-5D6E-409C-BE32-E72D297353CC}">
                <c16:uniqueId val="{00000009-D5BA-493E-B015-42DCF9813629}"/>
              </c:ext>
            </c:extLst>
          </c:dPt>
          <c:dPt>
            <c:idx val="5"/>
            <c:bubble3D val="0"/>
            <c:spPr>
              <a:solidFill>
                <a:srgbClr val="FFC50F"/>
              </a:solidFill>
              <a:effectLst/>
            </c:spPr>
            <c:extLst>
              <c:ext xmlns:c16="http://schemas.microsoft.com/office/drawing/2014/chart" uri="{C3380CC4-5D6E-409C-BE32-E72D297353CC}">
                <c16:uniqueId val="{0000000B-D5BA-493E-B015-42DCF9813629}"/>
              </c:ext>
            </c:extLst>
          </c:dPt>
          <c:cat>
            <c:strRef>
              <c:f>Sheet1!$A$2:$A$7</c:f>
              <c:strCache>
                <c:ptCount val="6"/>
                <c:pt idx="0">
                  <c:v>1st</c:v>
                </c:pt>
                <c:pt idx="1">
                  <c:v>2nd</c:v>
                </c:pt>
                <c:pt idx="2">
                  <c:v>3rd</c:v>
                </c:pt>
                <c:pt idx="3">
                  <c:v>4th</c:v>
                </c:pt>
                <c:pt idx="4">
                  <c:v>5th</c:v>
                </c:pt>
                <c:pt idx="5">
                  <c:v>6th</c:v>
                </c:pt>
              </c:strCache>
            </c:strRef>
          </c:cat>
          <c:val>
            <c:numRef>
              <c:f>Sheet1!$B$2:$B$7</c:f>
              <c:numCache>
                <c:formatCode>General</c:formatCode>
                <c:ptCount val="6"/>
                <c:pt idx="0">
                  <c:v>8.1999999999999993</c:v>
                </c:pt>
                <c:pt idx="1">
                  <c:v>3.2</c:v>
                </c:pt>
                <c:pt idx="2">
                  <c:v>1.4</c:v>
                </c:pt>
                <c:pt idx="3">
                  <c:v>1.2</c:v>
                </c:pt>
                <c:pt idx="4">
                  <c:v>0.5</c:v>
                </c:pt>
                <c:pt idx="5">
                  <c:v>0.25</c:v>
                </c:pt>
              </c:numCache>
            </c:numRef>
          </c:val>
          <c:extLst>
            <c:ext xmlns:c16="http://schemas.microsoft.com/office/drawing/2014/chart" uri="{C3380CC4-5D6E-409C-BE32-E72D297353CC}">
              <c16:uniqueId val="{0000000C-D5BA-493E-B015-42DCF981362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11711103034316001"/>
          <c:y val="0.79933194293368703"/>
          <c:w val="0.78347549192480404"/>
          <c:h val="0.160564423382376"/>
        </c:manualLayout>
      </c:layout>
      <c:overlay val="0"/>
      <c:txPr>
        <a:bodyPr/>
        <a:lstStyle/>
        <a:p>
          <a:pPr algn="ctr">
            <a:defRPr sz="1400">
              <a:latin typeface="Arial  "/>
              <a:cs typeface="Arial  "/>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6487447280918902"/>
          <c:y val="0.124356215772722"/>
          <c:w val="0.67930695100184202"/>
          <c:h val="0.64132397356024295"/>
        </c:manualLayout>
      </c:layout>
      <c:barChart>
        <c:barDir val="bar"/>
        <c:grouping val="clustered"/>
        <c:varyColors val="0"/>
        <c:ser>
          <c:idx val="0"/>
          <c:order val="0"/>
          <c:tx>
            <c:strRef>
              <c:f>Sheet1!$B$1</c:f>
              <c:strCache>
                <c:ptCount val="1"/>
                <c:pt idx="0">
                  <c:v>Sales</c:v>
                </c:pt>
              </c:strCache>
            </c:strRef>
          </c:tx>
          <c:spPr>
            <a:ln w="47625">
              <a:noFill/>
            </a:ln>
            <a:effectLst/>
          </c:spPr>
          <c:invertIfNegative val="0"/>
          <c:dPt>
            <c:idx val="0"/>
            <c:invertIfNegative val="0"/>
            <c:bubble3D val="0"/>
            <c:spPr>
              <a:solidFill>
                <a:srgbClr val="AB499C"/>
              </a:solidFill>
              <a:ln w="47625">
                <a:noFill/>
              </a:ln>
              <a:effectLst/>
            </c:spPr>
            <c:extLst>
              <c:ext xmlns:c16="http://schemas.microsoft.com/office/drawing/2014/chart" uri="{C3380CC4-5D6E-409C-BE32-E72D297353CC}">
                <c16:uniqueId val="{00000001-72A1-4E4E-8A5B-EE3414ECB0EE}"/>
              </c:ext>
            </c:extLst>
          </c:dPt>
          <c:dPt>
            <c:idx val="1"/>
            <c:invertIfNegative val="0"/>
            <c:bubble3D val="0"/>
            <c:spPr>
              <a:solidFill>
                <a:srgbClr val="00A9A4"/>
              </a:solidFill>
              <a:ln w="47625">
                <a:noFill/>
              </a:ln>
              <a:effectLst/>
            </c:spPr>
            <c:extLst>
              <c:ext xmlns:c16="http://schemas.microsoft.com/office/drawing/2014/chart" uri="{C3380CC4-5D6E-409C-BE32-E72D297353CC}">
                <c16:uniqueId val="{00000003-72A1-4E4E-8A5B-EE3414ECB0EE}"/>
              </c:ext>
            </c:extLst>
          </c:dPt>
          <c:dPt>
            <c:idx val="2"/>
            <c:invertIfNegative val="0"/>
            <c:bubble3D val="0"/>
            <c:spPr>
              <a:solidFill>
                <a:srgbClr val="F1971C"/>
              </a:solidFill>
              <a:ln w="47625">
                <a:noFill/>
              </a:ln>
              <a:effectLst/>
            </c:spPr>
            <c:extLst>
              <c:ext xmlns:c16="http://schemas.microsoft.com/office/drawing/2014/chart" uri="{C3380CC4-5D6E-409C-BE32-E72D297353CC}">
                <c16:uniqueId val="{00000005-72A1-4E4E-8A5B-EE3414ECB0EE}"/>
              </c:ext>
            </c:extLst>
          </c:dPt>
          <c:dPt>
            <c:idx val="3"/>
            <c:invertIfNegative val="0"/>
            <c:bubble3D val="0"/>
            <c:spPr>
              <a:solidFill>
                <a:srgbClr val="19A951"/>
              </a:solidFill>
              <a:ln w="47625">
                <a:noFill/>
              </a:ln>
              <a:effectLst/>
            </c:spPr>
            <c:extLst>
              <c:ext xmlns:c16="http://schemas.microsoft.com/office/drawing/2014/chart" uri="{C3380CC4-5D6E-409C-BE32-E72D297353CC}">
                <c16:uniqueId val="{00000007-72A1-4E4E-8A5B-EE3414ECB0EE}"/>
              </c:ext>
            </c:extLst>
          </c:dPt>
          <c:dPt>
            <c:idx val="4"/>
            <c:invertIfNegative val="0"/>
            <c:bubble3D val="0"/>
            <c:spPr>
              <a:solidFill>
                <a:srgbClr val="E9187E"/>
              </a:solidFill>
              <a:ln w="47625">
                <a:noFill/>
              </a:ln>
              <a:effectLst/>
            </c:spPr>
            <c:extLst>
              <c:ext xmlns:c16="http://schemas.microsoft.com/office/drawing/2014/chart" uri="{C3380CC4-5D6E-409C-BE32-E72D297353CC}">
                <c16:uniqueId val="{00000009-72A1-4E4E-8A5B-EE3414ECB0EE}"/>
              </c:ext>
            </c:extLst>
          </c:dPt>
          <c:dPt>
            <c:idx val="5"/>
            <c:invertIfNegative val="0"/>
            <c:bubble3D val="0"/>
            <c:spPr>
              <a:solidFill>
                <a:srgbClr val="FFC50F"/>
              </a:solidFill>
              <a:ln w="47625">
                <a:noFill/>
              </a:ln>
              <a:effectLst/>
            </c:spPr>
            <c:extLst>
              <c:ext xmlns:c16="http://schemas.microsoft.com/office/drawing/2014/chart" uri="{C3380CC4-5D6E-409C-BE32-E72D297353CC}">
                <c16:uniqueId val="{0000000B-72A1-4E4E-8A5B-EE3414ECB0EE}"/>
              </c:ext>
            </c:extLst>
          </c:dPt>
          <c:cat>
            <c:strRef>
              <c:f>Sheet1!$A$2:$A$7</c:f>
              <c:strCache>
                <c:ptCount val="6"/>
                <c:pt idx="0">
                  <c:v>First</c:v>
                </c:pt>
                <c:pt idx="1">
                  <c:v>Second</c:v>
                </c:pt>
                <c:pt idx="2">
                  <c:v>Third</c:v>
                </c:pt>
                <c:pt idx="3">
                  <c:v>Fourth</c:v>
                </c:pt>
                <c:pt idx="4">
                  <c:v>Fifth</c:v>
                </c:pt>
                <c:pt idx="5">
                  <c:v>Sixth</c:v>
                </c:pt>
              </c:strCache>
            </c:strRef>
          </c:cat>
          <c:val>
            <c:numRef>
              <c:f>Sheet1!$B$2:$B$7</c:f>
              <c:numCache>
                <c:formatCode>General</c:formatCode>
                <c:ptCount val="6"/>
                <c:pt idx="0">
                  <c:v>8.1999999999999993</c:v>
                </c:pt>
                <c:pt idx="1">
                  <c:v>3.2</c:v>
                </c:pt>
                <c:pt idx="2">
                  <c:v>1.4</c:v>
                </c:pt>
                <c:pt idx="3">
                  <c:v>6.3</c:v>
                </c:pt>
                <c:pt idx="4">
                  <c:v>1.2</c:v>
                </c:pt>
                <c:pt idx="5">
                  <c:v>2</c:v>
                </c:pt>
              </c:numCache>
            </c:numRef>
          </c:val>
          <c:extLst>
            <c:ext xmlns:c16="http://schemas.microsoft.com/office/drawing/2014/chart" uri="{C3380CC4-5D6E-409C-BE32-E72D297353CC}">
              <c16:uniqueId val="{0000000C-72A1-4E4E-8A5B-EE3414ECB0EE}"/>
            </c:ext>
          </c:extLst>
        </c:ser>
        <c:dLbls>
          <c:showLegendKey val="0"/>
          <c:showVal val="0"/>
          <c:showCatName val="0"/>
          <c:showSerName val="0"/>
          <c:showPercent val="0"/>
          <c:showBubbleSize val="0"/>
        </c:dLbls>
        <c:gapWidth val="25"/>
        <c:axId val="1687658336"/>
        <c:axId val="1687658880"/>
      </c:barChart>
      <c:catAx>
        <c:axId val="1687658336"/>
        <c:scaling>
          <c:orientation val="minMax"/>
        </c:scaling>
        <c:delete val="0"/>
        <c:axPos val="l"/>
        <c:numFmt formatCode="General" sourceLinked="0"/>
        <c:majorTickMark val="out"/>
        <c:minorTickMark val="none"/>
        <c:tickLblPos val="nextTo"/>
        <c:txPr>
          <a:bodyPr/>
          <a:lstStyle/>
          <a:p>
            <a:pPr algn="r">
              <a:defRPr sz="1400">
                <a:latin typeface="Arial  "/>
                <a:cs typeface="Arial  "/>
              </a:defRPr>
            </a:pPr>
            <a:endParaRPr lang="en-US"/>
          </a:p>
        </c:txPr>
        <c:crossAx val="1687658880"/>
        <c:crosses val="autoZero"/>
        <c:auto val="1"/>
        <c:lblAlgn val="ctr"/>
        <c:lblOffset val="100"/>
        <c:noMultiLvlLbl val="0"/>
      </c:catAx>
      <c:valAx>
        <c:axId val="1687658880"/>
        <c:scaling>
          <c:orientation val="minMax"/>
        </c:scaling>
        <c:delete val="0"/>
        <c:axPos val="b"/>
        <c:numFmt formatCode="General" sourceLinked="1"/>
        <c:majorTickMark val="out"/>
        <c:minorTickMark val="none"/>
        <c:tickLblPos val="nextTo"/>
        <c:crossAx val="16876583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1"/>
          <c:order val="0"/>
          <c:tx>
            <c:strRef>
              <c:f>Sheet1!$B$1</c:f>
              <c:strCache>
                <c:ptCount val="1"/>
                <c:pt idx="0">
                  <c:v>Often Volunteer</c:v>
                </c:pt>
              </c:strCache>
            </c:strRef>
          </c:tx>
          <c:spPr>
            <a:solidFill>
              <a:srgbClr val="AB499C"/>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60</c:v>
                </c:pt>
                <c:pt idx="1">
                  <c:v>50</c:v>
                </c:pt>
                <c:pt idx="2">
                  <c:v>43</c:v>
                </c:pt>
                <c:pt idx="3">
                  <c:v>55</c:v>
                </c:pt>
              </c:numCache>
            </c:numRef>
          </c:val>
          <c:extLst>
            <c:ext xmlns:c16="http://schemas.microsoft.com/office/drawing/2014/chart" uri="{C3380CC4-5D6E-409C-BE32-E72D297353CC}">
              <c16:uniqueId val="{00000000-0E73-4E5B-A5E9-28754F0385B4}"/>
            </c:ext>
          </c:extLst>
        </c:ser>
        <c:ser>
          <c:idx val="2"/>
          <c:order val="1"/>
          <c:tx>
            <c:strRef>
              <c:f>Sheet1!$C$1</c:f>
              <c:strCache>
                <c:ptCount val="1"/>
                <c:pt idx="0">
                  <c:v>Rarely Volunteer</c:v>
                </c:pt>
              </c:strCache>
            </c:strRef>
          </c:tx>
          <c:spPr>
            <a:solidFill>
              <a:srgbClr val="6D6A7F"/>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45</c:v>
                </c:pt>
                <c:pt idx="1">
                  <c:v>38</c:v>
                </c:pt>
                <c:pt idx="2">
                  <c:v>30</c:v>
                </c:pt>
                <c:pt idx="3">
                  <c:v>42</c:v>
                </c:pt>
              </c:numCache>
            </c:numRef>
          </c:val>
          <c:extLst>
            <c:ext xmlns:c16="http://schemas.microsoft.com/office/drawing/2014/chart" uri="{C3380CC4-5D6E-409C-BE32-E72D297353CC}">
              <c16:uniqueId val="{00000001-0E73-4E5B-A5E9-28754F0385B4}"/>
            </c:ext>
          </c:extLst>
        </c:ser>
        <c:dLbls>
          <c:showLegendKey val="0"/>
          <c:showVal val="0"/>
          <c:showCatName val="0"/>
          <c:showSerName val="0"/>
          <c:showPercent val="0"/>
          <c:showBubbleSize val="0"/>
        </c:dLbls>
        <c:gapWidth val="30"/>
        <c:axId val="1687659968"/>
        <c:axId val="1687668672"/>
      </c:barChart>
      <c:catAx>
        <c:axId val="1687659968"/>
        <c:scaling>
          <c:orientation val="minMax"/>
        </c:scaling>
        <c:delete val="0"/>
        <c:axPos val="l"/>
        <c:numFmt formatCode="General" sourceLinked="0"/>
        <c:majorTickMark val="out"/>
        <c:minorTickMark val="none"/>
        <c:tickLblPos val="nextTo"/>
        <c:spPr>
          <a:ln w="25400">
            <a:solidFill>
              <a:schemeClr val="tx1"/>
            </a:solidFill>
          </a:ln>
        </c:spPr>
        <c:txPr>
          <a:bodyPr/>
          <a:lstStyle/>
          <a:p>
            <a:pPr>
              <a:defRPr>
                <a:latin typeface="Arial  "/>
                <a:cs typeface="Arial  "/>
              </a:defRPr>
            </a:pPr>
            <a:endParaRPr lang="en-US"/>
          </a:p>
        </c:txPr>
        <c:crossAx val="1687668672"/>
        <c:crosses val="autoZero"/>
        <c:auto val="1"/>
        <c:lblAlgn val="ctr"/>
        <c:lblOffset val="100"/>
        <c:noMultiLvlLbl val="0"/>
      </c:catAx>
      <c:valAx>
        <c:axId val="1687668672"/>
        <c:scaling>
          <c:orientation val="minMax"/>
        </c:scaling>
        <c:delete val="0"/>
        <c:axPos val="b"/>
        <c:numFmt formatCode="General" sourceLinked="1"/>
        <c:majorTickMark val="out"/>
        <c:minorTickMark val="none"/>
        <c:tickLblPos val="nextTo"/>
        <c:spPr>
          <a:ln w="25400">
            <a:solidFill>
              <a:schemeClr val="tx1"/>
            </a:solidFill>
          </a:ln>
        </c:spPr>
        <c:crossAx val="1687659968"/>
        <c:crosses val="autoZero"/>
        <c:crossBetween val="between"/>
      </c:valAx>
      <c:spPr>
        <a:ln w="12700" cmpd="sng"/>
      </c:spPr>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996196309304501"/>
          <c:y val="2.9355228303355199E-2"/>
          <c:w val="0.75865321640373096"/>
          <c:h val="0.76811880994221204"/>
        </c:manualLayout>
      </c:layout>
      <c:pieChart>
        <c:varyColors val="1"/>
        <c:ser>
          <c:idx val="0"/>
          <c:order val="0"/>
          <c:tx>
            <c:strRef>
              <c:f>Sheet1!$B$1</c:f>
              <c:strCache>
                <c:ptCount val="1"/>
                <c:pt idx="0">
                  <c:v>Sales</c:v>
                </c:pt>
              </c:strCache>
            </c:strRef>
          </c:tx>
          <c:spPr>
            <a:effectLst/>
          </c:spPr>
          <c:dPt>
            <c:idx val="0"/>
            <c:bubble3D val="0"/>
            <c:spPr>
              <a:solidFill>
                <a:srgbClr val="AB499C"/>
              </a:solidFill>
              <a:effectLst/>
            </c:spPr>
            <c:extLst>
              <c:ext xmlns:c16="http://schemas.microsoft.com/office/drawing/2014/chart" uri="{C3380CC4-5D6E-409C-BE32-E72D297353CC}">
                <c16:uniqueId val="{00000001-D5BA-493E-B015-42DCF9813629}"/>
              </c:ext>
            </c:extLst>
          </c:dPt>
          <c:dPt>
            <c:idx val="1"/>
            <c:bubble3D val="0"/>
            <c:spPr>
              <a:solidFill>
                <a:srgbClr val="00A9A4"/>
              </a:solidFill>
              <a:effectLst/>
            </c:spPr>
            <c:extLst>
              <c:ext xmlns:c16="http://schemas.microsoft.com/office/drawing/2014/chart" uri="{C3380CC4-5D6E-409C-BE32-E72D297353CC}">
                <c16:uniqueId val="{00000003-D5BA-493E-B015-42DCF9813629}"/>
              </c:ext>
            </c:extLst>
          </c:dPt>
          <c:dPt>
            <c:idx val="2"/>
            <c:bubble3D val="0"/>
            <c:spPr>
              <a:solidFill>
                <a:srgbClr val="F1971C"/>
              </a:solidFill>
              <a:effectLst/>
            </c:spPr>
            <c:extLst>
              <c:ext xmlns:c16="http://schemas.microsoft.com/office/drawing/2014/chart" uri="{C3380CC4-5D6E-409C-BE32-E72D297353CC}">
                <c16:uniqueId val="{00000005-D5BA-493E-B015-42DCF9813629}"/>
              </c:ext>
            </c:extLst>
          </c:dPt>
          <c:dPt>
            <c:idx val="3"/>
            <c:bubble3D val="0"/>
            <c:spPr>
              <a:solidFill>
                <a:srgbClr val="19A951"/>
              </a:solidFill>
              <a:effectLst/>
            </c:spPr>
            <c:extLst>
              <c:ext xmlns:c16="http://schemas.microsoft.com/office/drawing/2014/chart" uri="{C3380CC4-5D6E-409C-BE32-E72D297353CC}">
                <c16:uniqueId val="{00000007-D5BA-493E-B015-42DCF9813629}"/>
              </c:ext>
            </c:extLst>
          </c:dPt>
          <c:dPt>
            <c:idx val="4"/>
            <c:bubble3D val="0"/>
            <c:spPr>
              <a:solidFill>
                <a:srgbClr val="E9187E"/>
              </a:solidFill>
              <a:effectLst/>
            </c:spPr>
            <c:extLst>
              <c:ext xmlns:c16="http://schemas.microsoft.com/office/drawing/2014/chart" uri="{C3380CC4-5D6E-409C-BE32-E72D297353CC}">
                <c16:uniqueId val="{00000009-D5BA-493E-B015-42DCF9813629}"/>
              </c:ext>
            </c:extLst>
          </c:dPt>
          <c:dPt>
            <c:idx val="5"/>
            <c:bubble3D val="0"/>
            <c:spPr>
              <a:solidFill>
                <a:srgbClr val="FFC50F"/>
              </a:solidFill>
              <a:effectLst/>
            </c:spPr>
            <c:extLst>
              <c:ext xmlns:c16="http://schemas.microsoft.com/office/drawing/2014/chart" uri="{C3380CC4-5D6E-409C-BE32-E72D297353CC}">
                <c16:uniqueId val="{0000000B-D5BA-493E-B015-42DCF9813629}"/>
              </c:ext>
            </c:extLst>
          </c:dPt>
          <c:cat>
            <c:strRef>
              <c:f>Sheet1!$A$2:$A$7</c:f>
              <c:strCache>
                <c:ptCount val="6"/>
                <c:pt idx="0">
                  <c:v>1st</c:v>
                </c:pt>
                <c:pt idx="1">
                  <c:v>2nd</c:v>
                </c:pt>
                <c:pt idx="2">
                  <c:v>3rd</c:v>
                </c:pt>
                <c:pt idx="3">
                  <c:v>4th</c:v>
                </c:pt>
                <c:pt idx="4">
                  <c:v>5th</c:v>
                </c:pt>
                <c:pt idx="5">
                  <c:v>6th</c:v>
                </c:pt>
              </c:strCache>
            </c:strRef>
          </c:cat>
          <c:val>
            <c:numRef>
              <c:f>Sheet1!$B$2:$B$7</c:f>
              <c:numCache>
                <c:formatCode>General</c:formatCode>
                <c:ptCount val="6"/>
                <c:pt idx="0">
                  <c:v>8.1999999999999993</c:v>
                </c:pt>
                <c:pt idx="1">
                  <c:v>3.2</c:v>
                </c:pt>
                <c:pt idx="2">
                  <c:v>1.4</c:v>
                </c:pt>
                <c:pt idx="3">
                  <c:v>1.2</c:v>
                </c:pt>
                <c:pt idx="4">
                  <c:v>0.5</c:v>
                </c:pt>
                <c:pt idx="5">
                  <c:v>0.25</c:v>
                </c:pt>
              </c:numCache>
            </c:numRef>
          </c:val>
          <c:extLst>
            <c:ext xmlns:c16="http://schemas.microsoft.com/office/drawing/2014/chart" uri="{C3380CC4-5D6E-409C-BE32-E72D297353CC}">
              <c16:uniqueId val="{0000000C-D5BA-493E-B015-42DCF981362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11711103034316001"/>
          <c:y val="0.79933194293368703"/>
          <c:w val="0.78347549192480404"/>
          <c:h val="0.160564423382376"/>
        </c:manualLayout>
      </c:layout>
      <c:overlay val="0"/>
      <c:txPr>
        <a:bodyPr/>
        <a:lstStyle/>
        <a:p>
          <a:pPr algn="ctr">
            <a:defRPr sz="1400">
              <a:latin typeface="Arial  "/>
              <a:cs typeface="Arial  "/>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8A7F22-67C9-4600-9FE5-6E725A4659B0}" type="doc">
      <dgm:prSet loTypeId="urn:microsoft.com/office/officeart/2005/8/layout/hList6" loCatId="list" qsTypeId="urn:microsoft.com/office/officeart/2005/8/quickstyle/simple1#2" qsCatId="simple" csTypeId="urn:microsoft.com/office/officeart/2005/8/colors/accent3_3" csCatId="accent3" phldr="1"/>
      <dgm:spPr/>
      <dgm:t>
        <a:bodyPr/>
        <a:lstStyle/>
        <a:p>
          <a:endParaRPr lang="en-US"/>
        </a:p>
      </dgm:t>
    </dgm:pt>
    <dgm:pt modelId="{A3898D87-93DA-495B-9D30-3C9FF90A67A9}">
      <dgm:prSet phldrT="[Text]" custT="1"/>
      <dgm:spPr>
        <a:solidFill>
          <a:srgbClr val="4F81BD"/>
        </a:solidFill>
      </dgm:spPr>
      <dgm:t>
        <a:bodyPr/>
        <a:lstStyle/>
        <a:p>
          <a:pPr>
            <a:lnSpc>
              <a:spcPct val="90000"/>
            </a:lnSpc>
            <a:spcAft>
              <a:spcPct val="35000"/>
            </a:spcAft>
          </a:pPr>
          <a:r>
            <a:rPr lang="en-US" sz="2400" b="1" dirty="0">
              <a:latin typeface="Calibri Light" panose="020F0302020204030204" pitchFamily="34" charset="0"/>
              <a:cs typeface="Calibri Light" panose="020F0302020204030204" pitchFamily="34" charset="0"/>
            </a:rPr>
            <a:t>FOR PROFIT:</a:t>
          </a:r>
        </a:p>
      </dgm:t>
    </dgm:pt>
    <dgm:pt modelId="{AC50F319-582C-43E3-B0B0-EE0716E4B084}" type="parTrans" cxnId="{B725CC79-0C15-4159-8313-1773972B2060}">
      <dgm:prSet/>
      <dgm:spPr/>
      <dgm:t>
        <a:bodyPr/>
        <a:lstStyle/>
        <a:p>
          <a:endParaRPr lang="en-US" sz="1000"/>
        </a:p>
      </dgm:t>
    </dgm:pt>
    <dgm:pt modelId="{44B9D3C3-AAF9-45AC-9958-AAA9DD284A85}" type="sibTrans" cxnId="{B725CC79-0C15-4159-8313-1773972B2060}">
      <dgm:prSet/>
      <dgm:spPr/>
      <dgm:t>
        <a:bodyPr/>
        <a:lstStyle/>
        <a:p>
          <a:endParaRPr lang="en-US" sz="1000"/>
        </a:p>
      </dgm:t>
    </dgm:pt>
    <dgm:pt modelId="{EBEAA239-0DF9-45DC-A160-0A6B11D4C959}">
      <dgm:prSet phldrT="[Text]" custT="1"/>
      <dgm:spPr>
        <a:solidFill>
          <a:srgbClr val="4F81BD"/>
        </a:solidFill>
      </dgm:spPr>
      <dgm:t>
        <a:bodyPr/>
        <a:lstStyle/>
        <a:p>
          <a:pPr>
            <a:lnSpc>
              <a:spcPct val="100000"/>
            </a:lnSpc>
            <a:spcAft>
              <a:spcPts val="800"/>
            </a:spcAft>
          </a:pPr>
          <a:r>
            <a:rPr lang="en-US" sz="1600" dirty="0">
              <a:latin typeface="Calibri Light" panose="020F0302020204030204" pitchFamily="34" charset="0"/>
              <a:cs typeface="Calibri Light" panose="020F0302020204030204" pitchFamily="34" charset="0"/>
            </a:rPr>
            <a:t>Customer buys product</a:t>
          </a:r>
        </a:p>
      </dgm:t>
    </dgm:pt>
    <dgm:pt modelId="{F8461C96-11E1-44C3-AF0A-A4B885F7E611}" type="parTrans" cxnId="{9A07A809-C37B-404E-9282-4D9DE5E3CAD2}">
      <dgm:prSet/>
      <dgm:spPr/>
      <dgm:t>
        <a:bodyPr/>
        <a:lstStyle/>
        <a:p>
          <a:endParaRPr lang="en-US" sz="1000"/>
        </a:p>
      </dgm:t>
    </dgm:pt>
    <dgm:pt modelId="{DF58DC34-3E37-45BF-9DEF-AA700AF4BBDF}" type="sibTrans" cxnId="{9A07A809-C37B-404E-9282-4D9DE5E3CAD2}">
      <dgm:prSet/>
      <dgm:spPr/>
      <dgm:t>
        <a:bodyPr/>
        <a:lstStyle/>
        <a:p>
          <a:endParaRPr lang="en-US" sz="1000"/>
        </a:p>
      </dgm:t>
    </dgm:pt>
    <dgm:pt modelId="{770864E3-53C6-43A8-BA2A-B83A94EDCF0D}">
      <dgm:prSet phldrT="[Text]" custT="1"/>
      <dgm:spPr>
        <a:solidFill>
          <a:srgbClr val="4F81BD"/>
        </a:solidFill>
      </dgm:spPr>
      <dgm:t>
        <a:bodyPr/>
        <a:lstStyle/>
        <a:p>
          <a:pPr>
            <a:lnSpc>
              <a:spcPct val="90000"/>
            </a:lnSpc>
            <a:spcAft>
              <a:spcPct val="35000"/>
            </a:spcAft>
          </a:pPr>
          <a:r>
            <a:rPr lang="en-US" sz="2400" b="1" dirty="0">
              <a:latin typeface="Calibri Light" panose="020F0302020204030204" pitchFamily="34" charset="0"/>
              <a:cs typeface="Calibri Light" panose="020F0302020204030204" pitchFamily="34" charset="0"/>
            </a:rPr>
            <a:t>NONPROFIT:</a:t>
          </a:r>
        </a:p>
      </dgm:t>
    </dgm:pt>
    <dgm:pt modelId="{5C4386C7-551E-4196-A1DD-18397DA5008B}" type="parTrans" cxnId="{CDA46261-DEFD-438B-9EF9-EEBDECDF2384}">
      <dgm:prSet/>
      <dgm:spPr/>
      <dgm:t>
        <a:bodyPr/>
        <a:lstStyle/>
        <a:p>
          <a:endParaRPr lang="en-US" sz="1000"/>
        </a:p>
      </dgm:t>
    </dgm:pt>
    <dgm:pt modelId="{CEE6AE4B-F03A-4313-84C9-362AC5F8DDD0}" type="sibTrans" cxnId="{CDA46261-DEFD-438B-9EF9-EEBDECDF2384}">
      <dgm:prSet/>
      <dgm:spPr/>
      <dgm:t>
        <a:bodyPr/>
        <a:lstStyle/>
        <a:p>
          <a:endParaRPr lang="en-US" sz="1000"/>
        </a:p>
      </dgm:t>
    </dgm:pt>
    <dgm:pt modelId="{50DAB619-F529-468F-8110-5EFE70DC6B5A}">
      <dgm:prSet phldrT="[Text]" custT="1"/>
      <dgm:spPr>
        <a:solidFill>
          <a:srgbClr val="4F81BD"/>
        </a:solidFill>
      </dgm:spPr>
      <dgm:t>
        <a:bodyPr/>
        <a:lstStyle/>
        <a:p>
          <a:pPr>
            <a:lnSpc>
              <a:spcPct val="100000"/>
            </a:lnSpc>
            <a:spcAft>
              <a:spcPts val="800"/>
            </a:spcAft>
          </a:pPr>
          <a:r>
            <a:rPr lang="en-US" sz="1600" dirty="0">
              <a:latin typeface="Calibri Light" panose="020F0302020204030204" pitchFamily="34" charset="0"/>
              <a:cs typeface="Calibri Light" panose="020F0302020204030204" pitchFamily="34" charset="0"/>
            </a:rPr>
            <a:t>Client pays partial or nothing</a:t>
          </a:r>
        </a:p>
      </dgm:t>
    </dgm:pt>
    <dgm:pt modelId="{504CE08A-A203-4678-A636-6770FC9B8F33}" type="parTrans" cxnId="{571CD0D4-9804-47B4-B4C4-837D7FD94427}">
      <dgm:prSet/>
      <dgm:spPr/>
      <dgm:t>
        <a:bodyPr/>
        <a:lstStyle/>
        <a:p>
          <a:endParaRPr lang="en-US" sz="1000"/>
        </a:p>
      </dgm:t>
    </dgm:pt>
    <dgm:pt modelId="{15E671C4-794B-4EDD-8887-59E438E06710}" type="sibTrans" cxnId="{571CD0D4-9804-47B4-B4C4-837D7FD94427}">
      <dgm:prSet/>
      <dgm:spPr/>
      <dgm:t>
        <a:bodyPr/>
        <a:lstStyle/>
        <a:p>
          <a:endParaRPr lang="en-US" sz="1000"/>
        </a:p>
      </dgm:t>
    </dgm:pt>
    <dgm:pt modelId="{B29923CA-3FCC-444D-9654-AC1FEF88CA8A}">
      <dgm:prSet phldrT="[Text]" custT="1"/>
      <dgm:spPr>
        <a:solidFill>
          <a:srgbClr val="4F81BD"/>
        </a:solidFill>
      </dgm:spPr>
      <dgm:t>
        <a:bodyPr/>
        <a:lstStyle/>
        <a:p>
          <a:pPr>
            <a:lnSpc>
              <a:spcPct val="100000"/>
            </a:lnSpc>
            <a:spcAft>
              <a:spcPts val="800"/>
            </a:spcAft>
          </a:pPr>
          <a:r>
            <a:rPr lang="en-US" sz="1600" dirty="0">
              <a:latin typeface="Calibri Light" panose="020F0302020204030204" pitchFamily="34" charset="0"/>
              <a:cs typeface="Calibri Light" panose="020F0302020204030204" pitchFamily="34" charset="0"/>
            </a:rPr>
            <a:t>Price includes cost of doing business</a:t>
          </a:r>
        </a:p>
      </dgm:t>
    </dgm:pt>
    <dgm:pt modelId="{D6AD05F6-7728-4F99-B7EE-7FEAA77D4679}" type="parTrans" cxnId="{904E94E8-7BC6-4578-9198-85B5D16E90EF}">
      <dgm:prSet/>
      <dgm:spPr/>
      <dgm:t>
        <a:bodyPr/>
        <a:lstStyle/>
        <a:p>
          <a:endParaRPr lang="en-US" sz="1000"/>
        </a:p>
      </dgm:t>
    </dgm:pt>
    <dgm:pt modelId="{9BA2254B-9721-4FA4-8EE1-0633D16EA9EB}" type="sibTrans" cxnId="{904E94E8-7BC6-4578-9198-85B5D16E90EF}">
      <dgm:prSet/>
      <dgm:spPr/>
      <dgm:t>
        <a:bodyPr/>
        <a:lstStyle/>
        <a:p>
          <a:endParaRPr lang="en-US" sz="1000"/>
        </a:p>
      </dgm:t>
    </dgm:pt>
    <dgm:pt modelId="{D11D0763-64B4-4800-8542-AD4B41DA83DA}">
      <dgm:prSet phldrT="[Text]" custT="1"/>
      <dgm:spPr>
        <a:solidFill>
          <a:srgbClr val="4F81BD"/>
        </a:solidFill>
      </dgm:spPr>
      <dgm:t>
        <a:bodyPr/>
        <a:lstStyle/>
        <a:p>
          <a:pPr>
            <a:lnSpc>
              <a:spcPct val="100000"/>
            </a:lnSpc>
            <a:spcAft>
              <a:spcPts val="800"/>
            </a:spcAft>
          </a:pPr>
          <a:r>
            <a:rPr lang="en-US" sz="1600" dirty="0">
              <a:latin typeface="Calibri Light" panose="020F0302020204030204" pitchFamily="34" charset="0"/>
              <a:cs typeface="Calibri Light" panose="020F0302020204030204" pitchFamily="34" charset="0"/>
            </a:rPr>
            <a:t>Overhead and profits seen </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as necessary</a:t>
          </a:r>
        </a:p>
      </dgm:t>
    </dgm:pt>
    <dgm:pt modelId="{4E2C1760-4171-4279-A462-B595A3FB6E05}" type="parTrans" cxnId="{6D409BB7-639F-4B3E-AE59-F9A1C3541878}">
      <dgm:prSet/>
      <dgm:spPr/>
      <dgm:t>
        <a:bodyPr/>
        <a:lstStyle/>
        <a:p>
          <a:endParaRPr lang="en-US" sz="1000"/>
        </a:p>
      </dgm:t>
    </dgm:pt>
    <dgm:pt modelId="{CB7C4CAE-DD80-4123-B30C-0C0988F9DE84}" type="sibTrans" cxnId="{6D409BB7-639F-4B3E-AE59-F9A1C3541878}">
      <dgm:prSet/>
      <dgm:spPr/>
      <dgm:t>
        <a:bodyPr/>
        <a:lstStyle/>
        <a:p>
          <a:endParaRPr lang="en-US" sz="1000"/>
        </a:p>
      </dgm:t>
    </dgm:pt>
    <dgm:pt modelId="{76AFFACB-EC92-4CD7-9931-2A1011999804}">
      <dgm:prSet phldrT="[Text]" custT="1"/>
      <dgm:spPr>
        <a:solidFill>
          <a:srgbClr val="4F81BD"/>
        </a:solidFill>
      </dgm:spPr>
      <dgm:t>
        <a:bodyPr/>
        <a:lstStyle/>
        <a:p>
          <a:pPr>
            <a:lnSpc>
              <a:spcPct val="100000"/>
            </a:lnSpc>
            <a:spcAft>
              <a:spcPts val="800"/>
            </a:spcAft>
          </a:pPr>
          <a:r>
            <a:rPr lang="en-US" sz="1600" b="1" dirty="0">
              <a:solidFill>
                <a:srgbClr val="FFFF00"/>
              </a:solidFill>
              <a:latin typeface="Calibri Light" panose="020F0302020204030204" pitchFamily="34" charset="0"/>
              <a:cs typeface="Calibri Light" panose="020F0302020204030204" pitchFamily="34" charset="0"/>
            </a:rPr>
            <a:t>Success=financial results</a:t>
          </a:r>
        </a:p>
      </dgm:t>
    </dgm:pt>
    <dgm:pt modelId="{9E4C8A23-5052-4CD2-935A-7DAF0640A6FC}" type="parTrans" cxnId="{6A51D739-5F79-4A99-9745-1ABB8D740936}">
      <dgm:prSet/>
      <dgm:spPr/>
      <dgm:t>
        <a:bodyPr/>
        <a:lstStyle/>
        <a:p>
          <a:endParaRPr lang="en-US" sz="1000"/>
        </a:p>
      </dgm:t>
    </dgm:pt>
    <dgm:pt modelId="{D4FC5653-6358-4180-A898-3089DC074B43}" type="sibTrans" cxnId="{6A51D739-5F79-4A99-9745-1ABB8D740936}">
      <dgm:prSet/>
      <dgm:spPr/>
      <dgm:t>
        <a:bodyPr/>
        <a:lstStyle/>
        <a:p>
          <a:endParaRPr lang="en-US" sz="1000"/>
        </a:p>
      </dgm:t>
    </dgm:pt>
    <dgm:pt modelId="{55BAD42C-8740-4EB6-8E15-6D349794D608}">
      <dgm:prSet phldrT="[Text]" custT="1"/>
      <dgm:spPr>
        <a:solidFill>
          <a:srgbClr val="4F81BD"/>
        </a:solidFill>
      </dgm:spPr>
      <dgm:t>
        <a:bodyPr/>
        <a:lstStyle/>
        <a:p>
          <a:pPr>
            <a:lnSpc>
              <a:spcPct val="100000"/>
            </a:lnSpc>
            <a:spcAft>
              <a:spcPts val="800"/>
            </a:spcAft>
          </a:pPr>
          <a:r>
            <a:rPr lang="en-US" sz="1600" dirty="0">
              <a:latin typeface="Calibri Light" panose="020F0302020204030204" pitchFamily="34" charset="0"/>
              <a:cs typeface="Calibri Light" panose="020F0302020204030204" pitchFamily="34" charset="0"/>
            </a:rPr>
            <a:t>Rely on 3</a:t>
          </a:r>
          <a:r>
            <a:rPr lang="en-US" sz="1600" baseline="30000" dirty="0">
              <a:latin typeface="Calibri Light" panose="020F0302020204030204" pitchFamily="34" charset="0"/>
              <a:cs typeface="Calibri Light" panose="020F0302020204030204" pitchFamily="34" charset="0"/>
            </a:rPr>
            <a:t>rd</a:t>
          </a:r>
          <a:r>
            <a:rPr lang="en-US" sz="1600" dirty="0">
              <a:latin typeface="Calibri Light" panose="020F0302020204030204" pitchFamily="34" charset="0"/>
              <a:cs typeface="Calibri Light" panose="020F0302020204030204" pitchFamily="34" charset="0"/>
            </a:rPr>
            <a:t> party to cover cost (donors and funders)</a:t>
          </a:r>
        </a:p>
      </dgm:t>
    </dgm:pt>
    <dgm:pt modelId="{1A50C7D7-B679-4709-8E4C-79CF23976680}" type="parTrans" cxnId="{F0D8821C-8C0D-426D-B8EC-5E222F11962E}">
      <dgm:prSet/>
      <dgm:spPr/>
      <dgm:t>
        <a:bodyPr/>
        <a:lstStyle/>
        <a:p>
          <a:endParaRPr lang="en-US" sz="1000"/>
        </a:p>
      </dgm:t>
    </dgm:pt>
    <dgm:pt modelId="{A8B09E2D-509B-48DE-A0FA-893645F68E18}" type="sibTrans" cxnId="{F0D8821C-8C0D-426D-B8EC-5E222F11962E}">
      <dgm:prSet/>
      <dgm:spPr/>
      <dgm:t>
        <a:bodyPr/>
        <a:lstStyle/>
        <a:p>
          <a:endParaRPr lang="en-US" sz="1000"/>
        </a:p>
      </dgm:t>
    </dgm:pt>
    <dgm:pt modelId="{3ACFCC92-CD68-49AA-B0BB-1B0E5C8775AD}">
      <dgm:prSet phldrT="[Text]" custT="1"/>
      <dgm:spPr>
        <a:solidFill>
          <a:srgbClr val="4F81BD"/>
        </a:solidFill>
      </dgm:spPr>
      <dgm:t>
        <a:bodyPr/>
        <a:lstStyle/>
        <a:p>
          <a:pPr>
            <a:lnSpc>
              <a:spcPct val="100000"/>
            </a:lnSpc>
            <a:spcAft>
              <a:spcPts val="800"/>
            </a:spcAft>
          </a:pPr>
          <a:r>
            <a:rPr lang="en-US" sz="1600" dirty="0">
              <a:latin typeface="Calibri Light" panose="020F0302020204030204" pitchFamily="34" charset="0"/>
              <a:cs typeface="Calibri Light" panose="020F0302020204030204" pitchFamily="34" charset="0"/>
            </a:rPr>
            <a:t>Overhead and profits seen as unrelated to achieving mission</a:t>
          </a:r>
        </a:p>
      </dgm:t>
    </dgm:pt>
    <dgm:pt modelId="{EDFE3A99-71E0-47D3-80E8-B25DCF2F0E33}" type="parTrans" cxnId="{65281798-63D5-4C89-9DE4-A5B84484F701}">
      <dgm:prSet/>
      <dgm:spPr/>
      <dgm:t>
        <a:bodyPr/>
        <a:lstStyle/>
        <a:p>
          <a:endParaRPr lang="en-US" sz="1000"/>
        </a:p>
      </dgm:t>
    </dgm:pt>
    <dgm:pt modelId="{2E3E7D1B-3F8C-470C-9E1E-223631DF4614}" type="sibTrans" cxnId="{65281798-63D5-4C89-9DE4-A5B84484F701}">
      <dgm:prSet/>
      <dgm:spPr/>
      <dgm:t>
        <a:bodyPr/>
        <a:lstStyle/>
        <a:p>
          <a:endParaRPr lang="en-US" sz="1000"/>
        </a:p>
      </dgm:t>
    </dgm:pt>
    <dgm:pt modelId="{E56BC2C5-634D-4FCC-B13A-55A8ACD180B3}">
      <dgm:prSet phldrT="[Text]" custT="1"/>
      <dgm:spPr>
        <a:solidFill>
          <a:srgbClr val="4F81BD"/>
        </a:solidFill>
      </dgm:spPr>
      <dgm:t>
        <a:bodyPr/>
        <a:lstStyle/>
        <a:p>
          <a:pPr>
            <a:lnSpc>
              <a:spcPct val="100000"/>
            </a:lnSpc>
            <a:spcAft>
              <a:spcPts val="800"/>
            </a:spcAft>
          </a:pPr>
          <a:r>
            <a:rPr lang="en-US" sz="1600" b="1" dirty="0">
              <a:solidFill>
                <a:srgbClr val="FFFF00"/>
              </a:solidFill>
              <a:latin typeface="Calibri Light" panose="020F0302020204030204" pitchFamily="34" charset="0"/>
              <a:cs typeface="Calibri Light" panose="020F0302020204030204" pitchFamily="34" charset="0"/>
            </a:rPr>
            <a:t>Success=mission impact</a:t>
          </a:r>
        </a:p>
      </dgm:t>
    </dgm:pt>
    <dgm:pt modelId="{0A7B4C7D-CB64-4FEA-9922-7627AEC3D96D}" type="parTrans" cxnId="{A529FDE1-6781-4F28-B77E-985F40735260}">
      <dgm:prSet/>
      <dgm:spPr/>
      <dgm:t>
        <a:bodyPr/>
        <a:lstStyle/>
        <a:p>
          <a:endParaRPr lang="en-US" sz="1000"/>
        </a:p>
      </dgm:t>
    </dgm:pt>
    <dgm:pt modelId="{9EE4749D-0D2A-4BE5-865E-69DE16C8C95D}" type="sibTrans" cxnId="{A529FDE1-6781-4F28-B77E-985F40735260}">
      <dgm:prSet/>
      <dgm:spPr/>
      <dgm:t>
        <a:bodyPr/>
        <a:lstStyle/>
        <a:p>
          <a:endParaRPr lang="en-US" sz="1000"/>
        </a:p>
      </dgm:t>
    </dgm:pt>
    <dgm:pt modelId="{C37715FB-B5E1-401E-B354-95E979E9F570}">
      <dgm:prSet phldrT="[Text]" custT="1"/>
      <dgm:spPr>
        <a:solidFill>
          <a:srgbClr val="4F81BD"/>
        </a:solidFill>
      </dgm:spPr>
      <dgm:t>
        <a:bodyPr/>
        <a:lstStyle/>
        <a:p>
          <a:pPr>
            <a:lnSpc>
              <a:spcPct val="100000"/>
            </a:lnSpc>
            <a:spcAft>
              <a:spcPts val="800"/>
            </a:spcAft>
          </a:pPr>
          <a:r>
            <a:rPr lang="en-US" sz="1600" dirty="0">
              <a:latin typeface="Calibri Light" panose="020F0302020204030204" pitchFamily="34" charset="0"/>
              <a:cs typeface="Calibri Light" panose="020F0302020204030204" pitchFamily="34" charset="0"/>
            </a:rPr>
            <a:t>On average, successful for-profit companies allocate 25% of budget to overhead.* </a:t>
          </a:r>
        </a:p>
      </dgm:t>
    </dgm:pt>
    <dgm:pt modelId="{1CE4B21A-B937-4D3F-B1A0-930078CF0724}" type="parTrans" cxnId="{78B2E00C-B1CF-4E11-BEBB-E262A1D4A890}">
      <dgm:prSet/>
      <dgm:spPr/>
      <dgm:t>
        <a:bodyPr/>
        <a:lstStyle/>
        <a:p>
          <a:endParaRPr lang="en-US" sz="1000"/>
        </a:p>
      </dgm:t>
    </dgm:pt>
    <dgm:pt modelId="{B4726C3C-9390-4539-B6A8-E4DD73DFD542}" type="sibTrans" cxnId="{78B2E00C-B1CF-4E11-BEBB-E262A1D4A890}">
      <dgm:prSet/>
      <dgm:spPr/>
      <dgm:t>
        <a:bodyPr/>
        <a:lstStyle/>
        <a:p>
          <a:endParaRPr lang="en-US" sz="1000"/>
        </a:p>
      </dgm:t>
    </dgm:pt>
    <dgm:pt modelId="{65731207-0983-4DE0-BAFC-B376D95585B4}" type="pres">
      <dgm:prSet presAssocID="{398A7F22-67C9-4600-9FE5-6E725A4659B0}" presName="Name0" presStyleCnt="0">
        <dgm:presLayoutVars>
          <dgm:dir/>
          <dgm:resizeHandles val="exact"/>
        </dgm:presLayoutVars>
      </dgm:prSet>
      <dgm:spPr/>
      <dgm:t>
        <a:bodyPr/>
        <a:lstStyle/>
        <a:p>
          <a:endParaRPr lang="en-US"/>
        </a:p>
      </dgm:t>
    </dgm:pt>
    <dgm:pt modelId="{67E9C9EE-A6CA-4DEB-BB7C-AD58E4AA5CFE}" type="pres">
      <dgm:prSet presAssocID="{A3898D87-93DA-495B-9D30-3C9FF90A67A9}" presName="node" presStyleLbl="node1" presStyleIdx="0" presStyleCnt="2" custScaleX="92638">
        <dgm:presLayoutVars>
          <dgm:bulletEnabled val="1"/>
        </dgm:presLayoutVars>
      </dgm:prSet>
      <dgm:spPr/>
      <dgm:t>
        <a:bodyPr/>
        <a:lstStyle/>
        <a:p>
          <a:endParaRPr lang="en-US"/>
        </a:p>
      </dgm:t>
    </dgm:pt>
    <dgm:pt modelId="{03EF8B1A-A56D-402A-A2C4-123831384F5A}" type="pres">
      <dgm:prSet presAssocID="{44B9D3C3-AAF9-45AC-9958-AAA9DD284A85}" presName="sibTrans" presStyleCnt="0"/>
      <dgm:spPr/>
    </dgm:pt>
    <dgm:pt modelId="{C3240AF6-D574-4912-B53E-4F4313C693D3}" type="pres">
      <dgm:prSet presAssocID="{770864E3-53C6-43A8-BA2A-B83A94EDCF0D}" presName="node" presStyleLbl="node1" presStyleIdx="1" presStyleCnt="2" custLinFactNeighborX="-3575" custLinFactNeighborY="1952">
        <dgm:presLayoutVars>
          <dgm:bulletEnabled val="1"/>
        </dgm:presLayoutVars>
      </dgm:prSet>
      <dgm:spPr/>
      <dgm:t>
        <a:bodyPr/>
        <a:lstStyle/>
        <a:p>
          <a:endParaRPr lang="en-US"/>
        </a:p>
      </dgm:t>
    </dgm:pt>
  </dgm:ptLst>
  <dgm:cxnLst>
    <dgm:cxn modelId="{F0D8821C-8C0D-426D-B8EC-5E222F11962E}" srcId="{770864E3-53C6-43A8-BA2A-B83A94EDCF0D}" destId="{55BAD42C-8740-4EB6-8E15-6D349794D608}" srcOrd="1" destOrd="0" parTransId="{1A50C7D7-B679-4709-8E4C-79CF23976680}" sibTransId="{A8B09E2D-509B-48DE-A0FA-893645F68E18}"/>
    <dgm:cxn modelId="{A9509D3A-B872-4232-8DE3-D0D14FFDC240}" type="presOf" srcId="{76AFFACB-EC92-4CD7-9931-2A1011999804}" destId="{67E9C9EE-A6CA-4DEB-BB7C-AD58E4AA5CFE}" srcOrd="0" destOrd="5" presId="urn:microsoft.com/office/officeart/2005/8/layout/hList6"/>
    <dgm:cxn modelId="{8CFA0BBC-9DB5-4E60-A462-8D91AA3F1976}" type="presOf" srcId="{A3898D87-93DA-495B-9D30-3C9FF90A67A9}" destId="{67E9C9EE-A6CA-4DEB-BB7C-AD58E4AA5CFE}" srcOrd="0" destOrd="0" presId="urn:microsoft.com/office/officeart/2005/8/layout/hList6"/>
    <dgm:cxn modelId="{78B2E00C-B1CF-4E11-BEBB-E262A1D4A890}" srcId="{A3898D87-93DA-495B-9D30-3C9FF90A67A9}" destId="{C37715FB-B5E1-401E-B354-95E979E9F570}" srcOrd="3" destOrd="0" parTransId="{1CE4B21A-B937-4D3F-B1A0-930078CF0724}" sibTransId="{B4726C3C-9390-4539-B6A8-E4DD73DFD542}"/>
    <dgm:cxn modelId="{6A51D739-5F79-4A99-9745-1ABB8D740936}" srcId="{A3898D87-93DA-495B-9D30-3C9FF90A67A9}" destId="{76AFFACB-EC92-4CD7-9931-2A1011999804}" srcOrd="4" destOrd="0" parTransId="{9E4C8A23-5052-4CD2-935A-7DAF0640A6FC}" sibTransId="{D4FC5653-6358-4180-A898-3089DC074B43}"/>
    <dgm:cxn modelId="{D7C49600-D117-4683-A50A-705990D4854A}" type="presOf" srcId="{D11D0763-64B4-4800-8542-AD4B41DA83DA}" destId="{67E9C9EE-A6CA-4DEB-BB7C-AD58E4AA5CFE}" srcOrd="0" destOrd="3" presId="urn:microsoft.com/office/officeart/2005/8/layout/hList6"/>
    <dgm:cxn modelId="{91A14541-332E-470F-8C28-E868BD26CFAB}" type="presOf" srcId="{398A7F22-67C9-4600-9FE5-6E725A4659B0}" destId="{65731207-0983-4DE0-BAFC-B376D95585B4}" srcOrd="0" destOrd="0" presId="urn:microsoft.com/office/officeart/2005/8/layout/hList6"/>
    <dgm:cxn modelId="{EACE24BC-80D4-4817-8AA5-FED7C14BA44A}" type="presOf" srcId="{B29923CA-3FCC-444D-9654-AC1FEF88CA8A}" destId="{67E9C9EE-A6CA-4DEB-BB7C-AD58E4AA5CFE}" srcOrd="0" destOrd="2" presId="urn:microsoft.com/office/officeart/2005/8/layout/hList6"/>
    <dgm:cxn modelId="{65281798-63D5-4C89-9DE4-A5B84484F701}" srcId="{770864E3-53C6-43A8-BA2A-B83A94EDCF0D}" destId="{3ACFCC92-CD68-49AA-B0BB-1B0E5C8775AD}" srcOrd="2" destOrd="0" parTransId="{EDFE3A99-71E0-47D3-80E8-B25DCF2F0E33}" sibTransId="{2E3E7D1B-3F8C-470C-9E1E-223631DF4614}"/>
    <dgm:cxn modelId="{9A07A809-C37B-404E-9282-4D9DE5E3CAD2}" srcId="{A3898D87-93DA-495B-9D30-3C9FF90A67A9}" destId="{EBEAA239-0DF9-45DC-A160-0A6B11D4C959}" srcOrd="0" destOrd="0" parTransId="{F8461C96-11E1-44C3-AF0A-A4B885F7E611}" sibTransId="{DF58DC34-3E37-45BF-9DEF-AA700AF4BBDF}"/>
    <dgm:cxn modelId="{A529FDE1-6781-4F28-B77E-985F40735260}" srcId="{770864E3-53C6-43A8-BA2A-B83A94EDCF0D}" destId="{E56BC2C5-634D-4FCC-B13A-55A8ACD180B3}" srcOrd="3" destOrd="0" parTransId="{0A7B4C7D-CB64-4FEA-9922-7627AEC3D96D}" sibTransId="{9EE4749D-0D2A-4BE5-865E-69DE16C8C95D}"/>
    <dgm:cxn modelId="{54FE0379-87E6-49F7-AF75-06CF2084A5B6}" type="presOf" srcId="{C37715FB-B5E1-401E-B354-95E979E9F570}" destId="{67E9C9EE-A6CA-4DEB-BB7C-AD58E4AA5CFE}" srcOrd="0" destOrd="4" presId="urn:microsoft.com/office/officeart/2005/8/layout/hList6"/>
    <dgm:cxn modelId="{571CD0D4-9804-47B4-B4C4-837D7FD94427}" srcId="{770864E3-53C6-43A8-BA2A-B83A94EDCF0D}" destId="{50DAB619-F529-468F-8110-5EFE70DC6B5A}" srcOrd="0" destOrd="0" parTransId="{504CE08A-A203-4678-A636-6770FC9B8F33}" sibTransId="{15E671C4-794B-4EDD-8887-59E438E06710}"/>
    <dgm:cxn modelId="{B725CC79-0C15-4159-8313-1773972B2060}" srcId="{398A7F22-67C9-4600-9FE5-6E725A4659B0}" destId="{A3898D87-93DA-495B-9D30-3C9FF90A67A9}" srcOrd="0" destOrd="0" parTransId="{AC50F319-582C-43E3-B0B0-EE0716E4B084}" sibTransId="{44B9D3C3-AAF9-45AC-9958-AAA9DD284A85}"/>
    <dgm:cxn modelId="{6D409BB7-639F-4B3E-AE59-F9A1C3541878}" srcId="{A3898D87-93DA-495B-9D30-3C9FF90A67A9}" destId="{D11D0763-64B4-4800-8542-AD4B41DA83DA}" srcOrd="2" destOrd="0" parTransId="{4E2C1760-4171-4279-A462-B595A3FB6E05}" sibTransId="{CB7C4CAE-DD80-4123-B30C-0C0988F9DE84}"/>
    <dgm:cxn modelId="{FB7B45B4-7CF4-4BA0-910D-0180357EAA4A}" type="presOf" srcId="{E56BC2C5-634D-4FCC-B13A-55A8ACD180B3}" destId="{C3240AF6-D574-4912-B53E-4F4313C693D3}" srcOrd="0" destOrd="4" presId="urn:microsoft.com/office/officeart/2005/8/layout/hList6"/>
    <dgm:cxn modelId="{6C451F25-84A1-4E9E-9CCD-CC2D339E8B96}" type="presOf" srcId="{50DAB619-F529-468F-8110-5EFE70DC6B5A}" destId="{C3240AF6-D574-4912-B53E-4F4313C693D3}" srcOrd="0" destOrd="1" presId="urn:microsoft.com/office/officeart/2005/8/layout/hList6"/>
    <dgm:cxn modelId="{CB74EAC7-DB82-438E-AC90-39C65D24F7F1}" type="presOf" srcId="{3ACFCC92-CD68-49AA-B0BB-1B0E5C8775AD}" destId="{C3240AF6-D574-4912-B53E-4F4313C693D3}" srcOrd="0" destOrd="3" presId="urn:microsoft.com/office/officeart/2005/8/layout/hList6"/>
    <dgm:cxn modelId="{CDA46261-DEFD-438B-9EF9-EEBDECDF2384}" srcId="{398A7F22-67C9-4600-9FE5-6E725A4659B0}" destId="{770864E3-53C6-43A8-BA2A-B83A94EDCF0D}" srcOrd="1" destOrd="0" parTransId="{5C4386C7-551E-4196-A1DD-18397DA5008B}" sibTransId="{CEE6AE4B-F03A-4313-84C9-362AC5F8DDD0}"/>
    <dgm:cxn modelId="{AC8EF90B-FAAB-47A0-B4F5-1341187F567E}" type="presOf" srcId="{770864E3-53C6-43A8-BA2A-B83A94EDCF0D}" destId="{C3240AF6-D574-4912-B53E-4F4313C693D3}" srcOrd="0" destOrd="0" presId="urn:microsoft.com/office/officeart/2005/8/layout/hList6"/>
    <dgm:cxn modelId="{D56F6BDE-3A76-4DD8-BBB5-266FB95E6C2F}" type="presOf" srcId="{EBEAA239-0DF9-45DC-A160-0A6B11D4C959}" destId="{67E9C9EE-A6CA-4DEB-BB7C-AD58E4AA5CFE}" srcOrd="0" destOrd="1" presId="urn:microsoft.com/office/officeart/2005/8/layout/hList6"/>
    <dgm:cxn modelId="{47D54873-D6FA-4D76-8298-276E0878EA29}" type="presOf" srcId="{55BAD42C-8740-4EB6-8E15-6D349794D608}" destId="{C3240AF6-D574-4912-B53E-4F4313C693D3}" srcOrd="0" destOrd="2" presId="urn:microsoft.com/office/officeart/2005/8/layout/hList6"/>
    <dgm:cxn modelId="{904E94E8-7BC6-4578-9198-85B5D16E90EF}" srcId="{A3898D87-93DA-495B-9D30-3C9FF90A67A9}" destId="{B29923CA-3FCC-444D-9654-AC1FEF88CA8A}" srcOrd="1" destOrd="0" parTransId="{D6AD05F6-7728-4F99-B7EE-7FEAA77D4679}" sibTransId="{9BA2254B-9721-4FA4-8EE1-0633D16EA9EB}"/>
    <dgm:cxn modelId="{BF1A35CF-321A-4DE3-B88F-90C121024919}" type="presParOf" srcId="{65731207-0983-4DE0-BAFC-B376D95585B4}" destId="{67E9C9EE-A6CA-4DEB-BB7C-AD58E4AA5CFE}" srcOrd="0" destOrd="0" presId="urn:microsoft.com/office/officeart/2005/8/layout/hList6"/>
    <dgm:cxn modelId="{F58AFAC5-2197-4D13-BBDC-F62025109FB8}" type="presParOf" srcId="{65731207-0983-4DE0-BAFC-B376D95585B4}" destId="{03EF8B1A-A56D-402A-A2C4-123831384F5A}" srcOrd="1" destOrd="0" presId="urn:microsoft.com/office/officeart/2005/8/layout/hList6"/>
    <dgm:cxn modelId="{C6424C21-E11F-4A99-A245-7D7C232CD118}" type="presParOf" srcId="{65731207-0983-4DE0-BAFC-B376D95585B4}" destId="{C3240AF6-D574-4912-B53E-4F4313C693D3}"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42ADC4-322B-4A31-8499-30D229B46277}"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DCD3853A-2078-4746-B07A-71142F7592EA}">
      <dgm:prSet custT="1"/>
      <dgm:spPr/>
      <dgm:t>
        <a:bodyPr/>
        <a:lstStyle/>
        <a:p>
          <a:r>
            <a:rPr lang="en-US" sz="3200"/>
            <a:t>Not the Chair</a:t>
          </a:r>
        </a:p>
      </dgm:t>
    </dgm:pt>
    <dgm:pt modelId="{71246231-F1A4-497E-AA86-94BFB0D05C23}" type="parTrans" cxnId="{231BC1F6-F4A6-4569-B827-B27CFFDA2178}">
      <dgm:prSet/>
      <dgm:spPr/>
      <dgm:t>
        <a:bodyPr/>
        <a:lstStyle/>
        <a:p>
          <a:endParaRPr lang="en-US"/>
        </a:p>
      </dgm:t>
    </dgm:pt>
    <dgm:pt modelId="{9F14A248-CC40-45F1-8C8B-327007129F57}" type="sibTrans" cxnId="{231BC1F6-F4A6-4569-B827-B27CFFDA2178}">
      <dgm:prSet/>
      <dgm:spPr/>
      <dgm:t>
        <a:bodyPr/>
        <a:lstStyle/>
        <a:p>
          <a:endParaRPr lang="en-US"/>
        </a:p>
      </dgm:t>
    </dgm:pt>
    <dgm:pt modelId="{13359ADC-A8CB-4F73-8E32-AAB6D8C7709C}">
      <dgm:prSet custT="1"/>
      <dgm:spPr/>
      <dgm:t>
        <a:bodyPr/>
        <a:lstStyle/>
        <a:p>
          <a:r>
            <a:rPr lang="en-US" sz="3200" dirty="0"/>
            <a:t>Not the CEO</a:t>
          </a:r>
        </a:p>
      </dgm:t>
    </dgm:pt>
    <dgm:pt modelId="{B848EBBB-480C-44EE-AA20-A060580575D8}" type="parTrans" cxnId="{860D8107-01CF-4290-BFF9-3701BA2C0C82}">
      <dgm:prSet/>
      <dgm:spPr/>
      <dgm:t>
        <a:bodyPr/>
        <a:lstStyle/>
        <a:p>
          <a:endParaRPr lang="en-US"/>
        </a:p>
      </dgm:t>
    </dgm:pt>
    <dgm:pt modelId="{1168A110-A680-46D6-8DEA-7B57A856B7E1}" type="sibTrans" cxnId="{860D8107-01CF-4290-BFF9-3701BA2C0C82}">
      <dgm:prSet/>
      <dgm:spPr/>
      <dgm:t>
        <a:bodyPr/>
        <a:lstStyle/>
        <a:p>
          <a:endParaRPr lang="en-US"/>
        </a:p>
      </dgm:t>
    </dgm:pt>
    <dgm:pt modelId="{2BCD3934-5454-4A82-A164-3629279A2D79}">
      <dgm:prSet custT="1"/>
      <dgm:spPr/>
      <dgm:t>
        <a:bodyPr/>
        <a:lstStyle/>
        <a:p>
          <a:r>
            <a:rPr lang="en-US" sz="3200" dirty="0"/>
            <a:t>Not individual board members</a:t>
          </a:r>
        </a:p>
      </dgm:t>
    </dgm:pt>
    <dgm:pt modelId="{7D1768F7-E2BE-4768-B07E-16A0012846AA}" type="parTrans" cxnId="{6CE1BB6D-BB66-4ABE-B793-2DAC1AA51265}">
      <dgm:prSet/>
      <dgm:spPr/>
      <dgm:t>
        <a:bodyPr/>
        <a:lstStyle/>
        <a:p>
          <a:endParaRPr lang="en-US"/>
        </a:p>
      </dgm:t>
    </dgm:pt>
    <dgm:pt modelId="{1B5BFA0F-36EF-481F-9522-7F530725F616}" type="sibTrans" cxnId="{6CE1BB6D-BB66-4ABE-B793-2DAC1AA51265}">
      <dgm:prSet/>
      <dgm:spPr/>
      <dgm:t>
        <a:bodyPr/>
        <a:lstStyle/>
        <a:p>
          <a:endParaRPr lang="en-US"/>
        </a:p>
      </dgm:t>
    </dgm:pt>
    <dgm:pt modelId="{1E88A977-90AF-41F9-940C-A415F9DFCE8D}" type="pres">
      <dgm:prSet presAssocID="{C742ADC4-322B-4A31-8499-30D229B46277}" presName="linear" presStyleCnt="0">
        <dgm:presLayoutVars>
          <dgm:animLvl val="lvl"/>
          <dgm:resizeHandles val="exact"/>
        </dgm:presLayoutVars>
      </dgm:prSet>
      <dgm:spPr/>
      <dgm:t>
        <a:bodyPr/>
        <a:lstStyle/>
        <a:p>
          <a:endParaRPr lang="en-US"/>
        </a:p>
      </dgm:t>
    </dgm:pt>
    <dgm:pt modelId="{9F064B5D-DD26-48B5-AF4E-30CEF7CDF1DF}" type="pres">
      <dgm:prSet presAssocID="{DCD3853A-2078-4746-B07A-71142F7592EA}" presName="parentText" presStyleLbl="node1" presStyleIdx="0" presStyleCnt="3">
        <dgm:presLayoutVars>
          <dgm:chMax val="0"/>
          <dgm:bulletEnabled val="1"/>
        </dgm:presLayoutVars>
      </dgm:prSet>
      <dgm:spPr>
        <a:prstGeom prst="rect">
          <a:avLst/>
        </a:prstGeom>
      </dgm:spPr>
      <dgm:t>
        <a:bodyPr/>
        <a:lstStyle/>
        <a:p>
          <a:endParaRPr lang="en-US"/>
        </a:p>
      </dgm:t>
    </dgm:pt>
    <dgm:pt modelId="{775F78A4-2FCF-450F-9D9A-C607F89A5D10}" type="pres">
      <dgm:prSet presAssocID="{9F14A248-CC40-45F1-8C8B-327007129F57}" presName="spacer" presStyleCnt="0"/>
      <dgm:spPr/>
    </dgm:pt>
    <dgm:pt modelId="{A7E41E94-31A4-4E53-A620-1D557A3B2F47}" type="pres">
      <dgm:prSet presAssocID="{13359ADC-A8CB-4F73-8E32-AAB6D8C7709C}" presName="parentText" presStyleLbl="node1" presStyleIdx="1" presStyleCnt="3">
        <dgm:presLayoutVars>
          <dgm:chMax val="0"/>
          <dgm:bulletEnabled val="1"/>
        </dgm:presLayoutVars>
      </dgm:prSet>
      <dgm:spPr>
        <a:prstGeom prst="rect">
          <a:avLst/>
        </a:prstGeom>
      </dgm:spPr>
      <dgm:t>
        <a:bodyPr/>
        <a:lstStyle/>
        <a:p>
          <a:endParaRPr lang="en-US"/>
        </a:p>
      </dgm:t>
    </dgm:pt>
    <dgm:pt modelId="{A0C4318A-B0DC-496B-9248-BA5B8F7C6EA4}" type="pres">
      <dgm:prSet presAssocID="{1168A110-A680-46D6-8DEA-7B57A856B7E1}" presName="spacer" presStyleCnt="0"/>
      <dgm:spPr/>
    </dgm:pt>
    <dgm:pt modelId="{BA4D91B2-193C-4AE2-92A5-08E3E50F6E5A}" type="pres">
      <dgm:prSet presAssocID="{2BCD3934-5454-4A82-A164-3629279A2D79}" presName="parentText" presStyleLbl="node1" presStyleIdx="2" presStyleCnt="3">
        <dgm:presLayoutVars>
          <dgm:chMax val="0"/>
          <dgm:bulletEnabled val="1"/>
        </dgm:presLayoutVars>
      </dgm:prSet>
      <dgm:spPr>
        <a:prstGeom prst="rect">
          <a:avLst/>
        </a:prstGeom>
      </dgm:spPr>
      <dgm:t>
        <a:bodyPr/>
        <a:lstStyle/>
        <a:p>
          <a:endParaRPr lang="en-US"/>
        </a:p>
      </dgm:t>
    </dgm:pt>
  </dgm:ptLst>
  <dgm:cxnLst>
    <dgm:cxn modelId="{2E74002D-57C0-45A3-80EE-E1EBE99642D1}" type="presOf" srcId="{2BCD3934-5454-4A82-A164-3629279A2D79}" destId="{BA4D91B2-193C-4AE2-92A5-08E3E50F6E5A}" srcOrd="0" destOrd="0" presId="urn:microsoft.com/office/officeart/2005/8/layout/vList2"/>
    <dgm:cxn modelId="{231BC1F6-F4A6-4569-B827-B27CFFDA2178}" srcId="{C742ADC4-322B-4A31-8499-30D229B46277}" destId="{DCD3853A-2078-4746-B07A-71142F7592EA}" srcOrd="0" destOrd="0" parTransId="{71246231-F1A4-497E-AA86-94BFB0D05C23}" sibTransId="{9F14A248-CC40-45F1-8C8B-327007129F57}"/>
    <dgm:cxn modelId="{6CE1BB6D-BB66-4ABE-B793-2DAC1AA51265}" srcId="{C742ADC4-322B-4A31-8499-30D229B46277}" destId="{2BCD3934-5454-4A82-A164-3629279A2D79}" srcOrd="2" destOrd="0" parTransId="{7D1768F7-E2BE-4768-B07E-16A0012846AA}" sibTransId="{1B5BFA0F-36EF-481F-9522-7F530725F616}"/>
    <dgm:cxn modelId="{4C618B57-F560-4982-B057-52C4EE12E4AA}" type="presOf" srcId="{13359ADC-A8CB-4F73-8E32-AAB6D8C7709C}" destId="{A7E41E94-31A4-4E53-A620-1D557A3B2F47}" srcOrd="0" destOrd="0" presId="urn:microsoft.com/office/officeart/2005/8/layout/vList2"/>
    <dgm:cxn modelId="{480BC59D-04E8-470C-AB7A-9E17872F9AAD}" type="presOf" srcId="{DCD3853A-2078-4746-B07A-71142F7592EA}" destId="{9F064B5D-DD26-48B5-AF4E-30CEF7CDF1DF}" srcOrd="0" destOrd="0" presId="urn:microsoft.com/office/officeart/2005/8/layout/vList2"/>
    <dgm:cxn modelId="{860D8107-01CF-4290-BFF9-3701BA2C0C82}" srcId="{C742ADC4-322B-4A31-8499-30D229B46277}" destId="{13359ADC-A8CB-4F73-8E32-AAB6D8C7709C}" srcOrd="1" destOrd="0" parTransId="{B848EBBB-480C-44EE-AA20-A060580575D8}" sibTransId="{1168A110-A680-46D6-8DEA-7B57A856B7E1}"/>
    <dgm:cxn modelId="{0066FD08-8F5F-44EA-9C4A-706953A810C5}" type="presOf" srcId="{C742ADC4-322B-4A31-8499-30D229B46277}" destId="{1E88A977-90AF-41F9-940C-A415F9DFCE8D}" srcOrd="0" destOrd="0" presId="urn:microsoft.com/office/officeart/2005/8/layout/vList2"/>
    <dgm:cxn modelId="{3B9E3B3D-AE78-4A27-8F36-A4184EF7585E}" type="presParOf" srcId="{1E88A977-90AF-41F9-940C-A415F9DFCE8D}" destId="{9F064B5D-DD26-48B5-AF4E-30CEF7CDF1DF}" srcOrd="0" destOrd="0" presId="urn:microsoft.com/office/officeart/2005/8/layout/vList2"/>
    <dgm:cxn modelId="{C961D951-94C5-4D64-A95C-66AB5228B44B}" type="presParOf" srcId="{1E88A977-90AF-41F9-940C-A415F9DFCE8D}" destId="{775F78A4-2FCF-450F-9D9A-C607F89A5D10}" srcOrd="1" destOrd="0" presId="urn:microsoft.com/office/officeart/2005/8/layout/vList2"/>
    <dgm:cxn modelId="{D3656582-BE43-463F-8EFF-E786682E2780}" type="presParOf" srcId="{1E88A977-90AF-41F9-940C-A415F9DFCE8D}" destId="{A7E41E94-31A4-4E53-A620-1D557A3B2F47}" srcOrd="2" destOrd="0" presId="urn:microsoft.com/office/officeart/2005/8/layout/vList2"/>
    <dgm:cxn modelId="{5CB93575-162A-48B9-B277-792A09D8E8B7}" type="presParOf" srcId="{1E88A977-90AF-41F9-940C-A415F9DFCE8D}" destId="{A0C4318A-B0DC-496B-9248-BA5B8F7C6EA4}" srcOrd="3" destOrd="0" presId="urn:microsoft.com/office/officeart/2005/8/layout/vList2"/>
    <dgm:cxn modelId="{13C3472F-E653-4176-BEF2-3573CC52B576}" type="presParOf" srcId="{1E88A977-90AF-41F9-940C-A415F9DFCE8D}" destId="{BA4D91B2-193C-4AE2-92A5-08E3E50F6E5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518685-6564-411C-A76A-1F8CB9E29D1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2A0B6D2-94B8-4E90-A072-2C9C76AE49D5}">
      <dgm:prSet phldrT="[Text]" custT="1"/>
      <dgm:spPr/>
      <dgm:t>
        <a:bodyPr tIns="1737360"/>
        <a:lstStyle/>
        <a:p>
          <a:pPr algn="l"/>
          <a:r>
            <a:rPr lang="en-US" sz="3600" b="1" dirty="0">
              <a:solidFill>
                <a:schemeClr val="accent3"/>
              </a:solidFill>
              <a:latin typeface="+mj-lt"/>
              <a:cs typeface="Arial" panose="020B0604020202020204" pitchFamily="34" charset="0"/>
            </a:rPr>
            <a:t>Resources for Board Members</a:t>
          </a:r>
          <a:endParaRPr lang="en-US" sz="3600" dirty="0">
            <a:solidFill>
              <a:schemeClr val="accent3"/>
            </a:solidFill>
          </a:endParaRPr>
        </a:p>
      </dgm:t>
    </dgm:pt>
    <dgm:pt modelId="{64F33308-5A55-4D05-98A9-3CC30BCBEBAC}" type="parTrans" cxnId="{8B2C8154-5D06-4F99-8439-8A1D61A515B3}">
      <dgm:prSet/>
      <dgm:spPr/>
      <dgm:t>
        <a:bodyPr/>
        <a:lstStyle/>
        <a:p>
          <a:endParaRPr lang="en-US"/>
        </a:p>
      </dgm:t>
    </dgm:pt>
    <dgm:pt modelId="{2D5F239F-AF61-4578-AD39-9D36EF9A7BD2}" type="sibTrans" cxnId="{8B2C8154-5D06-4F99-8439-8A1D61A515B3}">
      <dgm:prSet/>
      <dgm:spPr/>
      <dgm:t>
        <a:bodyPr/>
        <a:lstStyle/>
        <a:p>
          <a:endParaRPr lang="en-US"/>
        </a:p>
      </dgm:t>
    </dgm:pt>
    <dgm:pt modelId="{EAFB426B-7D94-405F-9C05-2369226D07A7}">
      <dgm:prSet phldrT="[Text]"/>
      <dgm:spPr/>
      <dgm:t>
        <a:bodyPr/>
        <a:lstStyle/>
        <a:p>
          <a:pPr>
            <a:buNone/>
          </a:pPr>
          <a:r>
            <a:rPr lang="en-US" b="1" dirty="0">
              <a:solidFill>
                <a:srgbClr val="4F81BD"/>
              </a:solidFill>
              <a:latin typeface="+mj-lt"/>
              <a:cs typeface="Arial" panose="020B0604020202020204" pitchFamily="34" charset="0"/>
            </a:rPr>
            <a:t>Business Volunteers Unlimited (BVU)</a:t>
          </a:r>
        </a:p>
        <a:p>
          <a:pPr>
            <a:buNone/>
          </a:pPr>
          <a:endParaRPr lang="en-US" b="1" dirty="0">
            <a:solidFill>
              <a:srgbClr val="4F81BD"/>
            </a:solidFill>
            <a:latin typeface="+mj-lt"/>
            <a:cs typeface="Arial" panose="020B0604020202020204" pitchFamily="34" charset="0"/>
          </a:endParaRPr>
        </a:p>
      </dgm:t>
    </dgm:pt>
    <dgm:pt modelId="{A4531AC7-6EAB-45BE-88A0-48878CC83D3A}" type="parTrans" cxnId="{62E7B9FE-A7D6-409E-B225-B810648D1124}">
      <dgm:prSet/>
      <dgm:spPr/>
      <dgm:t>
        <a:bodyPr/>
        <a:lstStyle/>
        <a:p>
          <a:endParaRPr lang="en-US"/>
        </a:p>
      </dgm:t>
    </dgm:pt>
    <dgm:pt modelId="{9D916CEB-C5B7-4462-AD39-F534273C1DFB}" type="sibTrans" cxnId="{62E7B9FE-A7D6-409E-B225-B810648D1124}">
      <dgm:prSet/>
      <dgm:spPr/>
      <dgm:t>
        <a:bodyPr/>
        <a:lstStyle/>
        <a:p>
          <a:endParaRPr lang="en-US"/>
        </a:p>
      </dgm:t>
    </dgm:pt>
    <dgm:pt modelId="{B57353FF-E31B-443A-B7B1-282F45F997C2}">
      <dgm:prSet phldrT="[Text]"/>
      <dgm:spPr/>
      <dgm:t>
        <a:bodyPr/>
        <a:lstStyle/>
        <a:p>
          <a:pPr rtl="0">
            <a:buNone/>
          </a:pPr>
          <a:r>
            <a:rPr lang="en-US" b="1" dirty="0">
              <a:solidFill>
                <a:srgbClr val="4F81BD"/>
              </a:solidFill>
              <a:latin typeface="+mj-lt"/>
              <a:cs typeface="Arial" panose="020B0604020202020204" pitchFamily="34" charset="0"/>
            </a:rPr>
            <a:t>BoardSource</a:t>
          </a:r>
        </a:p>
        <a:p>
          <a:pPr>
            <a:buNone/>
          </a:pPr>
          <a:endParaRPr lang="en-US" b="1" dirty="0">
            <a:solidFill>
              <a:srgbClr val="4F81BD"/>
            </a:solidFill>
            <a:latin typeface="+mj-lt"/>
            <a:cs typeface="Arial" panose="020B0604020202020204" pitchFamily="34" charset="0"/>
          </a:endParaRPr>
        </a:p>
      </dgm:t>
    </dgm:pt>
    <dgm:pt modelId="{1F23D9D5-D0D5-4338-BF42-03BF984893E8}" type="parTrans" cxnId="{81CA197B-54E4-4E1D-B2E8-215ED3CA58B8}">
      <dgm:prSet/>
      <dgm:spPr/>
      <dgm:t>
        <a:bodyPr/>
        <a:lstStyle/>
        <a:p>
          <a:endParaRPr lang="en-US"/>
        </a:p>
      </dgm:t>
    </dgm:pt>
    <dgm:pt modelId="{C88F5270-B991-4C2F-A1D4-0848E1BDAB37}" type="sibTrans" cxnId="{81CA197B-54E4-4E1D-B2E8-215ED3CA58B8}">
      <dgm:prSet/>
      <dgm:spPr/>
      <dgm:t>
        <a:bodyPr/>
        <a:lstStyle/>
        <a:p>
          <a:endParaRPr lang="en-US"/>
        </a:p>
      </dgm:t>
    </dgm:pt>
    <dgm:pt modelId="{032FF912-1D1F-4DB3-B943-83D341F94129}">
      <dgm:prSet phldrT="[Text]"/>
      <dgm:spPr/>
      <dgm:t>
        <a:bodyPr/>
        <a:lstStyle/>
        <a:p>
          <a:pPr>
            <a:buNone/>
          </a:pPr>
          <a:r>
            <a:rPr lang="en-US" b="1" dirty="0">
              <a:solidFill>
                <a:srgbClr val="4F81BD"/>
              </a:solidFill>
              <a:latin typeface="+mj-lt"/>
              <a:cs typeface="Arial" panose="020B0604020202020204" pitchFamily="34" charset="0"/>
            </a:rPr>
            <a:t>Independent Sector</a:t>
          </a:r>
        </a:p>
        <a:p>
          <a:pPr>
            <a:buNone/>
          </a:pPr>
          <a:endParaRPr lang="en-US" b="1" dirty="0">
            <a:solidFill>
              <a:srgbClr val="4F81BD"/>
            </a:solidFill>
            <a:latin typeface="+mj-lt"/>
            <a:cs typeface="Arial" panose="020B0604020202020204" pitchFamily="34" charset="0"/>
          </a:endParaRPr>
        </a:p>
      </dgm:t>
    </dgm:pt>
    <dgm:pt modelId="{03A1663B-147C-4E5C-AA46-FB5551ED193A}" type="parTrans" cxnId="{C66E9C8B-C09E-478E-B356-6758D3726FF3}">
      <dgm:prSet/>
      <dgm:spPr/>
      <dgm:t>
        <a:bodyPr/>
        <a:lstStyle/>
        <a:p>
          <a:endParaRPr lang="en-US"/>
        </a:p>
      </dgm:t>
    </dgm:pt>
    <dgm:pt modelId="{6EAD0F08-8A33-4DAB-93B5-3B221ADBC032}" type="sibTrans" cxnId="{C66E9C8B-C09E-478E-B356-6758D3726FF3}">
      <dgm:prSet/>
      <dgm:spPr/>
      <dgm:t>
        <a:bodyPr/>
        <a:lstStyle/>
        <a:p>
          <a:endParaRPr lang="en-US"/>
        </a:p>
      </dgm:t>
    </dgm:pt>
    <dgm:pt modelId="{86FD227D-A814-49AA-8195-BDF33C8D4115}">
      <dgm:prSet phldrT="[Text]"/>
      <dgm:spPr/>
      <dgm:t>
        <a:bodyPr/>
        <a:lstStyle/>
        <a:p>
          <a:pPr>
            <a:buNone/>
          </a:pPr>
          <a:r>
            <a:rPr lang="en-US" b="1" dirty="0">
              <a:solidFill>
                <a:srgbClr val="4F81BD"/>
              </a:solidFill>
              <a:latin typeface="+mj-lt"/>
              <a:cs typeface="Arial" panose="020B0604020202020204" pitchFamily="34" charset="0"/>
            </a:rPr>
            <a:t>Nonprofit Finance Fund</a:t>
          </a:r>
        </a:p>
        <a:p>
          <a:pPr>
            <a:buNone/>
          </a:pPr>
          <a:endParaRPr lang="en-US" b="1" dirty="0">
            <a:solidFill>
              <a:srgbClr val="4F81BD"/>
            </a:solidFill>
            <a:latin typeface="+mj-lt"/>
            <a:cs typeface="Arial" panose="020B0604020202020204" pitchFamily="34" charset="0"/>
          </a:endParaRPr>
        </a:p>
      </dgm:t>
    </dgm:pt>
    <dgm:pt modelId="{05960BE2-8198-45E0-BA3B-1898B11447C5}" type="parTrans" cxnId="{80BF44C5-F639-4824-88BF-1B2EADE12FEE}">
      <dgm:prSet/>
      <dgm:spPr/>
      <dgm:t>
        <a:bodyPr/>
        <a:lstStyle/>
        <a:p>
          <a:endParaRPr lang="en-US"/>
        </a:p>
      </dgm:t>
    </dgm:pt>
    <dgm:pt modelId="{30CAAD81-C0B8-4990-99F0-F08FE2B9903E}" type="sibTrans" cxnId="{80BF44C5-F639-4824-88BF-1B2EADE12FEE}">
      <dgm:prSet/>
      <dgm:spPr/>
      <dgm:t>
        <a:bodyPr/>
        <a:lstStyle/>
        <a:p>
          <a:endParaRPr lang="en-US"/>
        </a:p>
      </dgm:t>
    </dgm:pt>
    <dgm:pt modelId="{652B1A74-057D-4E23-ABA7-049F8DDC514E}">
      <dgm:prSet phldrT="[Text]"/>
      <dgm:spPr/>
      <dgm:t>
        <a:bodyPr/>
        <a:lstStyle/>
        <a:p>
          <a:pPr>
            <a:buNone/>
          </a:pPr>
          <a:r>
            <a:rPr lang="en-US" dirty="0">
              <a:solidFill>
                <a:srgbClr val="585262"/>
              </a:solidFill>
              <a:latin typeface="+mj-lt"/>
              <a:cs typeface="Arial" panose="020B0604020202020204" pitchFamily="34" charset="0"/>
            </a:rPr>
            <a:t>www.boardsource.org</a:t>
          </a:r>
          <a:endParaRPr lang="en-US" dirty="0"/>
        </a:p>
      </dgm:t>
    </dgm:pt>
    <dgm:pt modelId="{B83A9D9A-B119-4043-BCFD-779B580C1A95}" type="parTrans" cxnId="{633E5724-CC2A-41A2-8E50-C5D4411367E4}">
      <dgm:prSet/>
      <dgm:spPr/>
      <dgm:t>
        <a:bodyPr/>
        <a:lstStyle/>
        <a:p>
          <a:endParaRPr lang="en-US"/>
        </a:p>
      </dgm:t>
    </dgm:pt>
    <dgm:pt modelId="{7149ABEE-78D0-45B8-9508-37AD5BF9136F}" type="sibTrans" cxnId="{633E5724-CC2A-41A2-8E50-C5D4411367E4}">
      <dgm:prSet/>
      <dgm:spPr/>
      <dgm:t>
        <a:bodyPr/>
        <a:lstStyle/>
        <a:p>
          <a:endParaRPr lang="en-US"/>
        </a:p>
      </dgm:t>
    </dgm:pt>
    <dgm:pt modelId="{61F6E0CC-4A57-4169-8C03-F5B27F14D4D7}">
      <dgm:prSet phldrT="[Text]"/>
      <dgm:spPr/>
      <dgm:t>
        <a:bodyPr/>
        <a:lstStyle/>
        <a:p>
          <a:pPr>
            <a:buNone/>
          </a:pPr>
          <a:r>
            <a:rPr lang="en-US">
              <a:solidFill>
                <a:srgbClr val="585262"/>
              </a:solidFill>
              <a:latin typeface="+mj-lt"/>
              <a:cs typeface="Arial" panose="020B0604020202020204" pitchFamily="34" charset="0"/>
            </a:rPr>
            <a:t>www.independentsector.org</a:t>
          </a:r>
          <a:endParaRPr lang="en-US" dirty="0"/>
        </a:p>
      </dgm:t>
    </dgm:pt>
    <dgm:pt modelId="{A2AEECCA-328E-4965-A10A-A6B8A4E17126}" type="parTrans" cxnId="{319A098D-9221-4D81-B807-AA9628275CC0}">
      <dgm:prSet/>
      <dgm:spPr/>
      <dgm:t>
        <a:bodyPr/>
        <a:lstStyle/>
        <a:p>
          <a:endParaRPr lang="en-US"/>
        </a:p>
      </dgm:t>
    </dgm:pt>
    <dgm:pt modelId="{FA4ED665-473C-4C23-A9E0-FD0E39E2D296}" type="sibTrans" cxnId="{319A098D-9221-4D81-B807-AA9628275CC0}">
      <dgm:prSet/>
      <dgm:spPr/>
      <dgm:t>
        <a:bodyPr/>
        <a:lstStyle/>
        <a:p>
          <a:endParaRPr lang="en-US"/>
        </a:p>
      </dgm:t>
    </dgm:pt>
    <dgm:pt modelId="{BB50C15F-1E45-4A4A-B61C-82A43CDE80A4}">
      <dgm:prSet phldrT="[Text]"/>
      <dgm:spPr/>
      <dgm:t>
        <a:bodyPr/>
        <a:lstStyle/>
        <a:p>
          <a:pPr>
            <a:buNone/>
          </a:pPr>
          <a:r>
            <a:rPr lang="en-US">
              <a:solidFill>
                <a:srgbClr val="585262"/>
              </a:solidFill>
              <a:latin typeface="+mj-lt"/>
              <a:cs typeface="Arial" panose="020B0604020202020204" pitchFamily="34" charset="0"/>
            </a:rPr>
            <a:t>nonprofitfinancefund</a:t>
          </a:r>
          <a:r>
            <a:rPr lang="en-US" dirty="0">
              <a:solidFill>
                <a:srgbClr val="585262"/>
              </a:solidFill>
              <a:latin typeface="+mj-lt"/>
              <a:cs typeface="Arial" panose="020B0604020202020204" pitchFamily="34" charset="0"/>
            </a:rPr>
            <a:t>.org</a:t>
          </a:r>
          <a:endParaRPr lang="en-US" dirty="0"/>
        </a:p>
      </dgm:t>
    </dgm:pt>
    <dgm:pt modelId="{D04A663F-2D03-4F25-8A4A-0CF8C7B3FCBA}" type="parTrans" cxnId="{55EB4607-29B5-42C0-A7F7-AF277A4D31EA}">
      <dgm:prSet/>
      <dgm:spPr/>
      <dgm:t>
        <a:bodyPr/>
        <a:lstStyle/>
        <a:p>
          <a:endParaRPr lang="en-US"/>
        </a:p>
      </dgm:t>
    </dgm:pt>
    <dgm:pt modelId="{E0014D8A-F522-45CC-939B-39608C3C52D3}" type="sibTrans" cxnId="{55EB4607-29B5-42C0-A7F7-AF277A4D31EA}">
      <dgm:prSet/>
      <dgm:spPr/>
      <dgm:t>
        <a:bodyPr/>
        <a:lstStyle/>
        <a:p>
          <a:endParaRPr lang="en-US"/>
        </a:p>
      </dgm:t>
    </dgm:pt>
    <dgm:pt modelId="{4BD999F7-4044-4C20-856A-A5F8208E87C8}">
      <dgm:prSet phldrT="[Text]"/>
      <dgm:spPr/>
      <dgm:t>
        <a:bodyPr/>
        <a:lstStyle/>
        <a:p>
          <a:pPr>
            <a:buNone/>
          </a:pPr>
          <a:r>
            <a:rPr lang="en-US" dirty="0">
              <a:solidFill>
                <a:srgbClr val="585262"/>
              </a:solidFill>
              <a:latin typeface="+mj-lt"/>
              <a:cs typeface="Arial" panose="020B0604020202020204" pitchFamily="34" charset="0"/>
            </a:rPr>
            <a:t>www.bvuvolunteers.org</a:t>
          </a:r>
          <a:endParaRPr lang="en-US" dirty="0"/>
        </a:p>
      </dgm:t>
    </dgm:pt>
    <dgm:pt modelId="{D7EC3F7F-2597-44EF-8B28-15C2E6EF091B}" type="sibTrans" cxnId="{ED1FA9A5-6017-4A4D-9D6F-1D6735FC894F}">
      <dgm:prSet/>
      <dgm:spPr/>
      <dgm:t>
        <a:bodyPr/>
        <a:lstStyle/>
        <a:p>
          <a:endParaRPr lang="en-US"/>
        </a:p>
      </dgm:t>
    </dgm:pt>
    <dgm:pt modelId="{1C95E091-6AB6-4F22-B8F2-98C694ACDD14}" type="parTrans" cxnId="{ED1FA9A5-6017-4A4D-9D6F-1D6735FC894F}">
      <dgm:prSet/>
      <dgm:spPr/>
      <dgm:t>
        <a:bodyPr/>
        <a:lstStyle/>
        <a:p>
          <a:endParaRPr lang="en-US"/>
        </a:p>
      </dgm:t>
    </dgm:pt>
    <dgm:pt modelId="{160D3414-79D3-4132-9E4A-F25101ECE200}" type="pres">
      <dgm:prSet presAssocID="{E8518685-6564-411C-A76A-1F8CB9E29D16}" presName="vert0" presStyleCnt="0">
        <dgm:presLayoutVars>
          <dgm:dir/>
          <dgm:animOne val="branch"/>
          <dgm:animLvl val="lvl"/>
        </dgm:presLayoutVars>
      </dgm:prSet>
      <dgm:spPr/>
      <dgm:t>
        <a:bodyPr/>
        <a:lstStyle/>
        <a:p>
          <a:endParaRPr lang="en-US"/>
        </a:p>
      </dgm:t>
    </dgm:pt>
    <dgm:pt modelId="{105371A2-BB62-4EDD-B9AD-3580B4A0F5A6}" type="pres">
      <dgm:prSet presAssocID="{52A0B6D2-94B8-4E90-A072-2C9C76AE49D5}" presName="thickLine" presStyleLbl="alignNode1" presStyleIdx="0" presStyleCnt="1"/>
      <dgm:spPr/>
    </dgm:pt>
    <dgm:pt modelId="{941E1CA0-5CAB-4D4C-864F-971B465B3FEF}" type="pres">
      <dgm:prSet presAssocID="{52A0B6D2-94B8-4E90-A072-2C9C76AE49D5}" presName="horz1" presStyleCnt="0"/>
      <dgm:spPr/>
    </dgm:pt>
    <dgm:pt modelId="{12368BF5-DDDC-4222-80FD-E214798F2681}" type="pres">
      <dgm:prSet presAssocID="{52A0B6D2-94B8-4E90-A072-2C9C76AE49D5}" presName="tx1" presStyleLbl="revTx" presStyleIdx="0" presStyleCnt="9" custFlipHor="1" custScaleX="242113" custLinFactNeighborX="-26646" custLinFactNeighborY="118"/>
      <dgm:spPr/>
      <dgm:t>
        <a:bodyPr/>
        <a:lstStyle/>
        <a:p>
          <a:endParaRPr lang="en-US"/>
        </a:p>
      </dgm:t>
    </dgm:pt>
    <dgm:pt modelId="{C50AA9D8-87D6-43A8-A864-0F32849C18C7}" type="pres">
      <dgm:prSet presAssocID="{52A0B6D2-94B8-4E90-A072-2C9C76AE49D5}" presName="vert1" presStyleCnt="0"/>
      <dgm:spPr/>
    </dgm:pt>
    <dgm:pt modelId="{C7C6B56F-8D6E-44B1-83A2-C6C03F3611F3}" type="pres">
      <dgm:prSet presAssocID="{EAFB426B-7D94-405F-9C05-2369226D07A7}" presName="vertSpace2a" presStyleCnt="0"/>
      <dgm:spPr/>
    </dgm:pt>
    <dgm:pt modelId="{AAB9E9AC-64E7-42EB-A381-AACA8857D37B}" type="pres">
      <dgm:prSet presAssocID="{EAFB426B-7D94-405F-9C05-2369226D07A7}" presName="horz2" presStyleCnt="0"/>
      <dgm:spPr/>
    </dgm:pt>
    <dgm:pt modelId="{4E00F976-B420-4AA0-98EB-C71E4FB42093}" type="pres">
      <dgm:prSet presAssocID="{EAFB426B-7D94-405F-9C05-2369226D07A7}" presName="horzSpace2" presStyleCnt="0"/>
      <dgm:spPr/>
    </dgm:pt>
    <dgm:pt modelId="{D38327DE-CC27-40C4-AFC6-82869B035FA7}" type="pres">
      <dgm:prSet presAssocID="{EAFB426B-7D94-405F-9C05-2369226D07A7}" presName="tx2" presStyleLbl="revTx" presStyleIdx="1" presStyleCnt="9"/>
      <dgm:spPr/>
      <dgm:t>
        <a:bodyPr/>
        <a:lstStyle/>
        <a:p>
          <a:endParaRPr lang="en-US"/>
        </a:p>
      </dgm:t>
    </dgm:pt>
    <dgm:pt modelId="{66995A0D-03B2-4E81-B7B7-00DC98E70F5D}" type="pres">
      <dgm:prSet presAssocID="{EAFB426B-7D94-405F-9C05-2369226D07A7}" presName="vert2" presStyleCnt="0"/>
      <dgm:spPr/>
    </dgm:pt>
    <dgm:pt modelId="{A52AEF7B-F504-4EDB-A77C-13F50ACA3616}" type="pres">
      <dgm:prSet presAssocID="{4BD999F7-4044-4C20-856A-A5F8208E87C8}" presName="horz3" presStyleCnt="0"/>
      <dgm:spPr/>
    </dgm:pt>
    <dgm:pt modelId="{2CB0B8B8-7208-464D-88D5-3293826659DB}" type="pres">
      <dgm:prSet presAssocID="{4BD999F7-4044-4C20-856A-A5F8208E87C8}" presName="horzSpace3" presStyleCnt="0"/>
      <dgm:spPr/>
    </dgm:pt>
    <dgm:pt modelId="{E1D24F74-7B14-41BD-9CDB-B10AB495C8C9}" type="pres">
      <dgm:prSet presAssocID="{4BD999F7-4044-4C20-856A-A5F8208E87C8}" presName="tx3" presStyleLbl="revTx" presStyleIdx="2" presStyleCnt="9"/>
      <dgm:spPr/>
      <dgm:t>
        <a:bodyPr/>
        <a:lstStyle/>
        <a:p>
          <a:endParaRPr lang="en-US"/>
        </a:p>
      </dgm:t>
    </dgm:pt>
    <dgm:pt modelId="{2A3AE2D4-7F6E-408B-9F1E-8B03DB9A7958}" type="pres">
      <dgm:prSet presAssocID="{4BD999F7-4044-4C20-856A-A5F8208E87C8}" presName="vert3" presStyleCnt="0"/>
      <dgm:spPr/>
    </dgm:pt>
    <dgm:pt modelId="{259A9E9F-B539-4080-A575-5F27987BF7F5}" type="pres">
      <dgm:prSet presAssocID="{EAFB426B-7D94-405F-9C05-2369226D07A7}" presName="thinLine2b" presStyleLbl="callout" presStyleIdx="0" presStyleCnt="4"/>
      <dgm:spPr/>
    </dgm:pt>
    <dgm:pt modelId="{ABA1F63C-6CF0-4278-B585-E98087B737BD}" type="pres">
      <dgm:prSet presAssocID="{EAFB426B-7D94-405F-9C05-2369226D07A7}" presName="vertSpace2b" presStyleCnt="0"/>
      <dgm:spPr/>
    </dgm:pt>
    <dgm:pt modelId="{033B307D-253B-4570-9046-DF0D1AA4390B}" type="pres">
      <dgm:prSet presAssocID="{B57353FF-E31B-443A-B7B1-282F45F997C2}" presName="horz2" presStyleCnt="0"/>
      <dgm:spPr/>
    </dgm:pt>
    <dgm:pt modelId="{AF348329-371C-4880-8E31-B1262B0E397C}" type="pres">
      <dgm:prSet presAssocID="{B57353FF-E31B-443A-B7B1-282F45F997C2}" presName="horzSpace2" presStyleCnt="0"/>
      <dgm:spPr/>
    </dgm:pt>
    <dgm:pt modelId="{33D675B1-379E-4C23-A835-9CDA2D55E5C1}" type="pres">
      <dgm:prSet presAssocID="{B57353FF-E31B-443A-B7B1-282F45F997C2}" presName="tx2" presStyleLbl="revTx" presStyleIdx="3" presStyleCnt="9"/>
      <dgm:spPr/>
      <dgm:t>
        <a:bodyPr/>
        <a:lstStyle/>
        <a:p>
          <a:endParaRPr lang="en-US"/>
        </a:p>
      </dgm:t>
    </dgm:pt>
    <dgm:pt modelId="{EC52E8A9-F3AA-4085-B461-AAC6BE694870}" type="pres">
      <dgm:prSet presAssocID="{B57353FF-E31B-443A-B7B1-282F45F997C2}" presName="vert2" presStyleCnt="0"/>
      <dgm:spPr/>
    </dgm:pt>
    <dgm:pt modelId="{E1F38B7A-2046-4587-A719-D45999A95133}" type="pres">
      <dgm:prSet presAssocID="{652B1A74-057D-4E23-ABA7-049F8DDC514E}" presName="horz3" presStyleCnt="0"/>
      <dgm:spPr/>
    </dgm:pt>
    <dgm:pt modelId="{CDA79FCE-BE16-4D15-BC0D-C7B85385964D}" type="pres">
      <dgm:prSet presAssocID="{652B1A74-057D-4E23-ABA7-049F8DDC514E}" presName="horzSpace3" presStyleCnt="0"/>
      <dgm:spPr/>
    </dgm:pt>
    <dgm:pt modelId="{1E6C2E28-2C25-405A-BD5F-B89A8825E83E}" type="pres">
      <dgm:prSet presAssocID="{652B1A74-057D-4E23-ABA7-049F8DDC514E}" presName="tx3" presStyleLbl="revTx" presStyleIdx="4" presStyleCnt="9"/>
      <dgm:spPr/>
      <dgm:t>
        <a:bodyPr/>
        <a:lstStyle/>
        <a:p>
          <a:endParaRPr lang="en-US"/>
        </a:p>
      </dgm:t>
    </dgm:pt>
    <dgm:pt modelId="{E6BF8C62-97FA-4A37-A0C9-D462AF13487D}" type="pres">
      <dgm:prSet presAssocID="{652B1A74-057D-4E23-ABA7-049F8DDC514E}" presName="vert3" presStyleCnt="0"/>
      <dgm:spPr/>
    </dgm:pt>
    <dgm:pt modelId="{E2B1A2F9-3A32-428A-8111-DC8B5F3875FD}" type="pres">
      <dgm:prSet presAssocID="{B57353FF-E31B-443A-B7B1-282F45F997C2}" presName="thinLine2b" presStyleLbl="callout" presStyleIdx="1" presStyleCnt="4"/>
      <dgm:spPr/>
    </dgm:pt>
    <dgm:pt modelId="{424435BB-A0C1-4CE7-AA8F-D19FB5A561B8}" type="pres">
      <dgm:prSet presAssocID="{B57353FF-E31B-443A-B7B1-282F45F997C2}" presName="vertSpace2b" presStyleCnt="0"/>
      <dgm:spPr/>
    </dgm:pt>
    <dgm:pt modelId="{FB508AD9-8B84-4065-9A0F-0C757568A552}" type="pres">
      <dgm:prSet presAssocID="{032FF912-1D1F-4DB3-B943-83D341F94129}" presName="horz2" presStyleCnt="0"/>
      <dgm:spPr/>
    </dgm:pt>
    <dgm:pt modelId="{0ED88C51-BEC2-476B-B71E-69738D9C5889}" type="pres">
      <dgm:prSet presAssocID="{032FF912-1D1F-4DB3-B943-83D341F94129}" presName="horzSpace2" presStyleCnt="0"/>
      <dgm:spPr/>
    </dgm:pt>
    <dgm:pt modelId="{BFDE42A2-0E36-4950-9733-B72B59752874}" type="pres">
      <dgm:prSet presAssocID="{032FF912-1D1F-4DB3-B943-83D341F94129}" presName="tx2" presStyleLbl="revTx" presStyleIdx="5" presStyleCnt="9"/>
      <dgm:spPr/>
      <dgm:t>
        <a:bodyPr/>
        <a:lstStyle/>
        <a:p>
          <a:endParaRPr lang="en-US"/>
        </a:p>
      </dgm:t>
    </dgm:pt>
    <dgm:pt modelId="{2CBB0B6A-C01B-4D0C-9ABC-3E2D58F69B72}" type="pres">
      <dgm:prSet presAssocID="{032FF912-1D1F-4DB3-B943-83D341F94129}" presName="vert2" presStyleCnt="0"/>
      <dgm:spPr/>
    </dgm:pt>
    <dgm:pt modelId="{AEE1727B-88FE-47D9-AAF0-BCA48EDDFF1A}" type="pres">
      <dgm:prSet presAssocID="{61F6E0CC-4A57-4169-8C03-F5B27F14D4D7}" presName="horz3" presStyleCnt="0"/>
      <dgm:spPr/>
    </dgm:pt>
    <dgm:pt modelId="{53AC030A-92C6-43F7-905F-BD73401F3B05}" type="pres">
      <dgm:prSet presAssocID="{61F6E0CC-4A57-4169-8C03-F5B27F14D4D7}" presName="horzSpace3" presStyleCnt="0"/>
      <dgm:spPr/>
    </dgm:pt>
    <dgm:pt modelId="{5CDE83D9-401D-4D77-BC44-4588E85BDC77}" type="pres">
      <dgm:prSet presAssocID="{61F6E0CC-4A57-4169-8C03-F5B27F14D4D7}" presName="tx3" presStyleLbl="revTx" presStyleIdx="6" presStyleCnt="9"/>
      <dgm:spPr/>
      <dgm:t>
        <a:bodyPr/>
        <a:lstStyle/>
        <a:p>
          <a:endParaRPr lang="en-US"/>
        </a:p>
      </dgm:t>
    </dgm:pt>
    <dgm:pt modelId="{CB6E2CB9-C22D-4A02-8980-8E8BDF9BCA2B}" type="pres">
      <dgm:prSet presAssocID="{61F6E0CC-4A57-4169-8C03-F5B27F14D4D7}" presName="vert3" presStyleCnt="0"/>
      <dgm:spPr/>
    </dgm:pt>
    <dgm:pt modelId="{E955D07E-6944-4BA6-AB3D-E40A3DC8C182}" type="pres">
      <dgm:prSet presAssocID="{032FF912-1D1F-4DB3-B943-83D341F94129}" presName="thinLine2b" presStyleLbl="callout" presStyleIdx="2" presStyleCnt="4"/>
      <dgm:spPr/>
    </dgm:pt>
    <dgm:pt modelId="{CE34B7E6-8580-4BF9-83E5-58B49523C66F}" type="pres">
      <dgm:prSet presAssocID="{032FF912-1D1F-4DB3-B943-83D341F94129}" presName="vertSpace2b" presStyleCnt="0"/>
      <dgm:spPr/>
    </dgm:pt>
    <dgm:pt modelId="{BDE45BC6-8607-4E70-98DA-DA420800DAE4}" type="pres">
      <dgm:prSet presAssocID="{86FD227D-A814-49AA-8195-BDF33C8D4115}" presName="horz2" presStyleCnt="0"/>
      <dgm:spPr/>
    </dgm:pt>
    <dgm:pt modelId="{EF77D4B3-BBF8-40E4-9AFE-00138060EBBE}" type="pres">
      <dgm:prSet presAssocID="{86FD227D-A814-49AA-8195-BDF33C8D4115}" presName="horzSpace2" presStyleCnt="0"/>
      <dgm:spPr/>
    </dgm:pt>
    <dgm:pt modelId="{1B8168FE-D411-4020-93A6-40E191C6A315}" type="pres">
      <dgm:prSet presAssocID="{86FD227D-A814-49AA-8195-BDF33C8D4115}" presName="tx2" presStyleLbl="revTx" presStyleIdx="7" presStyleCnt="9"/>
      <dgm:spPr/>
      <dgm:t>
        <a:bodyPr/>
        <a:lstStyle/>
        <a:p>
          <a:endParaRPr lang="en-US"/>
        </a:p>
      </dgm:t>
    </dgm:pt>
    <dgm:pt modelId="{AA6118C2-BE28-4113-8C8E-B588D39E8AFE}" type="pres">
      <dgm:prSet presAssocID="{86FD227D-A814-49AA-8195-BDF33C8D4115}" presName="vert2" presStyleCnt="0"/>
      <dgm:spPr/>
    </dgm:pt>
    <dgm:pt modelId="{9EFC9AA7-AD0E-4223-B6D4-9717D62320E8}" type="pres">
      <dgm:prSet presAssocID="{BB50C15F-1E45-4A4A-B61C-82A43CDE80A4}" presName="horz3" presStyleCnt="0"/>
      <dgm:spPr/>
    </dgm:pt>
    <dgm:pt modelId="{D8C583F6-63A4-49D8-B40A-C406EA6DE1B4}" type="pres">
      <dgm:prSet presAssocID="{BB50C15F-1E45-4A4A-B61C-82A43CDE80A4}" presName="horzSpace3" presStyleCnt="0"/>
      <dgm:spPr/>
    </dgm:pt>
    <dgm:pt modelId="{A22C7604-8F93-42C3-BCFB-898ECDF46916}" type="pres">
      <dgm:prSet presAssocID="{BB50C15F-1E45-4A4A-B61C-82A43CDE80A4}" presName="tx3" presStyleLbl="revTx" presStyleIdx="8" presStyleCnt="9"/>
      <dgm:spPr/>
      <dgm:t>
        <a:bodyPr/>
        <a:lstStyle/>
        <a:p>
          <a:endParaRPr lang="en-US"/>
        </a:p>
      </dgm:t>
    </dgm:pt>
    <dgm:pt modelId="{BA395D6E-7330-4CFD-9CAA-B02461B2E8BC}" type="pres">
      <dgm:prSet presAssocID="{BB50C15F-1E45-4A4A-B61C-82A43CDE80A4}" presName="vert3" presStyleCnt="0"/>
      <dgm:spPr/>
    </dgm:pt>
    <dgm:pt modelId="{15B18F45-44D6-4EA6-8BCA-020974A67D87}" type="pres">
      <dgm:prSet presAssocID="{86FD227D-A814-49AA-8195-BDF33C8D4115}" presName="thinLine2b" presStyleLbl="callout" presStyleIdx="3" presStyleCnt="4"/>
      <dgm:spPr/>
    </dgm:pt>
    <dgm:pt modelId="{37B66F3B-A6BB-4C88-BDDB-F5B0E260CFFA}" type="pres">
      <dgm:prSet presAssocID="{86FD227D-A814-49AA-8195-BDF33C8D4115}" presName="vertSpace2b" presStyleCnt="0"/>
      <dgm:spPr/>
    </dgm:pt>
  </dgm:ptLst>
  <dgm:cxnLst>
    <dgm:cxn modelId="{76EB0F97-ADDA-4C07-B4F0-4715909E0AEE}" type="presOf" srcId="{E8518685-6564-411C-A76A-1F8CB9E29D16}" destId="{160D3414-79D3-4132-9E4A-F25101ECE200}" srcOrd="0" destOrd="0" presId="urn:microsoft.com/office/officeart/2008/layout/LinedList"/>
    <dgm:cxn modelId="{81CA197B-54E4-4E1D-B2E8-215ED3CA58B8}" srcId="{52A0B6D2-94B8-4E90-A072-2C9C76AE49D5}" destId="{B57353FF-E31B-443A-B7B1-282F45F997C2}" srcOrd="1" destOrd="0" parTransId="{1F23D9D5-D0D5-4338-BF42-03BF984893E8}" sibTransId="{C88F5270-B991-4C2F-A1D4-0848E1BDAB37}"/>
    <dgm:cxn modelId="{DDFB3538-944E-4C32-9F6E-D9B064D124D6}" type="presOf" srcId="{EAFB426B-7D94-405F-9C05-2369226D07A7}" destId="{D38327DE-CC27-40C4-AFC6-82869B035FA7}" srcOrd="0" destOrd="0" presId="urn:microsoft.com/office/officeart/2008/layout/LinedList"/>
    <dgm:cxn modelId="{90D2FCE1-1633-470C-916B-7DC185CD5868}" type="presOf" srcId="{86FD227D-A814-49AA-8195-BDF33C8D4115}" destId="{1B8168FE-D411-4020-93A6-40E191C6A315}" srcOrd="0" destOrd="0" presId="urn:microsoft.com/office/officeart/2008/layout/LinedList"/>
    <dgm:cxn modelId="{633E5724-CC2A-41A2-8E50-C5D4411367E4}" srcId="{B57353FF-E31B-443A-B7B1-282F45F997C2}" destId="{652B1A74-057D-4E23-ABA7-049F8DDC514E}" srcOrd="0" destOrd="0" parTransId="{B83A9D9A-B119-4043-BCFD-779B580C1A95}" sibTransId="{7149ABEE-78D0-45B8-9508-37AD5BF9136F}"/>
    <dgm:cxn modelId="{4025B787-1245-4A3A-A3FC-53EAB577AB71}" type="presOf" srcId="{61F6E0CC-4A57-4169-8C03-F5B27F14D4D7}" destId="{5CDE83D9-401D-4D77-BC44-4588E85BDC77}" srcOrd="0" destOrd="0" presId="urn:microsoft.com/office/officeart/2008/layout/LinedList"/>
    <dgm:cxn modelId="{ED1FA9A5-6017-4A4D-9D6F-1D6735FC894F}" srcId="{EAFB426B-7D94-405F-9C05-2369226D07A7}" destId="{4BD999F7-4044-4C20-856A-A5F8208E87C8}" srcOrd="0" destOrd="0" parTransId="{1C95E091-6AB6-4F22-B8F2-98C694ACDD14}" sibTransId="{D7EC3F7F-2597-44EF-8B28-15C2E6EF091B}"/>
    <dgm:cxn modelId="{C66E9C8B-C09E-478E-B356-6758D3726FF3}" srcId="{52A0B6D2-94B8-4E90-A072-2C9C76AE49D5}" destId="{032FF912-1D1F-4DB3-B943-83D341F94129}" srcOrd="2" destOrd="0" parTransId="{03A1663B-147C-4E5C-AA46-FB5551ED193A}" sibTransId="{6EAD0F08-8A33-4DAB-93B5-3B221ADBC032}"/>
    <dgm:cxn modelId="{62C52AD1-53B7-40A3-B859-3AA0BB30C924}" type="presOf" srcId="{4BD999F7-4044-4C20-856A-A5F8208E87C8}" destId="{E1D24F74-7B14-41BD-9CDB-B10AB495C8C9}" srcOrd="0" destOrd="0" presId="urn:microsoft.com/office/officeart/2008/layout/LinedList"/>
    <dgm:cxn modelId="{7AFD2DBB-174E-4223-9449-37D81C510FB7}" type="presOf" srcId="{BB50C15F-1E45-4A4A-B61C-82A43CDE80A4}" destId="{A22C7604-8F93-42C3-BCFB-898ECDF46916}" srcOrd="0" destOrd="0" presId="urn:microsoft.com/office/officeart/2008/layout/LinedList"/>
    <dgm:cxn modelId="{62E7B9FE-A7D6-409E-B225-B810648D1124}" srcId="{52A0B6D2-94B8-4E90-A072-2C9C76AE49D5}" destId="{EAFB426B-7D94-405F-9C05-2369226D07A7}" srcOrd="0" destOrd="0" parTransId="{A4531AC7-6EAB-45BE-88A0-48878CC83D3A}" sibTransId="{9D916CEB-C5B7-4462-AD39-F534273C1DFB}"/>
    <dgm:cxn modelId="{1DE1F79E-3405-4424-98E9-706933E16774}" type="presOf" srcId="{032FF912-1D1F-4DB3-B943-83D341F94129}" destId="{BFDE42A2-0E36-4950-9733-B72B59752874}" srcOrd="0" destOrd="0" presId="urn:microsoft.com/office/officeart/2008/layout/LinedList"/>
    <dgm:cxn modelId="{55EB4607-29B5-42C0-A7F7-AF277A4D31EA}" srcId="{86FD227D-A814-49AA-8195-BDF33C8D4115}" destId="{BB50C15F-1E45-4A4A-B61C-82A43CDE80A4}" srcOrd="0" destOrd="0" parTransId="{D04A663F-2D03-4F25-8A4A-0CF8C7B3FCBA}" sibTransId="{E0014D8A-F522-45CC-939B-39608C3C52D3}"/>
    <dgm:cxn modelId="{755F47A9-B4F3-4C34-81D0-91F1FF118BB8}" type="presOf" srcId="{652B1A74-057D-4E23-ABA7-049F8DDC514E}" destId="{1E6C2E28-2C25-405A-BD5F-B89A8825E83E}" srcOrd="0" destOrd="0" presId="urn:microsoft.com/office/officeart/2008/layout/LinedList"/>
    <dgm:cxn modelId="{EE282DBF-0FB4-4E41-BBF4-9CEDAF40A604}" type="presOf" srcId="{B57353FF-E31B-443A-B7B1-282F45F997C2}" destId="{33D675B1-379E-4C23-A835-9CDA2D55E5C1}" srcOrd="0" destOrd="0" presId="urn:microsoft.com/office/officeart/2008/layout/LinedList"/>
    <dgm:cxn modelId="{319A098D-9221-4D81-B807-AA9628275CC0}" srcId="{032FF912-1D1F-4DB3-B943-83D341F94129}" destId="{61F6E0CC-4A57-4169-8C03-F5B27F14D4D7}" srcOrd="0" destOrd="0" parTransId="{A2AEECCA-328E-4965-A10A-A6B8A4E17126}" sibTransId="{FA4ED665-473C-4C23-A9E0-FD0E39E2D296}"/>
    <dgm:cxn modelId="{8B2C8154-5D06-4F99-8439-8A1D61A515B3}" srcId="{E8518685-6564-411C-A76A-1F8CB9E29D16}" destId="{52A0B6D2-94B8-4E90-A072-2C9C76AE49D5}" srcOrd="0" destOrd="0" parTransId="{64F33308-5A55-4D05-98A9-3CC30BCBEBAC}" sibTransId="{2D5F239F-AF61-4578-AD39-9D36EF9A7BD2}"/>
    <dgm:cxn modelId="{2DDF982E-DFDB-4A25-845A-CD320BBF5301}" type="presOf" srcId="{52A0B6D2-94B8-4E90-A072-2C9C76AE49D5}" destId="{12368BF5-DDDC-4222-80FD-E214798F2681}" srcOrd="0" destOrd="0" presId="urn:microsoft.com/office/officeart/2008/layout/LinedList"/>
    <dgm:cxn modelId="{80BF44C5-F639-4824-88BF-1B2EADE12FEE}" srcId="{52A0B6D2-94B8-4E90-A072-2C9C76AE49D5}" destId="{86FD227D-A814-49AA-8195-BDF33C8D4115}" srcOrd="3" destOrd="0" parTransId="{05960BE2-8198-45E0-BA3B-1898B11447C5}" sibTransId="{30CAAD81-C0B8-4990-99F0-F08FE2B9903E}"/>
    <dgm:cxn modelId="{0D0997C0-8B2B-4239-A221-613E548A7CC0}" type="presParOf" srcId="{160D3414-79D3-4132-9E4A-F25101ECE200}" destId="{105371A2-BB62-4EDD-B9AD-3580B4A0F5A6}" srcOrd="0" destOrd="0" presId="urn:microsoft.com/office/officeart/2008/layout/LinedList"/>
    <dgm:cxn modelId="{43362A45-5898-4688-A1AF-8E2A54F46842}" type="presParOf" srcId="{160D3414-79D3-4132-9E4A-F25101ECE200}" destId="{941E1CA0-5CAB-4D4C-864F-971B465B3FEF}" srcOrd="1" destOrd="0" presId="urn:microsoft.com/office/officeart/2008/layout/LinedList"/>
    <dgm:cxn modelId="{79C08EEB-CED8-4FC2-9144-061387A131C0}" type="presParOf" srcId="{941E1CA0-5CAB-4D4C-864F-971B465B3FEF}" destId="{12368BF5-DDDC-4222-80FD-E214798F2681}" srcOrd="0" destOrd="0" presId="urn:microsoft.com/office/officeart/2008/layout/LinedList"/>
    <dgm:cxn modelId="{846D832E-47CD-44C7-BB65-894A4AB0070E}" type="presParOf" srcId="{941E1CA0-5CAB-4D4C-864F-971B465B3FEF}" destId="{C50AA9D8-87D6-43A8-A864-0F32849C18C7}" srcOrd="1" destOrd="0" presId="urn:microsoft.com/office/officeart/2008/layout/LinedList"/>
    <dgm:cxn modelId="{D4C72214-C768-4BE2-AF2E-F5608F1613DA}" type="presParOf" srcId="{C50AA9D8-87D6-43A8-A864-0F32849C18C7}" destId="{C7C6B56F-8D6E-44B1-83A2-C6C03F3611F3}" srcOrd="0" destOrd="0" presId="urn:microsoft.com/office/officeart/2008/layout/LinedList"/>
    <dgm:cxn modelId="{DC60C45D-70A3-4491-9775-E0B4A4ABCC6B}" type="presParOf" srcId="{C50AA9D8-87D6-43A8-A864-0F32849C18C7}" destId="{AAB9E9AC-64E7-42EB-A381-AACA8857D37B}" srcOrd="1" destOrd="0" presId="urn:microsoft.com/office/officeart/2008/layout/LinedList"/>
    <dgm:cxn modelId="{054AC473-CD47-495D-82DB-0B37673508CC}" type="presParOf" srcId="{AAB9E9AC-64E7-42EB-A381-AACA8857D37B}" destId="{4E00F976-B420-4AA0-98EB-C71E4FB42093}" srcOrd="0" destOrd="0" presId="urn:microsoft.com/office/officeart/2008/layout/LinedList"/>
    <dgm:cxn modelId="{C0114F54-4392-4F1F-8B98-3D5329F6D029}" type="presParOf" srcId="{AAB9E9AC-64E7-42EB-A381-AACA8857D37B}" destId="{D38327DE-CC27-40C4-AFC6-82869B035FA7}" srcOrd="1" destOrd="0" presId="urn:microsoft.com/office/officeart/2008/layout/LinedList"/>
    <dgm:cxn modelId="{D4BA2147-0FEA-4BFB-88CE-0CB12E7C5CFB}" type="presParOf" srcId="{AAB9E9AC-64E7-42EB-A381-AACA8857D37B}" destId="{66995A0D-03B2-4E81-B7B7-00DC98E70F5D}" srcOrd="2" destOrd="0" presId="urn:microsoft.com/office/officeart/2008/layout/LinedList"/>
    <dgm:cxn modelId="{B4F6271F-D16A-42D3-ACA8-2F83D10CD443}" type="presParOf" srcId="{66995A0D-03B2-4E81-B7B7-00DC98E70F5D}" destId="{A52AEF7B-F504-4EDB-A77C-13F50ACA3616}" srcOrd="0" destOrd="0" presId="urn:microsoft.com/office/officeart/2008/layout/LinedList"/>
    <dgm:cxn modelId="{C389AC2F-3935-49D5-8802-EC5463823DF1}" type="presParOf" srcId="{A52AEF7B-F504-4EDB-A77C-13F50ACA3616}" destId="{2CB0B8B8-7208-464D-88D5-3293826659DB}" srcOrd="0" destOrd="0" presId="urn:microsoft.com/office/officeart/2008/layout/LinedList"/>
    <dgm:cxn modelId="{E1E2E8C9-2222-41D4-83E3-75587BF7735B}" type="presParOf" srcId="{A52AEF7B-F504-4EDB-A77C-13F50ACA3616}" destId="{E1D24F74-7B14-41BD-9CDB-B10AB495C8C9}" srcOrd="1" destOrd="0" presId="urn:microsoft.com/office/officeart/2008/layout/LinedList"/>
    <dgm:cxn modelId="{396DA374-BD15-4E38-B013-D3EA034623B9}" type="presParOf" srcId="{A52AEF7B-F504-4EDB-A77C-13F50ACA3616}" destId="{2A3AE2D4-7F6E-408B-9F1E-8B03DB9A7958}" srcOrd="2" destOrd="0" presId="urn:microsoft.com/office/officeart/2008/layout/LinedList"/>
    <dgm:cxn modelId="{7C6D91B4-2386-40D7-832F-AB5FAEF08A6D}" type="presParOf" srcId="{C50AA9D8-87D6-43A8-A864-0F32849C18C7}" destId="{259A9E9F-B539-4080-A575-5F27987BF7F5}" srcOrd="2" destOrd="0" presId="urn:microsoft.com/office/officeart/2008/layout/LinedList"/>
    <dgm:cxn modelId="{015329F6-78B1-4C53-A66E-D301B6ABF6A1}" type="presParOf" srcId="{C50AA9D8-87D6-43A8-A864-0F32849C18C7}" destId="{ABA1F63C-6CF0-4278-B585-E98087B737BD}" srcOrd="3" destOrd="0" presId="urn:microsoft.com/office/officeart/2008/layout/LinedList"/>
    <dgm:cxn modelId="{2C10FDFF-87A7-4ED9-B052-A6CAC0A04AF8}" type="presParOf" srcId="{C50AA9D8-87D6-43A8-A864-0F32849C18C7}" destId="{033B307D-253B-4570-9046-DF0D1AA4390B}" srcOrd="4" destOrd="0" presId="urn:microsoft.com/office/officeart/2008/layout/LinedList"/>
    <dgm:cxn modelId="{AFD07129-736B-414A-AB04-DD224ECBC481}" type="presParOf" srcId="{033B307D-253B-4570-9046-DF0D1AA4390B}" destId="{AF348329-371C-4880-8E31-B1262B0E397C}" srcOrd="0" destOrd="0" presId="urn:microsoft.com/office/officeart/2008/layout/LinedList"/>
    <dgm:cxn modelId="{C8E8197A-9E06-4E9B-A572-E0933F946216}" type="presParOf" srcId="{033B307D-253B-4570-9046-DF0D1AA4390B}" destId="{33D675B1-379E-4C23-A835-9CDA2D55E5C1}" srcOrd="1" destOrd="0" presId="urn:microsoft.com/office/officeart/2008/layout/LinedList"/>
    <dgm:cxn modelId="{1F7D53B4-63D5-4096-A000-3AC0319B50A4}" type="presParOf" srcId="{033B307D-253B-4570-9046-DF0D1AA4390B}" destId="{EC52E8A9-F3AA-4085-B461-AAC6BE694870}" srcOrd="2" destOrd="0" presId="urn:microsoft.com/office/officeart/2008/layout/LinedList"/>
    <dgm:cxn modelId="{E9B22814-53D6-4A1B-A264-414FF9FAA3ED}" type="presParOf" srcId="{EC52E8A9-F3AA-4085-B461-AAC6BE694870}" destId="{E1F38B7A-2046-4587-A719-D45999A95133}" srcOrd="0" destOrd="0" presId="urn:microsoft.com/office/officeart/2008/layout/LinedList"/>
    <dgm:cxn modelId="{4B8FA745-6665-4071-8554-398251F34401}" type="presParOf" srcId="{E1F38B7A-2046-4587-A719-D45999A95133}" destId="{CDA79FCE-BE16-4D15-BC0D-C7B85385964D}" srcOrd="0" destOrd="0" presId="urn:microsoft.com/office/officeart/2008/layout/LinedList"/>
    <dgm:cxn modelId="{B8D4B8B8-F092-4A3A-AF17-35955560E94A}" type="presParOf" srcId="{E1F38B7A-2046-4587-A719-D45999A95133}" destId="{1E6C2E28-2C25-405A-BD5F-B89A8825E83E}" srcOrd="1" destOrd="0" presId="urn:microsoft.com/office/officeart/2008/layout/LinedList"/>
    <dgm:cxn modelId="{2536FEB5-3B9B-437B-A576-8D4F615EA807}" type="presParOf" srcId="{E1F38B7A-2046-4587-A719-D45999A95133}" destId="{E6BF8C62-97FA-4A37-A0C9-D462AF13487D}" srcOrd="2" destOrd="0" presId="urn:microsoft.com/office/officeart/2008/layout/LinedList"/>
    <dgm:cxn modelId="{F19BAC09-E0B5-4E00-AEC9-28BBF532F284}" type="presParOf" srcId="{C50AA9D8-87D6-43A8-A864-0F32849C18C7}" destId="{E2B1A2F9-3A32-428A-8111-DC8B5F3875FD}" srcOrd="5" destOrd="0" presId="urn:microsoft.com/office/officeart/2008/layout/LinedList"/>
    <dgm:cxn modelId="{33116914-09C4-406F-986E-991005C50C99}" type="presParOf" srcId="{C50AA9D8-87D6-43A8-A864-0F32849C18C7}" destId="{424435BB-A0C1-4CE7-AA8F-D19FB5A561B8}" srcOrd="6" destOrd="0" presId="urn:microsoft.com/office/officeart/2008/layout/LinedList"/>
    <dgm:cxn modelId="{5EF4822A-7552-4757-AB07-98F74FE4E7E4}" type="presParOf" srcId="{C50AA9D8-87D6-43A8-A864-0F32849C18C7}" destId="{FB508AD9-8B84-4065-9A0F-0C757568A552}" srcOrd="7" destOrd="0" presId="urn:microsoft.com/office/officeart/2008/layout/LinedList"/>
    <dgm:cxn modelId="{7CC41746-81F9-4368-A671-A2AF5D354011}" type="presParOf" srcId="{FB508AD9-8B84-4065-9A0F-0C757568A552}" destId="{0ED88C51-BEC2-476B-B71E-69738D9C5889}" srcOrd="0" destOrd="0" presId="urn:microsoft.com/office/officeart/2008/layout/LinedList"/>
    <dgm:cxn modelId="{9065B813-A6C0-483F-8F9A-7D12F8BBE650}" type="presParOf" srcId="{FB508AD9-8B84-4065-9A0F-0C757568A552}" destId="{BFDE42A2-0E36-4950-9733-B72B59752874}" srcOrd="1" destOrd="0" presId="urn:microsoft.com/office/officeart/2008/layout/LinedList"/>
    <dgm:cxn modelId="{8C530F84-ACEF-4462-9589-15C959159C45}" type="presParOf" srcId="{FB508AD9-8B84-4065-9A0F-0C757568A552}" destId="{2CBB0B6A-C01B-4D0C-9ABC-3E2D58F69B72}" srcOrd="2" destOrd="0" presId="urn:microsoft.com/office/officeart/2008/layout/LinedList"/>
    <dgm:cxn modelId="{42FD4DEE-A9A7-466B-A7D0-D5A7FF1DF402}" type="presParOf" srcId="{2CBB0B6A-C01B-4D0C-9ABC-3E2D58F69B72}" destId="{AEE1727B-88FE-47D9-AAF0-BCA48EDDFF1A}" srcOrd="0" destOrd="0" presId="urn:microsoft.com/office/officeart/2008/layout/LinedList"/>
    <dgm:cxn modelId="{E0354CA4-DFD2-48A6-B575-234D337BFB5C}" type="presParOf" srcId="{AEE1727B-88FE-47D9-AAF0-BCA48EDDFF1A}" destId="{53AC030A-92C6-43F7-905F-BD73401F3B05}" srcOrd="0" destOrd="0" presId="urn:microsoft.com/office/officeart/2008/layout/LinedList"/>
    <dgm:cxn modelId="{0C956CAE-B583-43AA-A363-959FAAEE01C7}" type="presParOf" srcId="{AEE1727B-88FE-47D9-AAF0-BCA48EDDFF1A}" destId="{5CDE83D9-401D-4D77-BC44-4588E85BDC77}" srcOrd="1" destOrd="0" presId="urn:microsoft.com/office/officeart/2008/layout/LinedList"/>
    <dgm:cxn modelId="{D8B8384F-075C-4163-98CD-225122D321C8}" type="presParOf" srcId="{AEE1727B-88FE-47D9-AAF0-BCA48EDDFF1A}" destId="{CB6E2CB9-C22D-4A02-8980-8E8BDF9BCA2B}" srcOrd="2" destOrd="0" presId="urn:microsoft.com/office/officeart/2008/layout/LinedList"/>
    <dgm:cxn modelId="{960B9E19-6422-4763-A365-6777981E5C30}" type="presParOf" srcId="{C50AA9D8-87D6-43A8-A864-0F32849C18C7}" destId="{E955D07E-6944-4BA6-AB3D-E40A3DC8C182}" srcOrd="8" destOrd="0" presId="urn:microsoft.com/office/officeart/2008/layout/LinedList"/>
    <dgm:cxn modelId="{EAD84BB5-A05B-4FF6-B1D4-21D5377064FF}" type="presParOf" srcId="{C50AA9D8-87D6-43A8-A864-0F32849C18C7}" destId="{CE34B7E6-8580-4BF9-83E5-58B49523C66F}" srcOrd="9" destOrd="0" presId="urn:microsoft.com/office/officeart/2008/layout/LinedList"/>
    <dgm:cxn modelId="{C337BBC1-6AB7-42FC-AD3D-225642FDD48A}" type="presParOf" srcId="{C50AA9D8-87D6-43A8-A864-0F32849C18C7}" destId="{BDE45BC6-8607-4E70-98DA-DA420800DAE4}" srcOrd="10" destOrd="0" presId="urn:microsoft.com/office/officeart/2008/layout/LinedList"/>
    <dgm:cxn modelId="{E24A6F36-8C38-4F9C-BC06-DD835C7D9CAA}" type="presParOf" srcId="{BDE45BC6-8607-4E70-98DA-DA420800DAE4}" destId="{EF77D4B3-BBF8-40E4-9AFE-00138060EBBE}" srcOrd="0" destOrd="0" presId="urn:microsoft.com/office/officeart/2008/layout/LinedList"/>
    <dgm:cxn modelId="{3FF7CB4A-40FB-42DA-997B-6170365A90F4}" type="presParOf" srcId="{BDE45BC6-8607-4E70-98DA-DA420800DAE4}" destId="{1B8168FE-D411-4020-93A6-40E191C6A315}" srcOrd="1" destOrd="0" presId="urn:microsoft.com/office/officeart/2008/layout/LinedList"/>
    <dgm:cxn modelId="{87D065FD-CA7F-40BF-857D-46D8DD97E660}" type="presParOf" srcId="{BDE45BC6-8607-4E70-98DA-DA420800DAE4}" destId="{AA6118C2-BE28-4113-8C8E-B588D39E8AFE}" srcOrd="2" destOrd="0" presId="urn:microsoft.com/office/officeart/2008/layout/LinedList"/>
    <dgm:cxn modelId="{B7B48F79-0F9E-4787-BA9B-22D9C9AFE70A}" type="presParOf" srcId="{AA6118C2-BE28-4113-8C8E-B588D39E8AFE}" destId="{9EFC9AA7-AD0E-4223-B6D4-9717D62320E8}" srcOrd="0" destOrd="0" presId="urn:microsoft.com/office/officeart/2008/layout/LinedList"/>
    <dgm:cxn modelId="{27C356DC-BE51-455F-9025-9ED9F23D89F5}" type="presParOf" srcId="{9EFC9AA7-AD0E-4223-B6D4-9717D62320E8}" destId="{D8C583F6-63A4-49D8-B40A-C406EA6DE1B4}" srcOrd="0" destOrd="0" presId="urn:microsoft.com/office/officeart/2008/layout/LinedList"/>
    <dgm:cxn modelId="{A578535E-F320-4A91-BC19-29F50D66BC13}" type="presParOf" srcId="{9EFC9AA7-AD0E-4223-B6D4-9717D62320E8}" destId="{A22C7604-8F93-42C3-BCFB-898ECDF46916}" srcOrd="1" destOrd="0" presId="urn:microsoft.com/office/officeart/2008/layout/LinedList"/>
    <dgm:cxn modelId="{B2F08711-BA40-41B6-87AB-FA19FA610C95}" type="presParOf" srcId="{9EFC9AA7-AD0E-4223-B6D4-9717D62320E8}" destId="{BA395D6E-7330-4CFD-9CAA-B02461B2E8BC}" srcOrd="2" destOrd="0" presId="urn:microsoft.com/office/officeart/2008/layout/LinedList"/>
    <dgm:cxn modelId="{ADB1863D-9514-4798-B958-3F9A264C2A9C}" type="presParOf" srcId="{C50AA9D8-87D6-43A8-A864-0F32849C18C7}" destId="{15B18F45-44D6-4EA6-8BCA-020974A67D87}" srcOrd="11" destOrd="0" presId="urn:microsoft.com/office/officeart/2008/layout/LinedList"/>
    <dgm:cxn modelId="{C04A7280-0913-49C6-892A-326F7CBC77F8}" type="presParOf" srcId="{C50AA9D8-87D6-43A8-A864-0F32849C18C7}" destId="{37B66F3B-A6BB-4C88-BDDB-F5B0E260CFFA}"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9C9EE-A6CA-4DEB-BB7C-AD58E4AA5CFE}">
      <dsp:nvSpPr>
        <dsp:cNvPr id="0" name=""/>
        <dsp:cNvSpPr/>
      </dsp:nvSpPr>
      <dsp:spPr>
        <a:xfrm rot="16200000">
          <a:off x="-337667" y="338886"/>
          <a:ext cx="4603531" cy="3925758"/>
        </a:xfrm>
        <a:prstGeom prst="flowChartManualOperation">
          <a:avLst/>
        </a:prstGeom>
        <a:solidFill>
          <a:srgbClr val="4F81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en-US" sz="2400" b="1" kern="1200" dirty="0">
              <a:latin typeface="Calibri Light" panose="020F0302020204030204" pitchFamily="34" charset="0"/>
              <a:cs typeface="Calibri Light" panose="020F0302020204030204" pitchFamily="34" charset="0"/>
            </a:rPr>
            <a:t>FOR PROFIT:</a:t>
          </a:r>
        </a:p>
        <a:p>
          <a:pPr marL="171450" lvl="1" indent="-171450" algn="l" defTabSz="711200">
            <a:lnSpc>
              <a:spcPct val="100000"/>
            </a:lnSpc>
            <a:spcBef>
              <a:spcPct val="0"/>
            </a:spcBef>
            <a:spcAft>
              <a:spcPts val="800"/>
            </a:spcAft>
            <a:buChar char="••"/>
          </a:pPr>
          <a:r>
            <a:rPr lang="en-US" sz="1600" kern="1200" dirty="0">
              <a:latin typeface="Calibri Light" panose="020F0302020204030204" pitchFamily="34" charset="0"/>
              <a:cs typeface="Calibri Light" panose="020F0302020204030204" pitchFamily="34" charset="0"/>
            </a:rPr>
            <a:t>Customer buys product</a:t>
          </a:r>
        </a:p>
        <a:p>
          <a:pPr marL="171450" lvl="1" indent="-171450" algn="l" defTabSz="711200">
            <a:lnSpc>
              <a:spcPct val="100000"/>
            </a:lnSpc>
            <a:spcBef>
              <a:spcPct val="0"/>
            </a:spcBef>
            <a:spcAft>
              <a:spcPts val="800"/>
            </a:spcAft>
            <a:buChar char="••"/>
          </a:pPr>
          <a:r>
            <a:rPr lang="en-US" sz="1600" kern="1200" dirty="0">
              <a:latin typeface="Calibri Light" panose="020F0302020204030204" pitchFamily="34" charset="0"/>
              <a:cs typeface="Calibri Light" panose="020F0302020204030204" pitchFamily="34" charset="0"/>
            </a:rPr>
            <a:t>Price includes cost of doing business</a:t>
          </a:r>
        </a:p>
        <a:p>
          <a:pPr marL="171450" lvl="1" indent="-171450" algn="l" defTabSz="711200">
            <a:lnSpc>
              <a:spcPct val="100000"/>
            </a:lnSpc>
            <a:spcBef>
              <a:spcPct val="0"/>
            </a:spcBef>
            <a:spcAft>
              <a:spcPts val="800"/>
            </a:spcAft>
            <a:buChar char="••"/>
          </a:pPr>
          <a:r>
            <a:rPr lang="en-US" sz="1600" kern="1200" dirty="0">
              <a:latin typeface="Calibri Light" panose="020F0302020204030204" pitchFamily="34" charset="0"/>
              <a:cs typeface="Calibri Light" panose="020F0302020204030204" pitchFamily="34" charset="0"/>
            </a:rPr>
            <a:t>Overhead and profits seen </a:t>
          </a:r>
          <a:br>
            <a:rPr lang="en-US" sz="1600" kern="1200" dirty="0">
              <a:latin typeface="Calibri Light" panose="020F0302020204030204" pitchFamily="34" charset="0"/>
              <a:cs typeface="Calibri Light" panose="020F0302020204030204" pitchFamily="34" charset="0"/>
            </a:rPr>
          </a:br>
          <a:r>
            <a:rPr lang="en-US" sz="1600" kern="1200" dirty="0">
              <a:latin typeface="Calibri Light" panose="020F0302020204030204" pitchFamily="34" charset="0"/>
              <a:cs typeface="Calibri Light" panose="020F0302020204030204" pitchFamily="34" charset="0"/>
            </a:rPr>
            <a:t>as necessary</a:t>
          </a:r>
        </a:p>
        <a:p>
          <a:pPr marL="171450" lvl="1" indent="-171450" algn="l" defTabSz="711200">
            <a:lnSpc>
              <a:spcPct val="100000"/>
            </a:lnSpc>
            <a:spcBef>
              <a:spcPct val="0"/>
            </a:spcBef>
            <a:spcAft>
              <a:spcPts val="800"/>
            </a:spcAft>
            <a:buChar char="••"/>
          </a:pPr>
          <a:r>
            <a:rPr lang="en-US" sz="1600" kern="1200" dirty="0">
              <a:latin typeface="Calibri Light" panose="020F0302020204030204" pitchFamily="34" charset="0"/>
              <a:cs typeface="Calibri Light" panose="020F0302020204030204" pitchFamily="34" charset="0"/>
            </a:rPr>
            <a:t>On average, successful for-profit companies allocate 25% of budget to overhead.* </a:t>
          </a:r>
        </a:p>
        <a:p>
          <a:pPr marL="171450" lvl="1" indent="-171450" algn="l" defTabSz="711200">
            <a:lnSpc>
              <a:spcPct val="100000"/>
            </a:lnSpc>
            <a:spcBef>
              <a:spcPct val="0"/>
            </a:spcBef>
            <a:spcAft>
              <a:spcPts val="800"/>
            </a:spcAft>
            <a:buChar char="••"/>
          </a:pPr>
          <a:r>
            <a:rPr lang="en-US" sz="1600" b="1" kern="1200" dirty="0">
              <a:solidFill>
                <a:srgbClr val="FFFF00"/>
              </a:solidFill>
              <a:latin typeface="Calibri Light" panose="020F0302020204030204" pitchFamily="34" charset="0"/>
              <a:cs typeface="Calibri Light" panose="020F0302020204030204" pitchFamily="34" charset="0"/>
            </a:rPr>
            <a:t>Success=financial results</a:t>
          </a:r>
        </a:p>
      </dsp:txBody>
      <dsp:txXfrm rot="5400000">
        <a:off x="1220" y="920705"/>
        <a:ext cx="3925758" cy="2762119"/>
      </dsp:txXfrm>
    </dsp:sp>
    <dsp:sp modelId="{C3240AF6-D574-4912-B53E-4F4313C693D3}">
      <dsp:nvSpPr>
        <dsp:cNvPr id="0" name=""/>
        <dsp:cNvSpPr/>
      </dsp:nvSpPr>
      <dsp:spPr>
        <a:xfrm rot="16200000">
          <a:off x="4050550" y="182894"/>
          <a:ext cx="4603531" cy="4237741"/>
        </a:xfrm>
        <a:prstGeom prst="flowChartManualOperation">
          <a:avLst/>
        </a:prstGeom>
        <a:solidFill>
          <a:srgbClr val="4F81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en-US" sz="2400" b="1" kern="1200" dirty="0">
              <a:latin typeface="Calibri Light" panose="020F0302020204030204" pitchFamily="34" charset="0"/>
              <a:cs typeface="Calibri Light" panose="020F0302020204030204" pitchFamily="34" charset="0"/>
            </a:rPr>
            <a:t>NONPROFIT:</a:t>
          </a:r>
        </a:p>
        <a:p>
          <a:pPr marL="171450" lvl="1" indent="-171450" algn="l" defTabSz="711200">
            <a:lnSpc>
              <a:spcPct val="100000"/>
            </a:lnSpc>
            <a:spcBef>
              <a:spcPct val="0"/>
            </a:spcBef>
            <a:spcAft>
              <a:spcPts val="800"/>
            </a:spcAft>
            <a:buChar char="••"/>
          </a:pPr>
          <a:r>
            <a:rPr lang="en-US" sz="1600" kern="1200" dirty="0">
              <a:latin typeface="Calibri Light" panose="020F0302020204030204" pitchFamily="34" charset="0"/>
              <a:cs typeface="Calibri Light" panose="020F0302020204030204" pitchFamily="34" charset="0"/>
            </a:rPr>
            <a:t>Client pays partial or nothing</a:t>
          </a:r>
        </a:p>
        <a:p>
          <a:pPr marL="171450" lvl="1" indent="-171450" algn="l" defTabSz="711200">
            <a:lnSpc>
              <a:spcPct val="100000"/>
            </a:lnSpc>
            <a:spcBef>
              <a:spcPct val="0"/>
            </a:spcBef>
            <a:spcAft>
              <a:spcPts val="800"/>
            </a:spcAft>
            <a:buChar char="••"/>
          </a:pPr>
          <a:r>
            <a:rPr lang="en-US" sz="1600" kern="1200" dirty="0">
              <a:latin typeface="Calibri Light" panose="020F0302020204030204" pitchFamily="34" charset="0"/>
              <a:cs typeface="Calibri Light" panose="020F0302020204030204" pitchFamily="34" charset="0"/>
            </a:rPr>
            <a:t>Rely on 3</a:t>
          </a:r>
          <a:r>
            <a:rPr lang="en-US" sz="1600" kern="1200" baseline="30000" dirty="0">
              <a:latin typeface="Calibri Light" panose="020F0302020204030204" pitchFamily="34" charset="0"/>
              <a:cs typeface="Calibri Light" panose="020F0302020204030204" pitchFamily="34" charset="0"/>
            </a:rPr>
            <a:t>rd</a:t>
          </a:r>
          <a:r>
            <a:rPr lang="en-US" sz="1600" kern="1200" dirty="0">
              <a:latin typeface="Calibri Light" panose="020F0302020204030204" pitchFamily="34" charset="0"/>
              <a:cs typeface="Calibri Light" panose="020F0302020204030204" pitchFamily="34" charset="0"/>
            </a:rPr>
            <a:t> party to cover cost (donors and funders)</a:t>
          </a:r>
        </a:p>
        <a:p>
          <a:pPr marL="171450" lvl="1" indent="-171450" algn="l" defTabSz="711200">
            <a:lnSpc>
              <a:spcPct val="100000"/>
            </a:lnSpc>
            <a:spcBef>
              <a:spcPct val="0"/>
            </a:spcBef>
            <a:spcAft>
              <a:spcPts val="800"/>
            </a:spcAft>
            <a:buChar char="••"/>
          </a:pPr>
          <a:r>
            <a:rPr lang="en-US" sz="1600" kern="1200" dirty="0">
              <a:latin typeface="Calibri Light" panose="020F0302020204030204" pitchFamily="34" charset="0"/>
              <a:cs typeface="Calibri Light" panose="020F0302020204030204" pitchFamily="34" charset="0"/>
            </a:rPr>
            <a:t>Overhead and profits seen as unrelated to achieving mission</a:t>
          </a:r>
        </a:p>
        <a:p>
          <a:pPr marL="171450" lvl="1" indent="-171450" algn="l" defTabSz="711200">
            <a:lnSpc>
              <a:spcPct val="100000"/>
            </a:lnSpc>
            <a:spcBef>
              <a:spcPct val="0"/>
            </a:spcBef>
            <a:spcAft>
              <a:spcPts val="800"/>
            </a:spcAft>
            <a:buChar char="••"/>
          </a:pPr>
          <a:r>
            <a:rPr lang="en-US" sz="1600" b="1" kern="1200" dirty="0">
              <a:solidFill>
                <a:srgbClr val="FFFF00"/>
              </a:solidFill>
              <a:latin typeface="Calibri Light" panose="020F0302020204030204" pitchFamily="34" charset="0"/>
              <a:cs typeface="Calibri Light" panose="020F0302020204030204" pitchFamily="34" charset="0"/>
            </a:rPr>
            <a:t>Success=mission impact</a:t>
          </a:r>
        </a:p>
      </dsp:txBody>
      <dsp:txXfrm rot="5400000">
        <a:off x="4233445" y="920705"/>
        <a:ext cx="4237741" cy="2762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64B5D-DD26-48B5-AF4E-30CEF7CDF1DF}">
      <dsp:nvSpPr>
        <dsp:cNvPr id="0" name=""/>
        <dsp:cNvSpPr/>
      </dsp:nvSpPr>
      <dsp:spPr>
        <a:xfrm>
          <a:off x="0" y="1033"/>
          <a:ext cx="6876764" cy="4373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Not the Chair</a:t>
          </a:r>
        </a:p>
      </dsp:txBody>
      <dsp:txXfrm>
        <a:off x="0" y="1033"/>
        <a:ext cx="6876764" cy="437378"/>
      </dsp:txXfrm>
    </dsp:sp>
    <dsp:sp modelId="{A7E41E94-31A4-4E53-A620-1D557A3B2F47}">
      <dsp:nvSpPr>
        <dsp:cNvPr id="0" name=""/>
        <dsp:cNvSpPr/>
      </dsp:nvSpPr>
      <dsp:spPr>
        <a:xfrm>
          <a:off x="0" y="447384"/>
          <a:ext cx="6876764" cy="4373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Not the CEO</a:t>
          </a:r>
        </a:p>
      </dsp:txBody>
      <dsp:txXfrm>
        <a:off x="0" y="447384"/>
        <a:ext cx="6876764" cy="437378"/>
      </dsp:txXfrm>
    </dsp:sp>
    <dsp:sp modelId="{BA4D91B2-193C-4AE2-92A5-08E3E50F6E5A}">
      <dsp:nvSpPr>
        <dsp:cNvPr id="0" name=""/>
        <dsp:cNvSpPr/>
      </dsp:nvSpPr>
      <dsp:spPr>
        <a:xfrm>
          <a:off x="0" y="893735"/>
          <a:ext cx="6876764" cy="4373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Not individual board members</a:t>
          </a:r>
        </a:p>
      </dsp:txBody>
      <dsp:txXfrm>
        <a:off x="0" y="893735"/>
        <a:ext cx="6876764" cy="437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371A2-BB62-4EDD-B9AD-3580B4A0F5A6}">
      <dsp:nvSpPr>
        <dsp:cNvPr id="0" name=""/>
        <dsp:cNvSpPr/>
      </dsp:nvSpPr>
      <dsp:spPr>
        <a:xfrm>
          <a:off x="0" y="0"/>
          <a:ext cx="852849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368BF5-DDDC-4222-80FD-E214798F2681}">
      <dsp:nvSpPr>
        <dsp:cNvPr id="0" name=""/>
        <dsp:cNvSpPr/>
      </dsp:nvSpPr>
      <dsp:spPr>
        <a:xfrm flipH="1">
          <a:off x="0" y="0"/>
          <a:ext cx="32142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37360" rIns="137160" bIns="137160" numCol="1" spcCol="1270" anchor="t" anchorCtr="0">
          <a:noAutofit/>
        </a:bodyPr>
        <a:lstStyle/>
        <a:p>
          <a:pPr lvl="0" algn="l" defTabSz="1600200">
            <a:lnSpc>
              <a:spcPct val="90000"/>
            </a:lnSpc>
            <a:spcBef>
              <a:spcPct val="0"/>
            </a:spcBef>
            <a:spcAft>
              <a:spcPct val="35000"/>
            </a:spcAft>
          </a:pPr>
          <a:r>
            <a:rPr lang="en-US" sz="3600" b="1" kern="1200" dirty="0">
              <a:solidFill>
                <a:schemeClr val="accent3"/>
              </a:solidFill>
              <a:latin typeface="+mj-lt"/>
              <a:cs typeface="Arial" panose="020B0604020202020204" pitchFamily="34" charset="0"/>
            </a:rPr>
            <a:t>Resources for Board Members</a:t>
          </a:r>
          <a:endParaRPr lang="en-US" sz="3600" kern="1200" dirty="0">
            <a:solidFill>
              <a:schemeClr val="accent3"/>
            </a:solidFill>
          </a:endParaRPr>
        </a:p>
      </dsp:txBody>
      <dsp:txXfrm>
        <a:off x="0" y="0"/>
        <a:ext cx="3214244" cy="5418667"/>
      </dsp:txXfrm>
    </dsp:sp>
    <dsp:sp modelId="{D38327DE-CC27-40C4-AFC6-82869B035FA7}">
      <dsp:nvSpPr>
        <dsp:cNvPr id="0" name=""/>
        <dsp:cNvSpPr/>
      </dsp:nvSpPr>
      <dsp:spPr>
        <a:xfrm>
          <a:off x="3313813" y="63698"/>
          <a:ext cx="255559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buNone/>
          </a:pPr>
          <a:r>
            <a:rPr lang="en-US" sz="1900" b="1" kern="1200" dirty="0">
              <a:solidFill>
                <a:srgbClr val="4F81BD"/>
              </a:solidFill>
              <a:latin typeface="+mj-lt"/>
              <a:cs typeface="Arial" panose="020B0604020202020204" pitchFamily="34" charset="0"/>
            </a:rPr>
            <a:t>Business Volunteers Unlimited (BVU)</a:t>
          </a:r>
        </a:p>
        <a:p>
          <a:pPr lvl="0" algn="l" defTabSz="844550">
            <a:lnSpc>
              <a:spcPct val="90000"/>
            </a:lnSpc>
            <a:spcBef>
              <a:spcPct val="0"/>
            </a:spcBef>
            <a:spcAft>
              <a:spcPct val="35000"/>
            </a:spcAft>
            <a:buNone/>
          </a:pPr>
          <a:endParaRPr lang="en-US" sz="1900" b="1" kern="1200" dirty="0">
            <a:solidFill>
              <a:srgbClr val="4F81BD"/>
            </a:solidFill>
            <a:latin typeface="+mj-lt"/>
            <a:cs typeface="Arial" panose="020B0604020202020204" pitchFamily="34" charset="0"/>
          </a:endParaRPr>
        </a:p>
      </dsp:txBody>
      <dsp:txXfrm>
        <a:off x="3313813" y="63698"/>
        <a:ext cx="2555592" cy="1273968"/>
      </dsp:txXfrm>
    </dsp:sp>
    <dsp:sp modelId="{E1D24F74-7B14-41BD-9CDB-B10AB495C8C9}">
      <dsp:nvSpPr>
        <dsp:cNvPr id="0" name=""/>
        <dsp:cNvSpPr/>
      </dsp:nvSpPr>
      <dsp:spPr>
        <a:xfrm>
          <a:off x="5968973" y="63698"/>
          <a:ext cx="255559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buNone/>
          </a:pPr>
          <a:r>
            <a:rPr lang="en-US" sz="1500" kern="1200" dirty="0">
              <a:solidFill>
                <a:srgbClr val="585262"/>
              </a:solidFill>
              <a:latin typeface="+mj-lt"/>
              <a:cs typeface="Arial" panose="020B0604020202020204" pitchFamily="34" charset="0"/>
            </a:rPr>
            <a:t>www.bvuvolunteers.org</a:t>
          </a:r>
          <a:endParaRPr lang="en-US" sz="1500" kern="1200" dirty="0"/>
        </a:p>
      </dsp:txBody>
      <dsp:txXfrm>
        <a:off x="5968973" y="63698"/>
        <a:ext cx="2555592" cy="1273968"/>
      </dsp:txXfrm>
    </dsp:sp>
    <dsp:sp modelId="{259A9E9F-B539-4080-A575-5F27987BF7F5}">
      <dsp:nvSpPr>
        <dsp:cNvPr id="0" name=""/>
        <dsp:cNvSpPr/>
      </dsp:nvSpPr>
      <dsp:spPr>
        <a:xfrm>
          <a:off x="3214244" y="1337667"/>
          <a:ext cx="53103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D675B1-379E-4C23-A835-9CDA2D55E5C1}">
      <dsp:nvSpPr>
        <dsp:cNvPr id="0" name=""/>
        <dsp:cNvSpPr/>
      </dsp:nvSpPr>
      <dsp:spPr>
        <a:xfrm>
          <a:off x="3313813" y="1401365"/>
          <a:ext cx="255559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buNone/>
          </a:pPr>
          <a:r>
            <a:rPr lang="en-US" sz="1900" b="1" kern="1200" dirty="0">
              <a:solidFill>
                <a:srgbClr val="4F81BD"/>
              </a:solidFill>
              <a:latin typeface="+mj-lt"/>
              <a:cs typeface="Arial" panose="020B0604020202020204" pitchFamily="34" charset="0"/>
            </a:rPr>
            <a:t>BoardSource</a:t>
          </a:r>
        </a:p>
        <a:p>
          <a:pPr lvl="0" algn="l" defTabSz="844550">
            <a:lnSpc>
              <a:spcPct val="90000"/>
            </a:lnSpc>
            <a:spcBef>
              <a:spcPct val="0"/>
            </a:spcBef>
            <a:spcAft>
              <a:spcPct val="35000"/>
            </a:spcAft>
            <a:buNone/>
          </a:pPr>
          <a:endParaRPr lang="en-US" sz="1900" b="1" kern="1200" dirty="0">
            <a:solidFill>
              <a:srgbClr val="4F81BD"/>
            </a:solidFill>
            <a:latin typeface="+mj-lt"/>
            <a:cs typeface="Arial" panose="020B0604020202020204" pitchFamily="34" charset="0"/>
          </a:endParaRPr>
        </a:p>
      </dsp:txBody>
      <dsp:txXfrm>
        <a:off x="3313813" y="1401365"/>
        <a:ext cx="2555592" cy="1273968"/>
      </dsp:txXfrm>
    </dsp:sp>
    <dsp:sp modelId="{1E6C2E28-2C25-405A-BD5F-B89A8825E83E}">
      <dsp:nvSpPr>
        <dsp:cNvPr id="0" name=""/>
        <dsp:cNvSpPr/>
      </dsp:nvSpPr>
      <dsp:spPr>
        <a:xfrm>
          <a:off x="5968973" y="1401365"/>
          <a:ext cx="255559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buNone/>
          </a:pPr>
          <a:r>
            <a:rPr lang="en-US" sz="1500" kern="1200" dirty="0">
              <a:solidFill>
                <a:srgbClr val="585262"/>
              </a:solidFill>
              <a:latin typeface="+mj-lt"/>
              <a:cs typeface="Arial" panose="020B0604020202020204" pitchFamily="34" charset="0"/>
            </a:rPr>
            <a:t>www.boardsource.org</a:t>
          </a:r>
          <a:endParaRPr lang="en-US" sz="1500" kern="1200" dirty="0"/>
        </a:p>
      </dsp:txBody>
      <dsp:txXfrm>
        <a:off x="5968973" y="1401365"/>
        <a:ext cx="2555592" cy="1273968"/>
      </dsp:txXfrm>
    </dsp:sp>
    <dsp:sp modelId="{E2B1A2F9-3A32-428A-8111-DC8B5F3875FD}">
      <dsp:nvSpPr>
        <dsp:cNvPr id="0" name=""/>
        <dsp:cNvSpPr/>
      </dsp:nvSpPr>
      <dsp:spPr>
        <a:xfrm>
          <a:off x="3214244" y="2675334"/>
          <a:ext cx="53103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DE42A2-0E36-4950-9733-B72B59752874}">
      <dsp:nvSpPr>
        <dsp:cNvPr id="0" name=""/>
        <dsp:cNvSpPr/>
      </dsp:nvSpPr>
      <dsp:spPr>
        <a:xfrm>
          <a:off x="3313813" y="2739032"/>
          <a:ext cx="255559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buNone/>
          </a:pPr>
          <a:r>
            <a:rPr lang="en-US" sz="1900" b="1" kern="1200" dirty="0">
              <a:solidFill>
                <a:srgbClr val="4F81BD"/>
              </a:solidFill>
              <a:latin typeface="+mj-lt"/>
              <a:cs typeface="Arial" panose="020B0604020202020204" pitchFamily="34" charset="0"/>
            </a:rPr>
            <a:t>Independent Sector</a:t>
          </a:r>
        </a:p>
        <a:p>
          <a:pPr lvl="0" algn="l" defTabSz="844550">
            <a:lnSpc>
              <a:spcPct val="90000"/>
            </a:lnSpc>
            <a:spcBef>
              <a:spcPct val="0"/>
            </a:spcBef>
            <a:spcAft>
              <a:spcPct val="35000"/>
            </a:spcAft>
            <a:buNone/>
          </a:pPr>
          <a:endParaRPr lang="en-US" sz="1900" b="1" kern="1200" dirty="0">
            <a:solidFill>
              <a:srgbClr val="4F81BD"/>
            </a:solidFill>
            <a:latin typeface="+mj-lt"/>
            <a:cs typeface="Arial" panose="020B0604020202020204" pitchFamily="34" charset="0"/>
          </a:endParaRPr>
        </a:p>
      </dsp:txBody>
      <dsp:txXfrm>
        <a:off x="3313813" y="2739032"/>
        <a:ext cx="2555592" cy="1273968"/>
      </dsp:txXfrm>
    </dsp:sp>
    <dsp:sp modelId="{5CDE83D9-401D-4D77-BC44-4588E85BDC77}">
      <dsp:nvSpPr>
        <dsp:cNvPr id="0" name=""/>
        <dsp:cNvSpPr/>
      </dsp:nvSpPr>
      <dsp:spPr>
        <a:xfrm>
          <a:off x="5968973" y="2739032"/>
          <a:ext cx="255559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buNone/>
          </a:pPr>
          <a:r>
            <a:rPr lang="en-US" sz="1500" kern="1200">
              <a:solidFill>
                <a:srgbClr val="585262"/>
              </a:solidFill>
              <a:latin typeface="+mj-lt"/>
              <a:cs typeface="Arial" panose="020B0604020202020204" pitchFamily="34" charset="0"/>
            </a:rPr>
            <a:t>www.independentsector.org</a:t>
          </a:r>
          <a:endParaRPr lang="en-US" sz="1500" kern="1200" dirty="0"/>
        </a:p>
      </dsp:txBody>
      <dsp:txXfrm>
        <a:off x="5968973" y="2739032"/>
        <a:ext cx="2555592" cy="1273968"/>
      </dsp:txXfrm>
    </dsp:sp>
    <dsp:sp modelId="{E955D07E-6944-4BA6-AB3D-E40A3DC8C182}">
      <dsp:nvSpPr>
        <dsp:cNvPr id="0" name=""/>
        <dsp:cNvSpPr/>
      </dsp:nvSpPr>
      <dsp:spPr>
        <a:xfrm>
          <a:off x="3214244" y="4013001"/>
          <a:ext cx="53103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8168FE-D411-4020-93A6-40E191C6A315}">
      <dsp:nvSpPr>
        <dsp:cNvPr id="0" name=""/>
        <dsp:cNvSpPr/>
      </dsp:nvSpPr>
      <dsp:spPr>
        <a:xfrm>
          <a:off x="3313813" y="4076700"/>
          <a:ext cx="255559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buNone/>
          </a:pPr>
          <a:r>
            <a:rPr lang="en-US" sz="1900" b="1" kern="1200" dirty="0">
              <a:solidFill>
                <a:srgbClr val="4F81BD"/>
              </a:solidFill>
              <a:latin typeface="+mj-lt"/>
              <a:cs typeface="Arial" panose="020B0604020202020204" pitchFamily="34" charset="0"/>
            </a:rPr>
            <a:t>Nonprofit Finance Fund</a:t>
          </a:r>
        </a:p>
        <a:p>
          <a:pPr lvl="0" algn="l" defTabSz="844550">
            <a:lnSpc>
              <a:spcPct val="90000"/>
            </a:lnSpc>
            <a:spcBef>
              <a:spcPct val="0"/>
            </a:spcBef>
            <a:spcAft>
              <a:spcPct val="35000"/>
            </a:spcAft>
            <a:buNone/>
          </a:pPr>
          <a:endParaRPr lang="en-US" sz="1900" b="1" kern="1200" dirty="0">
            <a:solidFill>
              <a:srgbClr val="4F81BD"/>
            </a:solidFill>
            <a:latin typeface="+mj-lt"/>
            <a:cs typeface="Arial" panose="020B0604020202020204" pitchFamily="34" charset="0"/>
          </a:endParaRPr>
        </a:p>
      </dsp:txBody>
      <dsp:txXfrm>
        <a:off x="3313813" y="4076700"/>
        <a:ext cx="2555592" cy="1273968"/>
      </dsp:txXfrm>
    </dsp:sp>
    <dsp:sp modelId="{A22C7604-8F93-42C3-BCFB-898ECDF46916}">
      <dsp:nvSpPr>
        <dsp:cNvPr id="0" name=""/>
        <dsp:cNvSpPr/>
      </dsp:nvSpPr>
      <dsp:spPr>
        <a:xfrm>
          <a:off x="5968973" y="4076700"/>
          <a:ext cx="255559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buNone/>
          </a:pPr>
          <a:r>
            <a:rPr lang="en-US" sz="1500" kern="1200">
              <a:solidFill>
                <a:srgbClr val="585262"/>
              </a:solidFill>
              <a:latin typeface="+mj-lt"/>
              <a:cs typeface="Arial" panose="020B0604020202020204" pitchFamily="34" charset="0"/>
            </a:rPr>
            <a:t>nonprofitfinancefund</a:t>
          </a:r>
          <a:r>
            <a:rPr lang="en-US" sz="1500" kern="1200" dirty="0">
              <a:solidFill>
                <a:srgbClr val="585262"/>
              </a:solidFill>
              <a:latin typeface="+mj-lt"/>
              <a:cs typeface="Arial" panose="020B0604020202020204" pitchFamily="34" charset="0"/>
            </a:rPr>
            <a:t>.org</a:t>
          </a:r>
          <a:endParaRPr lang="en-US" sz="1500" kern="1200" dirty="0"/>
        </a:p>
      </dsp:txBody>
      <dsp:txXfrm>
        <a:off x="5968973" y="4076700"/>
        <a:ext cx="2555592" cy="1273968"/>
      </dsp:txXfrm>
    </dsp:sp>
    <dsp:sp modelId="{15B18F45-44D6-4EA6-8BCA-020974A67D87}">
      <dsp:nvSpPr>
        <dsp:cNvPr id="0" name=""/>
        <dsp:cNvSpPr/>
      </dsp:nvSpPr>
      <dsp:spPr>
        <a:xfrm>
          <a:off x="3214244" y="5350669"/>
          <a:ext cx="531032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92D3C1-762E-4B57-920C-7EA07FF5D95E}" type="datetimeFigureOut">
              <a:rPr lang="en-US" smtClean="0"/>
              <a:t>6/21/2021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B23CF-7787-4209-AC5D-DFAABACBC4DC}" type="slidenum">
              <a:rPr lang="en-US" smtClean="0"/>
              <a:t>‹#›</a:t>
            </a:fld>
            <a:endParaRPr lang="en-US"/>
          </a:p>
        </p:txBody>
      </p:sp>
    </p:spTree>
    <p:extLst>
      <p:ext uri="{BB962C8B-B14F-4D97-AF65-F5344CB8AC3E}">
        <p14:creationId xmlns:p14="http://schemas.microsoft.com/office/powerpoint/2010/main" val="924962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5072-B17C-4749-AF2C-1581B19E1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41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23CF-7787-4209-AC5D-DFAABACBC4DC}" type="slidenum">
              <a:rPr lang="en-US" smtClean="0"/>
              <a:t>3</a:t>
            </a:fld>
            <a:endParaRPr lang="en-US"/>
          </a:p>
        </p:txBody>
      </p:sp>
    </p:spTree>
    <p:extLst>
      <p:ext uri="{BB962C8B-B14F-4D97-AF65-F5344CB8AC3E}">
        <p14:creationId xmlns:p14="http://schemas.microsoft.com/office/powerpoint/2010/main" val="1612398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5072-B17C-4749-AF2C-1581B19E1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305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5072-B17C-4749-AF2C-1581B19E1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605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5072-B17C-4749-AF2C-1581B19E1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342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B23CF-7787-4209-AC5D-DFAABACBC4DC}" type="slidenum">
              <a:rPr lang="en-US" smtClean="0"/>
              <a:t>60</a:t>
            </a:fld>
            <a:endParaRPr lang="en-US"/>
          </a:p>
        </p:txBody>
      </p:sp>
    </p:spTree>
    <p:extLst>
      <p:ext uri="{BB962C8B-B14F-4D97-AF65-F5344CB8AC3E}">
        <p14:creationId xmlns:p14="http://schemas.microsoft.com/office/powerpoint/2010/main" val="2571370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6.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2600"/>
            <a:ext cx="12192000" cy="5417515"/>
          </a:xfrm>
          <a:prstGeom prst="rect">
            <a:avLst/>
          </a:prstGeom>
          <a:solidFill>
            <a:srgbClr val="008A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914400" y="1329256"/>
            <a:ext cx="10363200" cy="2244164"/>
          </a:xfrm>
        </p:spPr>
        <p:txBody>
          <a:bodyPr anchor="ctr"/>
          <a:lstStyle>
            <a:lvl1pPr algn="ctr">
              <a:defRPr>
                <a:solidFill>
                  <a:schemeClr val="bg1"/>
                </a:solidFill>
              </a:defRPr>
            </a:lvl1pPr>
          </a:lstStyle>
          <a:p>
            <a:r>
              <a:rPr lang="en-US" dirty="0"/>
              <a:t>Headline </a:t>
            </a:r>
            <a:r>
              <a:rPr lang="en-US" dirty="0" err="1"/>
              <a:t>Headline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04915"/>
            <a:ext cx="12192000" cy="16066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763" y="5661248"/>
            <a:ext cx="1828800" cy="934064"/>
          </a:xfrm>
          <a:prstGeom prst="rect">
            <a:avLst/>
          </a:prstGeom>
        </p:spPr>
      </p:pic>
      <p:sp>
        <p:nvSpPr>
          <p:cNvPr id="3" name="Subtitle 2"/>
          <p:cNvSpPr>
            <a:spLocks noGrp="1"/>
          </p:cNvSpPr>
          <p:nvPr>
            <p:ph type="subTitle" idx="1"/>
          </p:nvPr>
        </p:nvSpPr>
        <p:spPr>
          <a:xfrm>
            <a:off x="914400" y="3573423"/>
            <a:ext cx="10363200" cy="862721"/>
          </a:xfrm>
          <a:noFill/>
        </p:spPr>
        <p:txBody>
          <a:bodyPr anchor="t">
            <a:normAutofit/>
          </a:bodyPr>
          <a:lstStyle>
            <a:lvl1pPr marL="0" indent="0" algn="ctr">
              <a:buNone/>
              <a:defRPr sz="1800" b="0" i="0">
                <a:solidFill>
                  <a:schemeClr val="tx1"/>
                </a:solidFill>
                <a:latin typeface="+mn-lt"/>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59568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1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619167" y="1478159"/>
            <a:ext cx="10972800" cy="4800421"/>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679022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nk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
        <p:nvSpPr>
          <p:cNvPr id="4" name="Footer Placeholder 3">
            <a:extLst>
              <a:ext uri="{FF2B5EF4-FFF2-40B4-BE49-F238E27FC236}">
                <a16:creationId xmlns:a16="http://schemas.microsoft.com/office/drawing/2014/main" id="{4DEFFA50-A9BF-4D89-8CE0-0B0E6FB0AF53}"/>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214022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ellow 1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619167" y="1478157"/>
            <a:ext cx="10972800" cy="478607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
        <p:nvSpPr>
          <p:cNvPr id="4" name="Footer Placeholder 3">
            <a:extLst>
              <a:ext uri="{FF2B5EF4-FFF2-40B4-BE49-F238E27FC236}">
                <a16:creationId xmlns:a16="http://schemas.microsoft.com/office/drawing/2014/main" id="{E6C144EA-0E63-443F-94BE-DEA8DCD4B03E}"/>
              </a:ext>
            </a:extLst>
          </p:cNvPr>
          <p:cNvSpPr>
            <a:spLocks noGrp="1"/>
          </p:cNvSpPr>
          <p:nvPr>
            <p:ph type="ftr" sz="quarter" idx="10"/>
          </p:nvPr>
        </p:nvSpPr>
        <p:spPr/>
        <p:txBody>
          <a:bodyPr/>
          <a:lstStyle/>
          <a:p>
            <a:r>
              <a:rPr lang="en-US"/>
              <a:t>Business Volunteers Unlimited</a:t>
            </a:r>
            <a:endParaRPr lang="en-US" dirty="0"/>
          </a:p>
        </p:txBody>
      </p:sp>
    </p:spTree>
    <p:extLst>
      <p:ext uri="{BB962C8B-B14F-4D97-AF65-F5344CB8AC3E}">
        <p14:creationId xmlns:p14="http://schemas.microsoft.com/office/powerpoint/2010/main" val="2459621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llow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
        <p:nvSpPr>
          <p:cNvPr id="4" name="Footer Placeholder 3">
            <a:extLst>
              <a:ext uri="{FF2B5EF4-FFF2-40B4-BE49-F238E27FC236}">
                <a16:creationId xmlns:a16="http://schemas.microsoft.com/office/drawing/2014/main" id="{84212374-A01B-4F83-A7B9-8ECB9F196784}"/>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2696620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1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619167" y="1478159"/>
            <a:ext cx="10972800" cy="4764543"/>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
        <p:nvSpPr>
          <p:cNvPr id="4" name="Footer Placeholder 3">
            <a:extLst>
              <a:ext uri="{FF2B5EF4-FFF2-40B4-BE49-F238E27FC236}">
                <a16:creationId xmlns:a16="http://schemas.microsoft.com/office/drawing/2014/main" id="{AA70547A-E695-4598-A523-35492DD30E31}"/>
              </a:ext>
            </a:extLst>
          </p:cNvPr>
          <p:cNvSpPr>
            <a:spLocks noGrp="1"/>
          </p:cNvSpPr>
          <p:nvPr>
            <p:ph type="ftr" sz="quarter" idx="10"/>
          </p:nvPr>
        </p:nvSpPr>
        <p:spPr/>
        <p:txBody>
          <a:bodyPr/>
          <a:lstStyle/>
          <a:p>
            <a:r>
              <a:rPr lang="en-US"/>
              <a:t>Business Volunteers Unlimited</a:t>
            </a:r>
            <a:endParaRPr lang="en-US" dirty="0"/>
          </a:p>
        </p:txBody>
      </p:sp>
    </p:spTree>
    <p:extLst>
      <p:ext uri="{BB962C8B-B14F-4D97-AF65-F5344CB8AC3E}">
        <p14:creationId xmlns:p14="http://schemas.microsoft.com/office/powerpoint/2010/main" val="183202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
        <p:nvSpPr>
          <p:cNvPr id="4" name="Footer Placeholder 3">
            <a:extLst>
              <a:ext uri="{FF2B5EF4-FFF2-40B4-BE49-F238E27FC236}">
                <a16:creationId xmlns:a16="http://schemas.microsoft.com/office/drawing/2014/main" id="{E7DC2594-84F7-4740-92A1-C2513C8A6886}"/>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109482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52796" y="877423"/>
            <a:ext cx="8339172" cy="335240"/>
          </a:xfrm>
        </p:spPr>
        <p:txBody>
          <a:bodyPr anchor="t"/>
          <a:lstStyle>
            <a:lvl1pPr algn="l">
              <a:defRPr sz="1500" b="0" baseline="0">
                <a:latin typeface="Arial  "/>
                <a:cs typeface="Arial  "/>
              </a:defRPr>
            </a:lvl1pPr>
          </a:lstStyle>
          <a:p>
            <a:r>
              <a:rPr lang="en-US" dirty="0" err="1"/>
              <a:t>Firstname</a:t>
            </a:r>
            <a:r>
              <a:rPr lang="en-US" dirty="0"/>
              <a:t> </a:t>
            </a:r>
            <a:r>
              <a:rPr lang="en-US" dirty="0" err="1"/>
              <a:t>Lastname</a:t>
            </a:r>
            <a:endParaRPr lang="en-US" dirty="0"/>
          </a:p>
        </p:txBody>
      </p:sp>
      <p:sp>
        <p:nvSpPr>
          <p:cNvPr id="3" name="Content Placeholder 2"/>
          <p:cNvSpPr>
            <a:spLocks noGrp="1"/>
          </p:cNvSpPr>
          <p:nvPr>
            <p:ph idx="1"/>
          </p:nvPr>
        </p:nvSpPr>
        <p:spPr>
          <a:xfrm>
            <a:off x="736604" y="4181931"/>
            <a:ext cx="5274732" cy="1977571"/>
          </a:xfrm>
        </p:spPr>
        <p:txBody>
          <a:bodyPr>
            <a:normAutofit/>
          </a:bodyPr>
          <a:lstStyle>
            <a:lvl1pPr marL="88106" indent="-88106">
              <a:lnSpc>
                <a:spcPct val="110000"/>
              </a:lnSpc>
              <a:buFont typeface="Arial"/>
              <a:buChar char="•"/>
              <a:defRPr sz="1200"/>
            </a:lvl1pPr>
            <a:lvl2pPr marL="428625" indent="-85725">
              <a:lnSpc>
                <a:spcPct val="110000"/>
              </a:lnSpc>
              <a:buFont typeface="Arial"/>
              <a:buChar char="•"/>
              <a:defRPr sz="1200"/>
            </a:lvl2pPr>
            <a:lvl3pPr marL="769144" indent="-83344">
              <a:lnSpc>
                <a:spcPct val="110000"/>
              </a:lnSpc>
              <a:defRPr sz="1200"/>
            </a:lvl3pPr>
            <a:lvl4pPr marL="1157288" indent="-128588">
              <a:lnSpc>
                <a:spcPct val="110000"/>
              </a:lnSpc>
              <a:defRPr sz="1200"/>
            </a:lvl4pPr>
            <a:lvl5pPr marL="1501379" indent="-129779">
              <a:lnSpc>
                <a:spcPct val="11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736602" y="877890"/>
            <a:ext cx="2190915" cy="2171707"/>
          </a:xfrm>
        </p:spPr>
        <p:txBody>
          <a:bodyPr/>
          <a:lstStyle/>
          <a:p>
            <a:endParaRPr lang="en-US"/>
          </a:p>
        </p:txBody>
      </p:sp>
      <p:sp>
        <p:nvSpPr>
          <p:cNvPr id="12" name="Text Placeholder 11"/>
          <p:cNvSpPr>
            <a:spLocks noGrp="1"/>
          </p:cNvSpPr>
          <p:nvPr>
            <p:ph type="body" sz="quarter" idx="15"/>
          </p:nvPr>
        </p:nvSpPr>
        <p:spPr>
          <a:xfrm>
            <a:off x="6337900" y="4181931"/>
            <a:ext cx="5244503" cy="1977571"/>
          </a:xfrm>
        </p:spPr>
        <p:txBody>
          <a:bodyPr>
            <a:normAutofit/>
          </a:bodyPr>
          <a:lstStyle>
            <a:lvl1pPr marL="88106" indent="-88106">
              <a:lnSpc>
                <a:spcPct val="110000"/>
              </a:lnSpc>
              <a:defRPr sz="1200"/>
            </a:lvl1pPr>
            <a:lvl2pPr marL="428625" indent="-85725">
              <a:lnSpc>
                <a:spcPct val="110000"/>
              </a:lnSpc>
              <a:buFont typeface="Arial"/>
              <a:buChar char="•"/>
              <a:defRPr sz="1200"/>
            </a:lvl2pPr>
            <a:lvl3pPr marL="769144" indent="-83344">
              <a:lnSpc>
                <a:spcPct val="110000"/>
              </a:lnSpc>
              <a:defRPr sz="1200"/>
            </a:lvl3pPr>
            <a:lvl4pPr marL="1156097" indent="-127397">
              <a:lnSpc>
                <a:spcPct val="110000"/>
              </a:lnSpc>
              <a:defRPr sz="1200"/>
            </a:lvl4pPr>
            <a:lvl5pPr marL="1503760" indent="-132160">
              <a:lnSpc>
                <a:spcPct val="11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Rectangle 26"/>
          <p:cNvSpPr/>
          <p:nvPr userDrawn="1"/>
        </p:nvSpPr>
        <p:spPr>
          <a:xfrm>
            <a:off x="745068" y="3465272"/>
            <a:ext cx="5266264" cy="592188"/>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Rectangle 28"/>
          <p:cNvSpPr/>
          <p:nvPr userDrawn="1"/>
        </p:nvSpPr>
        <p:spPr>
          <a:xfrm>
            <a:off x="6337899" y="3464485"/>
            <a:ext cx="5266264" cy="592188"/>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ext Placeholder 13"/>
          <p:cNvSpPr>
            <a:spLocks noGrp="1"/>
          </p:cNvSpPr>
          <p:nvPr>
            <p:ph type="body" sz="quarter" idx="16"/>
          </p:nvPr>
        </p:nvSpPr>
        <p:spPr>
          <a:xfrm>
            <a:off x="3253318" y="1287466"/>
            <a:ext cx="8329083" cy="1762125"/>
          </a:xfrm>
        </p:spPr>
        <p:txBody>
          <a:bodyPr>
            <a:normAutofit/>
          </a:bodyPr>
          <a:lstStyle>
            <a:lvl1pPr marL="0" indent="0">
              <a:lnSpc>
                <a:spcPct val="120000"/>
              </a:lnSpc>
              <a:buNone/>
              <a:defRPr sz="1350">
                <a:solidFill>
                  <a:srgbClr val="7030A0"/>
                </a:solidFill>
              </a:defRPr>
            </a:lvl1pPr>
            <a:lvl2pPr marL="342900" indent="0">
              <a:lnSpc>
                <a:spcPct val="120000"/>
              </a:lnSpc>
              <a:buNone/>
              <a:defRPr sz="1350">
                <a:solidFill>
                  <a:srgbClr val="7030A0"/>
                </a:solidFill>
              </a:defRPr>
            </a:lvl2pPr>
            <a:lvl3pPr marL="685800" indent="0">
              <a:lnSpc>
                <a:spcPct val="120000"/>
              </a:lnSpc>
              <a:buNone/>
              <a:defRPr sz="1350">
                <a:solidFill>
                  <a:srgbClr val="7030A0"/>
                </a:solidFill>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7"/>
          </p:nvPr>
        </p:nvSpPr>
        <p:spPr>
          <a:xfrm>
            <a:off x="736600" y="3465272"/>
            <a:ext cx="5274734" cy="592138"/>
          </a:xfrm>
        </p:spPr>
        <p:txBody>
          <a:bodyPr anchor="ctr">
            <a:noAutofit/>
          </a:bodyPr>
          <a:lstStyle>
            <a:lvl1pPr marL="0" indent="0" algn="ctr">
              <a:buNone/>
              <a:defRPr sz="1200" b="1">
                <a:solidFill>
                  <a:schemeClr val="bg1"/>
                </a:solidFill>
                <a:latin typeface="Arial Black"/>
                <a:cs typeface="Arial Black"/>
              </a:defRPr>
            </a:lvl1pPr>
            <a:lvl2pPr marL="342900" indent="0">
              <a:buNone/>
              <a:defRPr sz="1200" b="1">
                <a:latin typeface="Arial Black"/>
                <a:cs typeface="Arial Black"/>
              </a:defRPr>
            </a:lvl2pPr>
            <a:lvl3pPr marL="685800" indent="0">
              <a:buNone/>
              <a:defRPr sz="1200" b="1">
                <a:latin typeface="Arial Black"/>
                <a:cs typeface="Arial Black"/>
              </a:defRPr>
            </a:lvl3pPr>
            <a:lvl4pPr marL="1028700" indent="0">
              <a:buNone/>
              <a:defRPr sz="1200" b="1">
                <a:latin typeface="Arial Black"/>
                <a:cs typeface="Arial Black"/>
              </a:defRPr>
            </a:lvl4pPr>
            <a:lvl5pPr marL="1371600" indent="0">
              <a:buNone/>
              <a:defRPr sz="1200" b="1">
                <a:latin typeface="Arial Black"/>
                <a:cs typeface="Arial Black"/>
              </a:defRPr>
            </a:lvl5pPr>
          </a:lstStyle>
          <a:p>
            <a:pPr lvl="0"/>
            <a:r>
              <a:rPr lang="en-US" dirty="0"/>
              <a:t>Click to edit Master text styles</a:t>
            </a:r>
          </a:p>
        </p:txBody>
      </p:sp>
      <p:sp>
        <p:nvSpPr>
          <p:cNvPr id="31" name="Text Placeholder 15"/>
          <p:cNvSpPr>
            <a:spLocks noGrp="1"/>
          </p:cNvSpPr>
          <p:nvPr>
            <p:ph type="body" sz="quarter" idx="18"/>
          </p:nvPr>
        </p:nvSpPr>
        <p:spPr>
          <a:xfrm>
            <a:off x="6337900" y="3463458"/>
            <a:ext cx="5274734" cy="592138"/>
          </a:xfrm>
        </p:spPr>
        <p:txBody>
          <a:bodyPr anchor="ctr">
            <a:noAutofit/>
          </a:bodyPr>
          <a:lstStyle>
            <a:lvl1pPr marL="0" indent="0" algn="ctr">
              <a:buNone/>
              <a:defRPr sz="1200" b="1">
                <a:solidFill>
                  <a:schemeClr val="bg1"/>
                </a:solidFill>
                <a:latin typeface="Arial Black"/>
                <a:cs typeface="Arial Black"/>
              </a:defRPr>
            </a:lvl1pPr>
            <a:lvl2pPr marL="342900" indent="0">
              <a:buNone/>
              <a:defRPr sz="1200" b="1">
                <a:latin typeface="Arial Black"/>
                <a:cs typeface="Arial Black"/>
              </a:defRPr>
            </a:lvl2pPr>
            <a:lvl3pPr marL="685800" indent="0">
              <a:buNone/>
              <a:defRPr sz="1200" b="1">
                <a:latin typeface="Arial Black"/>
                <a:cs typeface="Arial Black"/>
              </a:defRPr>
            </a:lvl3pPr>
            <a:lvl4pPr marL="1028700" indent="0">
              <a:buNone/>
              <a:defRPr sz="1200" b="1">
                <a:latin typeface="Arial Black"/>
                <a:cs typeface="Arial Black"/>
              </a:defRPr>
            </a:lvl4pPr>
            <a:lvl5pPr marL="1371600" indent="0">
              <a:buNone/>
              <a:defRPr sz="1200" b="1">
                <a:latin typeface="Arial Black"/>
                <a:cs typeface="Arial Black"/>
              </a:defRPr>
            </a:lvl5pPr>
          </a:lstStyle>
          <a:p>
            <a:pPr lvl="0"/>
            <a:r>
              <a:rPr lang="en-US" dirty="0"/>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
        <p:nvSpPr>
          <p:cNvPr id="4" name="Footer Placeholder 3">
            <a:extLst>
              <a:ext uri="{FF2B5EF4-FFF2-40B4-BE49-F238E27FC236}">
                <a16:creationId xmlns:a16="http://schemas.microsoft.com/office/drawing/2014/main" id="{A4EF274E-B5F8-492A-874C-2D5D464F6342}"/>
              </a:ext>
            </a:extLst>
          </p:cNvPr>
          <p:cNvSpPr>
            <a:spLocks noGrp="1"/>
          </p:cNvSpPr>
          <p:nvPr>
            <p:ph type="ftr" sz="quarter" idx="19"/>
          </p:nvPr>
        </p:nvSpPr>
        <p:spPr/>
        <p:txBody>
          <a:bodyPr/>
          <a:lstStyle/>
          <a:p>
            <a:r>
              <a:rPr lang="en-US"/>
              <a:t>Business Volunteers Unlimited</a:t>
            </a:r>
            <a:endParaRPr lang="en-US" dirty="0"/>
          </a:p>
        </p:txBody>
      </p:sp>
    </p:spTree>
    <p:extLst>
      <p:ext uri="{BB962C8B-B14F-4D97-AF65-F5344CB8AC3E}">
        <p14:creationId xmlns:p14="http://schemas.microsoft.com/office/powerpoint/2010/main" val="480428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9" name="Content Placeholder 2"/>
          <p:cNvSpPr>
            <a:spLocks noGrp="1"/>
          </p:cNvSpPr>
          <p:nvPr>
            <p:ph idx="1"/>
          </p:nvPr>
        </p:nvSpPr>
        <p:spPr>
          <a:xfrm>
            <a:off x="619167" y="2367921"/>
            <a:ext cx="10972800" cy="2884558"/>
          </a:xfrm>
        </p:spPr>
        <p:txBody>
          <a:bodyPr>
            <a:normAutofit/>
          </a:bodyPr>
          <a:lstStyle>
            <a:lvl1pPr marL="0" indent="0">
              <a:buNone/>
              <a:defRPr sz="1800">
                <a:solidFill>
                  <a:srgbClr val="7030A0"/>
                </a:solidFill>
              </a:defRPr>
            </a:lvl1pPr>
            <a:lvl2pPr marL="342900" indent="0">
              <a:buNone/>
              <a:defRPr sz="1800">
                <a:solidFill>
                  <a:srgbClr val="7030A0"/>
                </a:solidFill>
              </a:defRPr>
            </a:lvl2pPr>
            <a:lvl3pPr marL="685800" indent="0">
              <a:buNone/>
              <a:defRPr sz="1800">
                <a:solidFill>
                  <a:srgbClr val="7030A0"/>
                </a:solidFill>
              </a:defRPr>
            </a:lvl3pPr>
            <a:lvl4pPr marL="1028700" indent="0">
              <a:buNone/>
              <a:defRPr sz="1800">
                <a:solidFill>
                  <a:srgbClr val="7030A0"/>
                </a:solidFill>
              </a:defRPr>
            </a:lvl4pPr>
            <a:lvl5pPr marL="1371600" indent="0">
              <a:buNone/>
              <a:defRPr sz="1800">
                <a:solidFill>
                  <a:srgbClr val="7030A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193525" y="857840"/>
            <a:ext cx="1039067" cy="2400657"/>
          </a:xfrm>
          <a:prstGeom prst="rect">
            <a:avLst/>
          </a:prstGeom>
          <a:noFill/>
        </p:spPr>
        <p:txBody>
          <a:bodyPr wrap="none" rtlCol="0">
            <a:spAutoFit/>
          </a:bodyPr>
          <a:lstStyle/>
          <a:p>
            <a:r>
              <a:rPr lang="en-US" sz="15000" dirty="0">
                <a:solidFill>
                  <a:srgbClr val="523178"/>
                </a:solidFill>
                <a:latin typeface="Times"/>
                <a:cs typeface="Times"/>
              </a:rPr>
              <a:t>“</a:t>
            </a:r>
          </a:p>
        </p:txBody>
      </p:sp>
      <p:sp>
        <p:nvSpPr>
          <p:cNvPr id="6" name="TextBox 5"/>
          <p:cNvSpPr txBox="1"/>
          <p:nvPr userDrawn="1"/>
        </p:nvSpPr>
        <p:spPr>
          <a:xfrm rot="10800000">
            <a:off x="10290284" y="3298845"/>
            <a:ext cx="1039067" cy="2400657"/>
          </a:xfrm>
          <a:prstGeom prst="rect">
            <a:avLst/>
          </a:prstGeom>
          <a:noFill/>
        </p:spPr>
        <p:txBody>
          <a:bodyPr wrap="none" rtlCol="0">
            <a:spAutoFit/>
          </a:bodyPr>
          <a:lstStyle/>
          <a:p>
            <a:r>
              <a:rPr lang="en-US" sz="15000" dirty="0">
                <a:solidFill>
                  <a:srgbClr val="7030A0"/>
                </a:solidFill>
                <a:latin typeface="Times"/>
                <a:cs typeface="Times"/>
              </a:rPr>
              <a:t>“</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
        <p:nvSpPr>
          <p:cNvPr id="2" name="Footer Placeholder 1">
            <a:extLst>
              <a:ext uri="{FF2B5EF4-FFF2-40B4-BE49-F238E27FC236}">
                <a16:creationId xmlns:a16="http://schemas.microsoft.com/office/drawing/2014/main" id="{BF2CAA66-221D-4F84-9153-E00D6A41A870}"/>
              </a:ext>
            </a:extLst>
          </p:cNvPr>
          <p:cNvSpPr>
            <a:spLocks noGrp="1"/>
          </p:cNvSpPr>
          <p:nvPr>
            <p:ph type="ftr" sz="quarter" idx="10"/>
          </p:nvPr>
        </p:nvSpPr>
        <p:spPr/>
        <p:txBody>
          <a:bodyPr/>
          <a:lstStyle/>
          <a:p>
            <a:r>
              <a:rPr lang="en-US"/>
              <a:t>Business Volunteers Unlimited</a:t>
            </a:r>
            <a:endParaRPr lang="en-US" dirty="0"/>
          </a:p>
        </p:txBody>
      </p:sp>
    </p:spTree>
    <p:extLst>
      <p:ext uri="{BB962C8B-B14F-4D97-AF65-F5344CB8AC3E}">
        <p14:creationId xmlns:p14="http://schemas.microsoft.com/office/powerpoint/2010/main" val="408336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en 1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619167" y="1478159"/>
            <a:ext cx="10972800" cy="5250791"/>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462186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
        <p:nvSpPr>
          <p:cNvPr id="4" name="Footer Placeholder 3">
            <a:extLst>
              <a:ext uri="{FF2B5EF4-FFF2-40B4-BE49-F238E27FC236}">
                <a16:creationId xmlns:a16="http://schemas.microsoft.com/office/drawing/2014/main" id="{22790624-AF11-4E10-8EFB-A9BA809A1287}"/>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372554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collage multi">
    <p:spTree>
      <p:nvGrpSpPr>
        <p:cNvPr id="1" name=""/>
        <p:cNvGrpSpPr/>
        <p:nvPr/>
      </p:nvGrpSpPr>
      <p:grpSpPr>
        <a:xfrm>
          <a:off x="0" y="0"/>
          <a:ext cx="0" cy="0"/>
          <a:chOff x="0" y="0"/>
          <a:chExt cx="0" cy="0"/>
        </a:xfrm>
      </p:grpSpPr>
      <p:sp>
        <p:nvSpPr>
          <p:cNvPr id="18" name="Picture Placeholder 17"/>
          <p:cNvSpPr>
            <a:spLocks noGrp="1"/>
          </p:cNvSpPr>
          <p:nvPr>
            <p:ph type="pic" sz="quarter" idx="12"/>
          </p:nvPr>
        </p:nvSpPr>
        <p:spPr>
          <a:xfrm>
            <a:off x="0" y="408342"/>
            <a:ext cx="4085128" cy="2770763"/>
          </a:xfrm>
        </p:spPr>
        <p:txBody>
          <a:bodyPr/>
          <a:lstStyle/>
          <a:p>
            <a:endParaRPr lang="en-US"/>
          </a:p>
        </p:txBody>
      </p:sp>
      <p:sp>
        <p:nvSpPr>
          <p:cNvPr id="20" name="Picture Placeholder 17"/>
          <p:cNvSpPr>
            <a:spLocks noGrp="1"/>
          </p:cNvSpPr>
          <p:nvPr>
            <p:ph type="pic" sz="quarter" idx="14"/>
          </p:nvPr>
        </p:nvSpPr>
        <p:spPr>
          <a:xfrm>
            <a:off x="4094695" y="408342"/>
            <a:ext cx="3980590" cy="2770763"/>
          </a:xfrm>
        </p:spPr>
        <p:txBody>
          <a:bodyPr/>
          <a:lstStyle/>
          <a:p>
            <a:endParaRPr lang="en-US" dirty="0"/>
          </a:p>
        </p:txBody>
      </p:sp>
      <p:sp>
        <p:nvSpPr>
          <p:cNvPr id="22" name="Picture Placeholder 17"/>
          <p:cNvSpPr>
            <a:spLocks noGrp="1"/>
          </p:cNvSpPr>
          <p:nvPr>
            <p:ph type="pic" sz="quarter" idx="16"/>
          </p:nvPr>
        </p:nvSpPr>
        <p:spPr>
          <a:xfrm>
            <a:off x="8084852" y="408342"/>
            <a:ext cx="4116716" cy="2770763"/>
          </a:xfrm>
        </p:spPr>
        <p:txBody>
          <a:bodyPr/>
          <a:lstStyle/>
          <a:p>
            <a:endParaRPr lang="en-US" dirty="0"/>
          </a:p>
        </p:txBody>
      </p:sp>
      <p:sp>
        <p:nvSpPr>
          <p:cNvPr id="24" name="Picture Placeholder 17"/>
          <p:cNvSpPr>
            <a:spLocks noGrp="1"/>
          </p:cNvSpPr>
          <p:nvPr>
            <p:ph type="pic" sz="quarter" idx="17"/>
          </p:nvPr>
        </p:nvSpPr>
        <p:spPr>
          <a:xfrm>
            <a:off x="699" y="3179107"/>
            <a:ext cx="4085128" cy="2770763"/>
          </a:xfrm>
        </p:spPr>
        <p:txBody>
          <a:bodyPr/>
          <a:lstStyle/>
          <a:p>
            <a:endParaRPr lang="en-US"/>
          </a:p>
        </p:txBody>
      </p:sp>
      <p:sp>
        <p:nvSpPr>
          <p:cNvPr id="25" name="Picture Placeholder 17"/>
          <p:cNvSpPr>
            <a:spLocks noGrp="1"/>
          </p:cNvSpPr>
          <p:nvPr>
            <p:ph type="pic" sz="quarter" idx="18"/>
          </p:nvPr>
        </p:nvSpPr>
        <p:spPr>
          <a:xfrm>
            <a:off x="4095392" y="3179107"/>
            <a:ext cx="3980590" cy="2770763"/>
          </a:xfrm>
        </p:spPr>
        <p:txBody>
          <a:bodyPr/>
          <a:lstStyle/>
          <a:p>
            <a:endParaRPr lang="en-US" dirty="0"/>
          </a:p>
        </p:txBody>
      </p:sp>
      <p:sp>
        <p:nvSpPr>
          <p:cNvPr id="26" name="Picture Placeholder 17"/>
          <p:cNvSpPr>
            <a:spLocks noGrp="1"/>
          </p:cNvSpPr>
          <p:nvPr>
            <p:ph type="pic" sz="quarter" idx="19"/>
          </p:nvPr>
        </p:nvSpPr>
        <p:spPr>
          <a:xfrm>
            <a:off x="8085550" y="3179107"/>
            <a:ext cx="4116716" cy="2770763"/>
          </a:xfrm>
        </p:spPr>
        <p:txBody>
          <a:bodyPr/>
          <a:lstStyle/>
          <a:p>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
        <p:nvSpPr>
          <p:cNvPr id="5" name="Footer Placeholder 4">
            <a:extLst>
              <a:ext uri="{FF2B5EF4-FFF2-40B4-BE49-F238E27FC236}">
                <a16:creationId xmlns:a16="http://schemas.microsoft.com/office/drawing/2014/main" id="{1E6BE342-A9BC-4488-9C64-7F671B50D826}"/>
              </a:ext>
            </a:extLst>
          </p:cNvPr>
          <p:cNvSpPr>
            <a:spLocks noGrp="1"/>
          </p:cNvSpPr>
          <p:nvPr>
            <p:ph type="ftr" sz="quarter" idx="20"/>
          </p:nvPr>
        </p:nvSpPr>
        <p:spPr/>
        <p:txBody>
          <a:bodyPr/>
          <a:lstStyle/>
          <a:p>
            <a:r>
              <a:rPr lang="en-US"/>
              <a:t>Business Volunteers Unlimited</a:t>
            </a:r>
            <a:endParaRPr lang="en-US" dirty="0"/>
          </a:p>
        </p:txBody>
      </p:sp>
    </p:spTree>
    <p:extLst>
      <p:ext uri="{BB962C8B-B14F-4D97-AF65-F5344CB8AC3E}">
        <p14:creationId xmlns:p14="http://schemas.microsoft.com/office/powerpoint/2010/main" val="5116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range divider">
    <p:bg>
      <p:bgPr>
        <a:solidFill>
          <a:srgbClr val="F1971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846078"/>
          </a:xfrm>
        </p:spPr>
        <p:txBody>
          <a:bodyPr/>
          <a:lstStyle>
            <a:lvl1pPr>
              <a:defRPr>
                <a:solidFill>
                  <a:srgbClr val="FFFFFF"/>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534AC612-D5DE-49BD-9CBD-7D4E6647A41F}"/>
              </a:ext>
            </a:extLst>
          </p:cNvPr>
          <p:cNvSpPr>
            <a:spLocks noGrp="1"/>
          </p:cNvSpPr>
          <p:nvPr>
            <p:ph type="ftr" sz="quarter" idx="10"/>
          </p:nvPr>
        </p:nvSpPr>
        <p:spPr/>
        <p:txBody>
          <a:bodyPr/>
          <a:lstStyle/>
          <a:p>
            <a:r>
              <a:rPr lang="en-US"/>
              <a:t>Business Volunteers Unlimited</a:t>
            </a:r>
            <a:endParaRPr lang="en-US" dirty="0"/>
          </a:p>
        </p:txBody>
      </p:sp>
    </p:spTree>
    <p:extLst>
      <p:ext uri="{BB962C8B-B14F-4D97-AF65-F5344CB8AC3E}">
        <p14:creationId xmlns:p14="http://schemas.microsoft.com/office/powerpoint/2010/main" val="1971006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latin typeface="Arial  "/>
                <a:cs typeface="Arial  "/>
              </a:rPr>
              <a:t>Business Volunteers Unlimited</a:t>
            </a:r>
            <a:endParaRPr lang="en-US" dirty="0">
              <a:latin typeface="Arial  "/>
              <a:cs typeface="Arial  "/>
            </a:endParaRPr>
          </a:p>
        </p:txBody>
      </p:sp>
    </p:spTree>
    <p:extLst>
      <p:ext uri="{BB962C8B-B14F-4D97-AF65-F5344CB8AC3E}">
        <p14:creationId xmlns:p14="http://schemas.microsoft.com/office/powerpoint/2010/main" val="1073905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7DA879-7AD8-48E6-AFD3-62156037B2C9}"/>
              </a:ext>
            </a:extLst>
          </p:cNvPr>
          <p:cNvPicPr>
            <a:picLocks noChangeAspect="1"/>
          </p:cNvPicPr>
          <p:nvPr userDrawn="1"/>
        </p:nvPicPr>
        <p:blipFill rotWithShape="1">
          <a:blip r:embed="rId2"/>
          <a:srcRect b="22552"/>
          <a:stretch/>
        </p:blipFill>
        <p:spPr>
          <a:xfrm>
            <a:off x="0" y="0"/>
            <a:ext cx="12192000" cy="3759200"/>
          </a:xfrm>
          <a:prstGeom prst="rect">
            <a:avLst/>
          </a:prstGeom>
        </p:spPr>
      </p:pic>
      <p:sp>
        <p:nvSpPr>
          <p:cNvPr id="12" name="Rectangle 11">
            <a:extLst>
              <a:ext uri="{FF2B5EF4-FFF2-40B4-BE49-F238E27FC236}">
                <a16:creationId xmlns:a16="http://schemas.microsoft.com/office/drawing/2014/main" id="{06A2BA53-41CA-4F1E-A51C-6D2C02355264}"/>
              </a:ext>
            </a:extLst>
          </p:cNvPr>
          <p:cNvSpPr/>
          <p:nvPr userDrawn="1"/>
        </p:nvSpPr>
        <p:spPr>
          <a:xfrm>
            <a:off x="0" y="0"/>
            <a:ext cx="12192000" cy="3753036"/>
          </a:xfrm>
          <a:prstGeom prst="rect">
            <a:avLst/>
          </a:prstGeom>
          <a:solidFill>
            <a:schemeClr val="accent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424857" y="836712"/>
            <a:ext cx="11342290" cy="2172264"/>
          </a:xfrm>
        </p:spPr>
        <p:txBody>
          <a:bodyPr anchor="b"/>
          <a:lstStyle>
            <a:lvl1pPr algn="ctr">
              <a:defRPr sz="575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1FDA7A4E-B3C0-4B02-83B2-22AC88606B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748" y="5733256"/>
            <a:ext cx="1900808" cy="970842"/>
          </a:xfrm>
          <a:prstGeom prst="rect">
            <a:avLst/>
          </a:prstGeom>
        </p:spPr>
      </p:pic>
      <p:pic>
        <p:nvPicPr>
          <p:cNvPr id="14" name="Picture 13">
            <a:extLst>
              <a:ext uri="{FF2B5EF4-FFF2-40B4-BE49-F238E27FC236}">
                <a16:creationId xmlns:a16="http://schemas.microsoft.com/office/drawing/2014/main" id="{78133993-A429-4493-880F-196D34E965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717032"/>
            <a:ext cx="12216680" cy="252566"/>
          </a:xfrm>
          <a:prstGeom prst="rect">
            <a:avLst/>
          </a:prstGeom>
        </p:spPr>
      </p:pic>
    </p:spTree>
    <p:extLst>
      <p:ext uri="{BB962C8B-B14F-4D97-AF65-F5344CB8AC3E}">
        <p14:creationId xmlns:p14="http://schemas.microsoft.com/office/powerpoint/2010/main" val="31668641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nner Page">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7AEC46C8-8134-4A33-9D0A-578A9367092D}"/>
              </a:ext>
            </a:extLst>
          </p:cNvPr>
          <p:cNvSpPr>
            <a:spLocks noGrp="1"/>
          </p:cNvSpPr>
          <p:nvPr>
            <p:ph type="title"/>
          </p:nvPr>
        </p:nvSpPr>
        <p:spPr>
          <a:xfrm>
            <a:off x="838200" y="365126"/>
            <a:ext cx="10515600" cy="1325563"/>
          </a:xfrm>
        </p:spPr>
        <p:txBody>
          <a:bodyPr/>
          <a:lstStyle/>
          <a:p>
            <a:r>
              <a:rPr lang="en-US"/>
              <a:t>Click to edit Master title style</a:t>
            </a:r>
          </a:p>
        </p:txBody>
      </p:sp>
      <p:pic>
        <p:nvPicPr>
          <p:cNvPr id="19" name="Picture 18">
            <a:extLst>
              <a:ext uri="{FF2B5EF4-FFF2-40B4-BE49-F238E27FC236}">
                <a16:creationId xmlns:a16="http://schemas.microsoft.com/office/drawing/2014/main" id="{E008FBDF-5453-4769-AB13-9DC268EF4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336" y="5949280"/>
            <a:ext cx="1258799" cy="642934"/>
          </a:xfrm>
          <a:prstGeom prst="rect">
            <a:avLst/>
          </a:prstGeom>
        </p:spPr>
      </p:pic>
    </p:spTree>
    <p:extLst>
      <p:ext uri="{BB962C8B-B14F-4D97-AF65-F5344CB8AC3E}">
        <p14:creationId xmlns:p14="http://schemas.microsoft.com/office/powerpoint/2010/main" val="599379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a:xfrm>
            <a:off x="0" y="653143"/>
            <a:ext cx="12192000" cy="620485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a:p>
        </p:txBody>
      </p:sp>
      <p:sp>
        <p:nvSpPr>
          <p:cNvPr id="14" name="Rectangle 13"/>
          <p:cNvSpPr/>
          <p:nvPr userDrawn="1"/>
        </p:nvSpPr>
        <p:spPr>
          <a:xfrm>
            <a:off x="0" y="682173"/>
            <a:ext cx="12192000" cy="2801256"/>
          </a:xfrm>
          <a:prstGeom prst="rect">
            <a:avLst/>
          </a:prstGeom>
          <a:solidFill>
            <a:schemeClr val="accent1"/>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800" dirty="0"/>
              <a:t> </a:t>
            </a:r>
          </a:p>
        </p:txBody>
      </p:sp>
      <p:sp>
        <p:nvSpPr>
          <p:cNvPr id="15" name="Title 1"/>
          <p:cNvSpPr>
            <a:spLocks noGrp="1"/>
          </p:cNvSpPr>
          <p:nvPr>
            <p:ph type="title" hasCustomPrompt="1"/>
          </p:nvPr>
        </p:nvSpPr>
        <p:spPr>
          <a:xfrm>
            <a:off x="3225205" y="2161216"/>
            <a:ext cx="8586411" cy="549274"/>
          </a:xfrm>
        </p:spPr>
        <p:txBody>
          <a:bodyPr anchor="b">
            <a:noAutofit/>
          </a:bodyPr>
          <a:lstStyle>
            <a:lvl1pPr algn="r">
              <a:defRPr sz="5400" b="1">
                <a:solidFill>
                  <a:schemeClr val="bg1"/>
                </a:solidFill>
                <a:effectLst>
                  <a:outerShdw blurRad="50800" dist="38100" dir="2700000" algn="tl" rotWithShape="0">
                    <a:prstClr val="black">
                      <a:alpha val="12000"/>
                    </a:prstClr>
                  </a:outerShdw>
                </a:effectLst>
              </a:defRPr>
            </a:lvl1pPr>
          </a:lstStyle>
          <a:p>
            <a:r>
              <a:rPr lang="en-US" dirty="0"/>
              <a:t>SECTION TITLE</a:t>
            </a:r>
          </a:p>
        </p:txBody>
      </p:sp>
      <p:grpSp>
        <p:nvGrpSpPr>
          <p:cNvPr id="16" name="Group 15"/>
          <p:cNvGrpSpPr/>
          <p:nvPr userDrawn="1"/>
        </p:nvGrpSpPr>
        <p:grpSpPr>
          <a:xfrm>
            <a:off x="6736456" y="2913692"/>
            <a:ext cx="4907039" cy="70091"/>
            <a:chOff x="3949255" y="4582832"/>
            <a:chExt cx="3680279" cy="70091"/>
          </a:xfrm>
        </p:grpSpPr>
        <p:cxnSp>
          <p:nvCxnSpPr>
            <p:cNvPr id="17" name="Straight Connector 16"/>
            <p:cNvCxnSpPr/>
            <p:nvPr userDrawn="1"/>
          </p:nvCxnSpPr>
          <p:spPr>
            <a:xfrm flipH="1">
              <a:off x="3949255" y="4582832"/>
              <a:ext cx="36802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6978205" y="4584223"/>
              <a:ext cx="647700" cy="6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9" name="Rectangle 18"/>
          <p:cNvSpPr/>
          <p:nvPr userDrawn="1"/>
        </p:nvSpPr>
        <p:spPr>
          <a:xfrm>
            <a:off x="-1" y="3480728"/>
            <a:ext cx="12233295" cy="3753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FFFFFF"/>
              </a:solidFill>
            </a:endParaRPr>
          </a:p>
        </p:txBody>
      </p:sp>
      <p:sp>
        <p:nvSpPr>
          <p:cNvPr id="20" name="Rectangle 19"/>
          <p:cNvSpPr/>
          <p:nvPr userDrawn="1"/>
        </p:nvSpPr>
        <p:spPr>
          <a:xfrm rot="5400000">
            <a:off x="-975070" y="3457787"/>
            <a:ext cx="6234545" cy="3297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FFFFFF"/>
              </a:solidFill>
            </a:endParaRPr>
          </a:p>
        </p:txBody>
      </p:sp>
      <p:sp>
        <p:nvSpPr>
          <p:cNvPr id="21" name="Rectangle 20"/>
          <p:cNvSpPr/>
          <p:nvPr userDrawn="1"/>
        </p:nvSpPr>
        <p:spPr>
          <a:xfrm>
            <a:off x="1" y="689427"/>
            <a:ext cx="2128763" cy="2794002"/>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accent3"/>
              </a:solidFill>
            </a:endParaRPr>
          </a:p>
        </p:txBody>
      </p:sp>
      <p:sp>
        <p:nvSpPr>
          <p:cNvPr id="22" name="Text Placeholder 18"/>
          <p:cNvSpPr>
            <a:spLocks noGrp="1"/>
          </p:cNvSpPr>
          <p:nvPr>
            <p:ph type="body" sz="quarter" idx="15" hasCustomPrompt="1"/>
          </p:nvPr>
        </p:nvSpPr>
        <p:spPr>
          <a:xfrm>
            <a:off x="-1064379" y="1008743"/>
            <a:ext cx="4286225" cy="2314498"/>
          </a:xfrm>
          <a:prstGeom prst="rect">
            <a:avLst/>
          </a:prstGeom>
        </p:spPr>
        <p:txBody>
          <a:bodyPr>
            <a:noAutofit/>
          </a:bodyPr>
          <a:lstStyle>
            <a:lvl1pPr marL="0" indent="0" algn="ctr">
              <a:buClr>
                <a:schemeClr val="accent3">
                  <a:lumMod val="60000"/>
                  <a:lumOff val="40000"/>
                </a:schemeClr>
              </a:buClr>
              <a:buSzPct val="25000"/>
              <a:buFontTx/>
              <a:buNone/>
              <a:defRPr sz="11500" b="1">
                <a:solidFill>
                  <a:schemeClr val="bg1"/>
                </a:solidFill>
                <a:latin typeface="+mj-lt"/>
                <a:ea typeface="Adobe Fan Heiti Std B" panose="020B0700000000000000"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1</a:t>
            </a:r>
          </a:p>
        </p:txBody>
      </p:sp>
    </p:spTree>
    <p:extLst>
      <p:ext uri="{BB962C8B-B14F-4D97-AF65-F5344CB8AC3E}">
        <p14:creationId xmlns:p14="http://schemas.microsoft.com/office/powerpoint/2010/main" val="2757747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Picture with Text 2">
    <p:spTree>
      <p:nvGrpSpPr>
        <p:cNvPr id="1" name=""/>
        <p:cNvGrpSpPr/>
        <p:nvPr/>
      </p:nvGrpSpPr>
      <p:grpSpPr>
        <a:xfrm>
          <a:off x="0" y="0"/>
          <a:ext cx="0" cy="0"/>
          <a:chOff x="0" y="0"/>
          <a:chExt cx="0" cy="0"/>
        </a:xfrm>
      </p:grpSpPr>
      <p:sp>
        <p:nvSpPr>
          <p:cNvPr id="11" name="Text Placeholder 3"/>
          <p:cNvSpPr>
            <a:spLocks noGrp="1"/>
          </p:cNvSpPr>
          <p:nvPr>
            <p:ph type="body" sz="quarter" idx="10"/>
          </p:nvPr>
        </p:nvSpPr>
        <p:spPr>
          <a:xfrm>
            <a:off x="72008" y="4617132"/>
            <a:ext cx="11640616" cy="1476487"/>
          </a:xfrm>
        </p:spPr>
        <p:txBody>
          <a:bodyPr/>
          <a:lstStyle>
            <a:lvl1pPr marL="0" indent="0">
              <a:buClr>
                <a:schemeClr val="bg1"/>
              </a:buClr>
              <a:defRPr b="1">
                <a:solidFill>
                  <a:schemeClr val="accent1"/>
                </a:solidFill>
              </a:defRPr>
            </a:lvl1pPr>
            <a:lvl2pPr marL="250819" indent="-221451">
              <a:buClr>
                <a:schemeClr val="bg1"/>
              </a:buClr>
              <a:defRPr sz="1600"/>
            </a:lvl2pPr>
            <a:lvl3pPr marL="1219185" indent="0">
              <a:buNone/>
              <a:defRPr/>
            </a:lvl3pPr>
          </a:lstStyle>
          <a:p>
            <a:pPr lvl="0"/>
            <a:r>
              <a:rPr lang="en-US" dirty="0"/>
              <a:t>Edit Master text styles</a:t>
            </a:r>
          </a:p>
          <a:p>
            <a:pPr lvl="1"/>
            <a:r>
              <a:rPr lang="en-US" dirty="0"/>
              <a:t>Second level</a:t>
            </a:r>
          </a:p>
          <a:p>
            <a:pPr lvl="2"/>
            <a:endParaRPr lang="en-GB" dirty="0"/>
          </a:p>
        </p:txBody>
      </p:sp>
      <p:sp>
        <p:nvSpPr>
          <p:cNvPr id="3" name="Title 2"/>
          <p:cNvSpPr>
            <a:spLocks noGrp="1"/>
          </p:cNvSpPr>
          <p:nvPr>
            <p:ph type="title" hasCustomPrompt="1"/>
          </p:nvPr>
        </p:nvSpPr>
        <p:spPr/>
        <p:txBody>
          <a:bodyPr/>
          <a:lstStyle>
            <a:lvl1pPr>
              <a:defRPr/>
            </a:lvl1pPr>
          </a:lstStyle>
          <a:p>
            <a:r>
              <a:rPr lang="en-US" dirty="0"/>
              <a:t>CONTENT SLIDE WITH PICTURE</a:t>
            </a:r>
            <a:endParaRPr lang="en-GB" dirty="0"/>
          </a:p>
        </p:txBody>
      </p:sp>
      <p:sp>
        <p:nvSpPr>
          <p:cNvPr id="4" name="Chart Placeholder 3"/>
          <p:cNvSpPr>
            <a:spLocks noGrp="1"/>
          </p:cNvSpPr>
          <p:nvPr>
            <p:ph type="chart" sz="quarter" idx="11"/>
          </p:nvPr>
        </p:nvSpPr>
        <p:spPr>
          <a:xfrm>
            <a:off x="371476" y="1124746"/>
            <a:ext cx="11341100" cy="3240088"/>
          </a:xfrm>
        </p:spPr>
        <p:txBody>
          <a:bodyPr/>
          <a:lstStyle/>
          <a:p>
            <a:endParaRPr lang="en-GB" dirty="0"/>
          </a:p>
        </p:txBody>
      </p:sp>
      <p:sp>
        <p:nvSpPr>
          <p:cNvPr id="2" name="Footer Placeholder 1">
            <a:extLst>
              <a:ext uri="{FF2B5EF4-FFF2-40B4-BE49-F238E27FC236}">
                <a16:creationId xmlns:a16="http://schemas.microsoft.com/office/drawing/2014/main" id="{58C65D14-D35C-4D83-B8D7-37B6C8E6252F}"/>
              </a:ext>
            </a:extLst>
          </p:cNvPr>
          <p:cNvSpPr>
            <a:spLocks noGrp="1"/>
          </p:cNvSpPr>
          <p:nvPr>
            <p:ph type="ftr" sz="quarter" idx="12"/>
          </p:nvPr>
        </p:nvSpPr>
        <p:spPr/>
        <p:txBody>
          <a:bodyPr/>
          <a:lstStyle/>
          <a:p>
            <a:r>
              <a:rPr lang="en-US"/>
              <a:t>Business Volunteers Unlimited</a:t>
            </a:r>
            <a:endParaRPr lang="en-US" dirty="0"/>
          </a:p>
        </p:txBody>
      </p:sp>
    </p:spTree>
    <p:extLst>
      <p:ext uri="{BB962C8B-B14F-4D97-AF65-F5344CB8AC3E}">
        <p14:creationId xmlns:p14="http://schemas.microsoft.com/office/powerpoint/2010/main" val="3186914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Picture with Text 2">
    <p:spTree>
      <p:nvGrpSpPr>
        <p:cNvPr id="1" name=""/>
        <p:cNvGrpSpPr/>
        <p:nvPr/>
      </p:nvGrpSpPr>
      <p:grpSpPr>
        <a:xfrm>
          <a:off x="0" y="0"/>
          <a:ext cx="0" cy="0"/>
          <a:chOff x="0" y="0"/>
          <a:chExt cx="0" cy="0"/>
        </a:xfrm>
      </p:grpSpPr>
      <p:sp>
        <p:nvSpPr>
          <p:cNvPr id="11" name="Text Placeholder 3"/>
          <p:cNvSpPr>
            <a:spLocks noGrp="1"/>
          </p:cNvSpPr>
          <p:nvPr>
            <p:ph type="body" sz="quarter" idx="10"/>
          </p:nvPr>
        </p:nvSpPr>
        <p:spPr>
          <a:xfrm>
            <a:off x="407195" y="1412776"/>
            <a:ext cx="6984950" cy="46808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Picture Placeholder 3">
            <a:extLst>
              <a:ext uri="{FF2B5EF4-FFF2-40B4-BE49-F238E27FC236}">
                <a16:creationId xmlns:a16="http://schemas.microsoft.com/office/drawing/2014/main" id="{86061D85-FDB5-4022-B083-E8E46EF7746A}"/>
              </a:ext>
            </a:extLst>
          </p:cNvPr>
          <p:cNvSpPr>
            <a:spLocks noGrp="1"/>
          </p:cNvSpPr>
          <p:nvPr>
            <p:ph type="pic" sz="quarter" idx="13"/>
          </p:nvPr>
        </p:nvSpPr>
        <p:spPr>
          <a:xfrm>
            <a:off x="7632171" y="0"/>
            <a:ext cx="4559830" cy="6614306"/>
          </a:xfrm>
        </p:spPr>
        <p:txBody>
          <a:bodyPr/>
          <a:lstStyle/>
          <a:p>
            <a:endParaRPr lang="en-GB" dirty="0"/>
          </a:p>
        </p:txBody>
      </p:sp>
      <p:sp>
        <p:nvSpPr>
          <p:cNvPr id="2" name="Title 1">
            <a:extLst>
              <a:ext uri="{FF2B5EF4-FFF2-40B4-BE49-F238E27FC236}">
                <a16:creationId xmlns:a16="http://schemas.microsoft.com/office/drawing/2014/main" id="{3208EDAE-39C7-4104-9000-3237EEE5F0E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0AF1B68-44DD-4AB3-A2D9-5277854BBD81}"/>
              </a:ext>
            </a:extLst>
          </p:cNvPr>
          <p:cNvSpPr>
            <a:spLocks noGrp="1"/>
          </p:cNvSpPr>
          <p:nvPr>
            <p:ph type="ftr" sz="quarter" idx="14"/>
          </p:nvPr>
        </p:nvSpPr>
        <p:spPr/>
        <p:txBody>
          <a:bodyPr/>
          <a:lstStyle/>
          <a:p>
            <a:r>
              <a:rPr lang="en-US"/>
              <a:t>Business Volunteers Unlimited</a:t>
            </a:r>
            <a:endParaRPr lang="en-US" dirty="0"/>
          </a:p>
        </p:txBody>
      </p:sp>
    </p:spTree>
    <p:extLst>
      <p:ext uri="{BB962C8B-B14F-4D97-AF65-F5344CB8AC3E}">
        <p14:creationId xmlns:p14="http://schemas.microsoft.com/office/powerpoint/2010/main" val="800462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Picture with Text 2">
    <p:spTree>
      <p:nvGrpSpPr>
        <p:cNvPr id="1" name=""/>
        <p:cNvGrpSpPr/>
        <p:nvPr/>
      </p:nvGrpSpPr>
      <p:grpSpPr>
        <a:xfrm>
          <a:off x="0" y="0"/>
          <a:ext cx="0" cy="0"/>
          <a:chOff x="0" y="0"/>
          <a:chExt cx="0" cy="0"/>
        </a:xfrm>
      </p:grpSpPr>
      <p:sp>
        <p:nvSpPr>
          <p:cNvPr id="11" name="Text Placeholder 3"/>
          <p:cNvSpPr>
            <a:spLocks noGrp="1"/>
          </p:cNvSpPr>
          <p:nvPr>
            <p:ph type="body" sz="quarter" idx="10"/>
          </p:nvPr>
        </p:nvSpPr>
        <p:spPr>
          <a:xfrm>
            <a:off x="407195" y="1412776"/>
            <a:ext cx="11209420" cy="46808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hasCustomPrompt="1"/>
          </p:nvPr>
        </p:nvSpPr>
        <p:spPr/>
        <p:txBody>
          <a:bodyPr/>
          <a:lstStyle>
            <a:lvl1pPr>
              <a:defRPr>
                <a:solidFill>
                  <a:schemeClr val="accent1"/>
                </a:solidFill>
              </a:defRPr>
            </a:lvl1pPr>
          </a:lstStyle>
          <a:p>
            <a:r>
              <a:rPr lang="en-US" dirty="0"/>
              <a:t>CONTENT SLIDE</a:t>
            </a:r>
            <a:endParaRPr lang="en-GB" dirty="0"/>
          </a:p>
        </p:txBody>
      </p:sp>
      <p:sp>
        <p:nvSpPr>
          <p:cNvPr id="2" name="Footer Placeholder 1">
            <a:extLst>
              <a:ext uri="{FF2B5EF4-FFF2-40B4-BE49-F238E27FC236}">
                <a16:creationId xmlns:a16="http://schemas.microsoft.com/office/drawing/2014/main" id="{FB422C21-9B63-4A16-81AF-4348FD90A79F}"/>
              </a:ext>
            </a:extLst>
          </p:cNvPr>
          <p:cNvSpPr>
            <a:spLocks noGrp="1"/>
          </p:cNvSpPr>
          <p:nvPr>
            <p:ph type="ftr" sz="quarter" idx="11"/>
          </p:nvPr>
        </p:nvSpPr>
        <p:spPr/>
        <p:txBody>
          <a:bodyPr/>
          <a:lstStyle/>
          <a:p>
            <a:r>
              <a:rPr lang="en-US"/>
              <a:t>Business Volunteers Unlimited</a:t>
            </a:r>
            <a:endParaRPr lang="en-US" dirty="0"/>
          </a:p>
        </p:txBody>
      </p:sp>
    </p:spTree>
    <p:extLst>
      <p:ext uri="{BB962C8B-B14F-4D97-AF65-F5344CB8AC3E}">
        <p14:creationId xmlns:p14="http://schemas.microsoft.com/office/powerpoint/2010/main" val="2966288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44_Title and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5848350" y="0"/>
            <a:ext cx="634365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Text Placeholder 8"/>
          <p:cNvSpPr>
            <a:spLocks noGrp="1"/>
          </p:cNvSpPr>
          <p:nvPr>
            <p:ph type="body" sz="quarter" idx="10" hasCustomPrompt="1"/>
          </p:nvPr>
        </p:nvSpPr>
        <p:spPr>
          <a:xfrm>
            <a:off x="721614" y="882797"/>
            <a:ext cx="4942586" cy="378205"/>
          </a:xfrm>
        </p:spPr>
        <p:txBody>
          <a:bodyPr>
            <a:normAutofit/>
          </a:bodyPr>
          <a:lstStyle>
            <a:lvl1pPr marL="0" indent="0">
              <a:buNone/>
              <a:defRPr sz="1700" baseline="0"/>
            </a:lvl1pPr>
          </a:lstStyle>
          <a:p>
            <a:pPr lvl="0"/>
            <a:r>
              <a:rPr lang="en-US" dirty="0"/>
              <a:t>Your sub-headline goes here</a:t>
            </a:r>
          </a:p>
        </p:txBody>
      </p:sp>
      <p:sp>
        <p:nvSpPr>
          <p:cNvPr id="19" name="Title 14"/>
          <p:cNvSpPr>
            <a:spLocks noGrp="1"/>
          </p:cNvSpPr>
          <p:nvPr>
            <p:ph type="title" hasCustomPrompt="1"/>
          </p:nvPr>
        </p:nvSpPr>
        <p:spPr>
          <a:xfrm>
            <a:off x="707390" y="407226"/>
            <a:ext cx="5281428" cy="497126"/>
          </a:xfrm>
        </p:spPr>
        <p:txBody>
          <a:bodyPr/>
          <a:lstStyle>
            <a:lvl1pPr>
              <a:defRPr/>
            </a:lvl1pPr>
          </a:lstStyle>
          <a:p>
            <a:r>
              <a:rPr lang="en-US" dirty="0"/>
              <a:t>SLIDE TITLE</a:t>
            </a:r>
          </a:p>
        </p:txBody>
      </p:sp>
      <p:pic>
        <p:nvPicPr>
          <p:cNvPr id="5" name="Picture 4">
            <a:extLst>
              <a:ext uri="{FF2B5EF4-FFF2-40B4-BE49-F238E27FC236}">
                <a16:creationId xmlns:a16="http://schemas.microsoft.com/office/drawing/2014/main" id="{A0B5E799-FE84-4077-87C2-C05B8C7545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681020"/>
            <a:ext cx="12192001" cy="171432"/>
          </a:xfrm>
          <a:prstGeom prst="rect">
            <a:avLst/>
          </a:prstGeom>
        </p:spPr>
      </p:pic>
      <p:sp>
        <p:nvSpPr>
          <p:cNvPr id="3" name="Footer Placeholder 2">
            <a:extLst>
              <a:ext uri="{FF2B5EF4-FFF2-40B4-BE49-F238E27FC236}">
                <a16:creationId xmlns:a16="http://schemas.microsoft.com/office/drawing/2014/main" id="{8856E287-E10B-4EA8-AD3E-F752856414BA}"/>
              </a:ext>
            </a:extLst>
          </p:cNvPr>
          <p:cNvSpPr>
            <a:spLocks noGrp="1"/>
          </p:cNvSpPr>
          <p:nvPr>
            <p:ph type="ftr" sz="quarter" idx="11"/>
          </p:nvPr>
        </p:nvSpPr>
        <p:spPr/>
        <p:txBody>
          <a:bodyPr/>
          <a:lstStyle/>
          <a:p>
            <a:r>
              <a:rPr lang="en-US"/>
              <a:t>Business Volunteers Unlimited</a:t>
            </a:r>
            <a:endParaRPr lang="en-US" dirty="0"/>
          </a:p>
        </p:txBody>
      </p:sp>
    </p:spTree>
    <p:extLst>
      <p:ext uri="{BB962C8B-B14F-4D97-AF65-F5344CB8AC3E}">
        <p14:creationId xmlns:p14="http://schemas.microsoft.com/office/powerpoint/2010/main" val="3614621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2600"/>
            <a:ext cx="12192000" cy="5417515"/>
          </a:xfrm>
          <a:prstGeom prst="rect">
            <a:avLst/>
          </a:prstGeom>
          <a:solidFill>
            <a:srgbClr val="008A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914400" y="1329256"/>
            <a:ext cx="10363200" cy="2244164"/>
          </a:xfrm>
        </p:spPr>
        <p:txBody>
          <a:bodyPr anchor="ctr"/>
          <a:lstStyle>
            <a:lvl1pPr algn="ctr">
              <a:defRPr>
                <a:solidFill>
                  <a:schemeClr val="bg1"/>
                </a:solidFill>
              </a:defRPr>
            </a:lvl1pPr>
          </a:lstStyle>
          <a:p>
            <a:r>
              <a:rPr lang="en-US"/>
              <a:t>Headline </a:t>
            </a:r>
            <a:r>
              <a:rPr lang="en-US" err="1"/>
              <a:t>Headline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04915"/>
            <a:ext cx="12192000" cy="16066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763" y="5746241"/>
            <a:ext cx="1828800" cy="934064"/>
          </a:xfrm>
          <a:prstGeom prst="rect">
            <a:avLst/>
          </a:prstGeom>
        </p:spPr>
      </p:pic>
      <p:sp>
        <p:nvSpPr>
          <p:cNvPr id="3" name="Subtitle 2"/>
          <p:cNvSpPr>
            <a:spLocks noGrp="1"/>
          </p:cNvSpPr>
          <p:nvPr>
            <p:ph type="subTitle" idx="1"/>
          </p:nvPr>
        </p:nvSpPr>
        <p:spPr>
          <a:xfrm>
            <a:off x="914400" y="3573423"/>
            <a:ext cx="10363200" cy="862721"/>
          </a:xfrm>
          <a:noFill/>
        </p:spPr>
        <p:txBody>
          <a:bodyPr anchor="t">
            <a:normAutofit/>
          </a:bodyPr>
          <a:lstStyle>
            <a:lvl1pPr marL="0" indent="0" algn="ctr">
              <a:buNone/>
              <a:defRPr sz="1800" b="0" i="0">
                <a:solidFill>
                  <a:schemeClr val="tx1"/>
                </a:solidFill>
                <a:latin typeface="+mn-lt"/>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78403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ange 1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619167" y="1478157"/>
            <a:ext cx="10972800" cy="478607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3378047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collage multi">
    <p:spTree>
      <p:nvGrpSpPr>
        <p:cNvPr id="1" name=""/>
        <p:cNvGrpSpPr/>
        <p:nvPr/>
      </p:nvGrpSpPr>
      <p:grpSpPr>
        <a:xfrm>
          <a:off x="0" y="0"/>
          <a:ext cx="0" cy="0"/>
          <a:chOff x="0" y="0"/>
          <a:chExt cx="0" cy="0"/>
        </a:xfrm>
      </p:grpSpPr>
      <p:sp>
        <p:nvSpPr>
          <p:cNvPr id="18" name="Picture Placeholder 17"/>
          <p:cNvSpPr>
            <a:spLocks noGrp="1"/>
          </p:cNvSpPr>
          <p:nvPr>
            <p:ph type="pic" sz="quarter" idx="12"/>
          </p:nvPr>
        </p:nvSpPr>
        <p:spPr>
          <a:xfrm>
            <a:off x="0" y="408342"/>
            <a:ext cx="4085128" cy="2770763"/>
          </a:xfrm>
        </p:spPr>
        <p:txBody>
          <a:bodyPr/>
          <a:lstStyle/>
          <a:p>
            <a:endParaRPr lang="en-US"/>
          </a:p>
        </p:txBody>
      </p:sp>
      <p:sp>
        <p:nvSpPr>
          <p:cNvPr id="20" name="Picture Placeholder 17"/>
          <p:cNvSpPr>
            <a:spLocks noGrp="1"/>
          </p:cNvSpPr>
          <p:nvPr>
            <p:ph type="pic" sz="quarter" idx="14"/>
          </p:nvPr>
        </p:nvSpPr>
        <p:spPr>
          <a:xfrm>
            <a:off x="4094695" y="408342"/>
            <a:ext cx="3980590" cy="2770763"/>
          </a:xfrm>
        </p:spPr>
        <p:txBody>
          <a:bodyPr/>
          <a:lstStyle/>
          <a:p>
            <a:endParaRPr lang="en-US"/>
          </a:p>
        </p:txBody>
      </p:sp>
      <p:sp>
        <p:nvSpPr>
          <p:cNvPr id="22" name="Picture Placeholder 17"/>
          <p:cNvSpPr>
            <a:spLocks noGrp="1"/>
          </p:cNvSpPr>
          <p:nvPr>
            <p:ph type="pic" sz="quarter" idx="16"/>
          </p:nvPr>
        </p:nvSpPr>
        <p:spPr>
          <a:xfrm>
            <a:off x="8084852" y="408342"/>
            <a:ext cx="4116716" cy="2770763"/>
          </a:xfrm>
        </p:spPr>
        <p:txBody>
          <a:bodyPr/>
          <a:lstStyle/>
          <a:p>
            <a:endParaRPr lang="en-US"/>
          </a:p>
        </p:txBody>
      </p:sp>
      <p:sp>
        <p:nvSpPr>
          <p:cNvPr id="3" name="Footer Placeholder 2"/>
          <p:cNvSpPr>
            <a:spLocks noGrp="1"/>
          </p:cNvSpPr>
          <p:nvPr>
            <p:ph type="ftr" sz="quarter" idx="10"/>
          </p:nvPr>
        </p:nvSpPr>
        <p:spPr/>
        <p:txBody>
          <a:bodyPr/>
          <a:lstStyle/>
          <a:p>
            <a:r>
              <a:rPr lang="en-US"/>
              <a:t>Business Volunteers Unlimited</a:t>
            </a:r>
            <a:endParaRPr lang="en-US">
              <a:latin typeface="Arial  "/>
              <a:cs typeface="Arial  "/>
            </a:endParaRPr>
          </a:p>
        </p:txBody>
      </p:sp>
      <p:sp>
        <p:nvSpPr>
          <p:cNvPr id="4" name="Slide Number Placeholder 3"/>
          <p:cNvSpPr>
            <a:spLocks noGrp="1"/>
          </p:cNvSpPr>
          <p:nvPr>
            <p:ph type="sldNum" sz="quarter" idx="11"/>
          </p:nvPr>
        </p:nvSpPr>
        <p:spPr/>
        <p:txBody>
          <a:bodyPr/>
          <a:lstStyle/>
          <a:p>
            <a:fld id="{9CAFC4BC-7C0B-344A-BA81-1CDFD15610A9}" type="slidenum">
              <a:rPr lang="en-US" smtClean="0"/>
              <a:pPr/>
              <a:t>‹#›</a:t>
            </a:fld>
            <a:endParaRPr lang="en-US"/>
          </a:p>
        </p:txBody>
      </p:sp>
      <p:sp>
        <p:nvSpPr>
          <p:cNvPr id="24" name="Picture Placeholder 17"/>
          <p:cNvSpPr>
            <a:spLocks noGrp="1"/>
          </p:cNvSpPr>
          <p:nvPr>
            <p:ph type="pic" sz="quarter" idx="17"/>
          </p:nvPr>
        </p:nvSpPr>
        <p:spPr>
          <a:xfrm>
            <a:off x="699" y="3179107"/>
            <a:ext cx="4085128" cy="2770763"/>
          </a:xfrm>
        </p:spPr>
        <p:txBody>
          <a:bodyPr/>
          <a:lstStyle/>
          <a:p>
            <a:endParaRPr lang="en-US"/>
          </a:p>
        </p:txBody>
      </p:sp>
      <p:sp>
        <p:nvSpPr>
          <p:cNvPr id="25" name="Picture Placeholder 17"/>
          <p:cNvSpPr>
            <a:spLocks noGrp="1"/>
          </p:cNvSpPr>
          <p:nvPr>
            <p:ph type="pic" sz="quarter" idx="18"/>
          </p:nvPr>
        </p:nvSpPr>
        <p:spPr>
          <a:xfrm>
            <a:off x="4095392" y="3179107"/>
            <a:ext cx="3980590" cy="2770763"/>
          </a:xfrm>
        </p:spPr>
        <p:txBody>
          <a:bodyPr/>
          <a:lstStyle/>
          <a:p>
            <a:endParaRPr lang="en-US"/>
          </a:p>
        </p:txBody>
      </p:sp>
      <p:sp>
        <p:nvSpPr>
          <p:cNvPr id="26" name="Picture Placeholder 17"/>
          <p:cNvSpPr>
            <a:spLocks noGrp="1"/>
          </p:cNvSpPr>
          <p:nvPr>
            <p:ph type="pic" sz="quarter" idx="19"/>
          </p:nvPr>
        </p:nvSpPr>
        <p:spPr>
          <a:xfrm>
            <a:off x="8085550" y="3179107"/>
            <a:ext cx="4116716" cy="2770763"/>
          </a:xfrm>
        </p:spPr>
        <p:txBody>
          <a:bodyPr/>
          <a:lstStyle/>
          <a:p>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1539295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ange 1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619167" y="1478157"/>
            <a:ext cx="10972800" cy="478607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725329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nge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56353"/>
            <a:ext cx="7416800" cy="365125"/>
          </a:xfrm>
        </p:spPr>
        <p:txBody>
          <a:bodyPr/>
          <a:lstStyle>
            <a:lvl1pPr algn="l">
              <a:defRPr sz="6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10944698" y="6356353"/>
            <a:ext cx="637703" cy="365125"/>
          </a:xfrm>
        </p:spPr>
        <p:txBody>
          <a:bodyPr/>
          <a:lstStyle>
            <a:lvl1pPr>
              <a:defRPr sz="6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1755134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l 1 column">
    <p:spTree>
      <p:nvGrpSpPr>
        <p:cNvPr id="1" name=""/>
        <p:cNvGrpSpPr/>
        <p:nvPr/>
      </p:nvGrpSpPr>
      <p:grpSpPr>
        <a:xfrm>
          <a:off x="0" y="0"/>
          <a:ext cx="0" cy="0"/>
          <a:chOff x="0" y="0"/>
          <a:chExt cx="0" cy="0"/>
        </a:xfrm>
      </p:grpSpPr>
      <p:sp>
        <p:nvSpPr>
          <p:cNvPr id="7" name="Rectangle 6"/>
          <p:cNvSpPr/>
          <p:nvPr userDrawn="1"/>
        </p:nvSpPr>
        <p:spPr>
          <a:xfrm>
            <a:off x="745068" y="0"/>
            <a:ext cx="11446934" cy="129156"/>
          </a:xfrm>
          <a:prstGeom prst="rect">
            <a:avLst/>
          </a:prstGeom>
          <a:solidFill>
            <a:srgbClr val="00A9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619167" y="1478157"/>
            <a:ext cx="10972800" cy="4750192"/>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1294607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l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56353"/>
            <a:ext cx="7416800" cy="365125"/>
          </a:xfrm>
        </p:spPr>
        <p:txBody>
          <a:bodyPr/>
          <a:lstStyle>
            <a:lvl1pPr algn="l">
              <a:defRPr sz="6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10944698" y="6356353"/>
            <a:ext cx="637703" cy="365125"/>
          </a:xfrm>
        </p:spPr>
        <p:txBody>
          <a:bodyPr/>
          <a:lstStyle>
            <a:lvl1pPr>
              <a:defRPr sz="6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1484479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619168" y="1478157"/>
            <a:ext cx="4719243" cy="4750192"/>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graphicFrame>
        <p:nvGraphicFramePr>
          <p:cNvPr id="4" name="Chart 3"/>
          <p:cNvGraphicFramePr/>
          <p:nvPr userDrawn="1"/>
        </p:nvGraphicFramePr>
        <p:xfrm>
          <a:off x="5472348" y="1478158"/>
          <a:ext cx="6119619" cy="4750192"/>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3305983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graphicFrame>
        <p:nvGraphicFramePr>
          <p:cNvPr id="8" name="Chart 7"/>
          <p:cNvGraphicFramePr/>
          <p:nvPr userDrawn="1"/>
        </p:nvGraphicFramePr>
        <p:xfrm>
          <a:off x="619167" y="1478159"/>
          <a:ext cx="10972800" cy="4341619"/>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1169285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619168" y="1478157"/>
            <a:ext cx="4719243" cy="4750192"/>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graphicFrame>
        <p:nvGraphicFramePr>
          <p:cNvPr id="4" name="Chart 3"/>
          <p:cNvGraphicFramePr/>
          <p:nvPr userDrawn="1"/>
        </p:nvGraphicFramePr>
        <p:xfrm>
          <a:off x="5654124" y="1478159"/>
          <a:ext cx="5928278" cy="4750193"/>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356010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nk 1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619167" y="1478159"/>
            <a:ext cx="10972800" cy="4800421"/>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2492462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nk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56353"/>
            <a:ext cx="7416800" cy="365125"/>
          </a:xfrm>
        </p:spPr>
        <p:txBody>
          <a:bodyPr/>
          <a:lstStyle>
            <a:lvl1pPr algn="l">
              <a:defRPr sz="6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10944698" y="6356353"/>
            <a:ext cx="637703" cy="365125"/>
          </a:xfrm>
        </p:spPr>
        <p:txBody>
          <a:bodyPr/>
          <a:lstStyle>
            <a:lvl1pPr>
              <a:defRPr sz="6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3451308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range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
        <p:nvSpPr>
          <p:cNvPr id="4" name="Footer Placeholder 3">
            <a:extLst>
              <a:ext uri="{FF2B5EF4-FFF2-40B4-BE49-F238E27FC236}">
                <a16:creationId xmlns:a16="http://schemas.microsoft.com/office/drawing/2014/main" id="{E955A366-47A9-409D-974E-E801E95D0AF8}"/>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1858214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yellow 1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619167" y="1478157"/>
            <a:ext cx="10972800" cy="478607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56353"/>
            <a:ext cx="7416800" cy="365125"/>
          </a:xfrm>
        </p:spPr>
        <p:txBody>
          <a:bodyPr/>
          <a:lstStyle>
            <a:lvl1pPr algn="l">
              <a:defRPr sz="6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10944698" y="6356353"/>
            <a:ext cx="637703" cy="365125"/>
          </a:xfrm>
        </p:spPr>
        <p:txBody>
          <a:bodyPr/>
          <a:lstStyle>
            <a:lvl1pPr>
              <a:defRPr sz="600">
                <a:solidFill>
                  <a:srgbClr val="585262"/>
                </a:solidFill>
                <a:latin typeface="Arial Black"/>
                <a:cs typeface="Arial Black"/>
              </a:defRPr>
            </a:lvl1pPr>
          </a:lstStyle>
          <a:p>
            <a:fld id="{9CAFC4BC-7C0B-344A-BA81-1CDFD15610A9}"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2429954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56353"/>
            <a:ext cx="7416800" cy="365125"/>
          </a:xfrm>
        </p:spPr>
        <p:txBody>
          <a:bodyPr/>
          <a:lstStyle>
            <a:lvl1pPr algn="l">
              <a:defRPr sz="6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10944698" y="6356353"/>
            <a:ext cx="637703" cy="365125"/>
          </a:xfrm>
        </p:spPr>
        <p:txBody>
          <a:bodyPr/>
          <a:lstStyle>
            <a:lvl1pPr>
              <a:defRPr sz="6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2221144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urple 1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619167" y="1478159"/>
            <a:ext cx="10972800" cy="476454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3872301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rple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56353"/>
            <a:ext cx="7416800" cy="365125"/>
          </a:xfrm>
        </p:spPr>
        <p:txBody>
          <a:bodyPr/>
          <a:lstStyle>
            <a:lvl1pPr algn="l">
              <a:defRPr sz="6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10944698" y="6356353"/>
            <a:ext cx="637703" cy="365125"/>
          </a:xfrm>
        </p:spPr>
        <p:txBody>
          <a:bodyPr/>
          <a:lstStyle>
            <a:lvl1pPr>
              <a:defRPr sz="6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1892954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52796" y="877423"/>
            <a:ext cx="8339172" cy="335240"/>
          </a:xfrm>
        </p:spPr>
        <p:txBody>
          <a:bodyPr anchor="t"/>
          <a:lstStyle>
            <a:lvl1pPr algn="l">
              <a:defRPr sz="1500" b="0" baseline="0">
                <a:latin typeface="Arial  "/>
                <a:cs typeface="Arial  "/>
              </a:defRPr>
            </a:lvl1pPr>
          </a:lstStyle>
          <a:p>
            <a:r>
              <a:rPr lang="en-US" err="1"/>
              <a:t>Firstname</a:t>
            </a:r>
            <a:r>
              <a:rPr lang="en-US"/>
              <a:t> </a:t>
            </a:r>
            <a:r>
              <a:rPr lang="en-US" err="1"/>
              <a:t>Lastname</a:t>
            </a:r>
            <a:endParaRPr lang="en-US"/>
          </a:p>
        </p:txBody>
      </p:sp>
      <p:sp>
        <p:nvSpPr>
          <p:cNvPr id="3" name="Content Placeholder 2"/>
          <p:cNvSpPr>
            <a:spLocks noGrp="1"/>
          </p:cNvSpPr>
          <p:nvPr>
            <p:ph idx="1"/>
          </p:nvPr>
        </p:nvSpPr>
        <p:spPr>
          <a:xfrm>
            <a:off x="736604" y="4181931"/>
            <a:ext cx="5274732" cy="1977571"/>
          </a:xfrm>
        </p:spPr>
        <p:txBody>
          <a:bodyPr>
            <a:normAutofit/>
          </a:bodyPr>
          <a:lstStyle>
            <a:lvl1pPr marL="88106" indent="-88106">
              <a:lnSpc>
                <a:spcPct val="110000"/>
              </a:lnSpc>
              <a:buFont typeface="Arial"/>
              <a:buChar char="•"/>
              <a:defRPr sz="1200"/>
            </a:lvl1pPr>
            <a:lvl2pPr marL="428625" indent="-85725">
              <a:lnSpc>
                <a:spcPct val="110000"/>
              </a:lnSpc>
              <a:buFont typeface="Arial"/>
              <a:buChar char="•"/>
              <a:defRPr sz="1200"/>
            </a:lvl2pPr>
            <a:lvl3pPr marL="769144" indent="-83344">
              <a:lnSpc>
                <a:spcPct val="110000"/>
              </a:lnSpc>
              <a:defRPr sz="1200"/>
            </a:lvl3pPr>
            <a:lvl4pPr marL="1157288" indent="-128588">
              <a:lnSpc>
                <a:spcPct val="110000"/>
              </a:lnSpc>
              <a:defRPr sz="1200"/>
            </a:lvl4pPr>
            <a:lvl5pPr marL="1501379" indent="-129779">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56353"/>
            <a:ext cx="7416800" cy="365125"/>
          </a:xfrm>
        </p:spPr>
        <p:txBody>
          <a:bodyPr/>
          <a:lstStyle>
            <a:lvl1pPr algn="l">
              <a:defRPr sz="6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10944698" y="6356353"/>
            <a:ext cx="637703" cy="365125"/>
          </a:xfrm>
        </p:spPr>
        <p:txBody>
          <a:bodyPr/>
          <a:lstStyle>
            <a:lvl1pPr>
              <a:defRPr sz="6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736602" y="877890"/>
            <a:ext cx="2190915" cy="2171707"/>
          </a:xfrm>
        </p:spPr>
        <p:txBody>
          <a:bodyPr/>
          <a:lstStyle/>
          <a:p>
            <a:endParaRPr lang="en-US"/>
          </a:p>
        </p:txBody>
      </p:sp>
      <p:sp>
        <p:nvSpPr>
          <p:cNvPr id="12" name="Text Placeholder 11"/>
          <p:cNvSpPr>
            <a:spLocks noGrp="1"/>
          </p:cNvSpPr>
          <p:nvPr>
            <p:ph type="body" sz="quarter" idx="15"/>
          </p:nvPr>
        </p:nvSpPr>
        <p:spPr>
          <a:xfrm>
            <a:off x="6337900" y="4181931"/>
            <a:ext cx="5244503" cy="1977571"/>
          </a:xfrm>
        </p:spPr>
        <p:txBody>
          <a:bodyPr>
            <a:normAutofit/>
          </a:bodyPr>
          <a:lstStyle>
            <a:lvl1pPr marL="88106" indent="-88106">
              <a:lnSpc>
                <a:spcPct val="110000"/>
              </a:lnSpc>
              <a:defRPr sz="1200"/>
            </a:lvl1pPr>
            <a:lvl2pPr marL="428625" indent="-85725">
              <a:lnSpc>
                <a:spcPct val="110000"/>
              </a:lnSpc>
              <a:buFont typeface="Arial"/>
              <a:buChar char="•"/>
              <a:defRPr sz="1200"/>
            </a:lvl2pPr>
            <a:lvl3pPr marL="769144" indent="-83344">
              <a:lnSpc>
                <a:spcPct val="110000"/>
              </a:lnSpc>
              <a:defRPr sz="1200"/>
            </a:lvl3pPr>
            <a:lvl4pPr marL="1156097" indent="-127397">
              <a:lnSpc>
                <a:spcPct val="110000"/>
              </a:lnSpc>
              <a:defRPr sz="1200"/>
            </a:lvl4pPr>
            <a:lvl5pPr marL="1503760" indent="-13216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p:cNvSpPr/>
          <p:nvPr userDrawn="1"/>
        </p:nvSpPr>
        <p:spPr>
          <a:xfrm>
            <a:off x="745068" y="3465272"/>
            <a:ext cx="5266264" cy="592188"/>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Rectangle 28"/>
          <p:cNvSpPr/>
          <p:nvPr userDrawn="1"/>
        </p:nvSpPr>
        <p:spPr>
          <a:xfrm>
            <a:off x="6337899" y="3464485"/>
            <a:ext cx="5266264" cy="592188"/>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ext Placeholder 13"/>
          <p:cNvSpPr>
            <a:spLocks noGrp="1"/>
          </p:cNvSpPr>
          <p:nvPr>
            <p:ph type="body" sz="quarter" idx="16"/>
          </p:nvPr>
        </p:nvSpPr>
        <p:spPr>
          <a:xfrm>
            <a:off x="3253318" y="1287466"/>
            <a:ext cx="8329083" cy="1762125"/>
          </a:xfrm>
        </p:spPr>
        <p:txBody>
          <a:bodyPr>
            <a:normAutofit/>
          </a:bodyPr>
          <a:lstStyle>
            <a:lvl1pPr marL="0" indent="0">
              <a:lnSpc>
                <a:spcPct val="120000"/>
              </a:lnSpc>
              <a:buNone/>
              <a:defRPr sz="1350">
                <a:solidFill>
                  <a:srgbClr val="7030A0"/>
                </a:solidFill>
              </a:defRPr>
            </a:lvl1pPr>
            <a:lvl2pPr marL="342900" indent="0">
              <a:lnSpc>
                <a:spcPct val="120000"/>
              </a:lnSpc>
              <a:buNone/>
              <a:defRPr sz="1350">
                <a:solidFill>
                  <a:srgbClr val="7030A0"/>
                </a:solidFill>
              </a:defRPr>
            </a:lvl2pPr>
            <a:lvl3pPr marL="685800" indent="0">
              <a:lnSpc>
                <a:spcPct val="120000"/>
              </a:lnSpc>
              <a:buNone/>
              <a:defRPr sz="1350">
                <a:solidFill>
                  <a:srgbClr val="7030A0"/>
                </a:solidFill>
              </a:defRPr>
            </a:lvl3pPr>
          </a:lstStyle>
          <a:p>
            <a:pPr lvl="0"/>
            <a:r>
              <a:rPr lang="en-US"/>
              <a:t>Click to edit Master text styles</a:t>
            </a:r>
          </a:p>
          <a:p>
            <a:pPr lvl="1"/>
            <a:r>
              <a:rPr lang="en-US"/>
              <a:t>Second level</a:t>
            </a:r>
          </a:p>
          <a:p>
            <a:pPr lvl="2"/>
            <a:r>
              <a:rPr lang="en-US"/>
              <a:t>Third level</a:t>
            </a:r>
          </a:p>
        </p:txBody>
      </p:sp>
      <p:sp>
        <p:nvSpPr>
          <p:cNvPr id="16" name="Text Placeholder 15"/>
          <p:cNvSpPr>
            <a:spLocks noGrp="1"/>
          </p:cNvSpPr>
          <p:nvPr>
            <p:ph type="body" sz="quarter" idx="17"/>
          </p:nvPr>
        </p:nvSpPr>
        <p:spPr>
          <a:xfrm>
            <a:off x="736600" y="3465272"/>
            <a:ext cx="5274734" cy="592138"/>
          </a:xfrm>
        </p:spPr>
        <p:txBody>
          <a:bodyPr anchor="ctr">
            <a:noAutofit/>
          </a:bodyPr>
          <a:lstStyle>
            <a:lvl1pPr marL="0" indent="0" algn="ctr">
              <a:buNone/>
              <a:defRPr sz="1200" b="1">
                <a:solidFill>
                  <a:schemeClr val="bg1"/>
                </a:solidFill>
                <a:latin typeface="Arial Black"/>
                <a:cs typeface="Arial Black"/>
              </a:defRPr>
            </a:lvl1pPr>
            <a:lvl2pPr marL="342900" indent="0">
              <a:buNone/>
              <a:defRPr sz="1200" b="1">
                <a:latin typeface="Arial Black"/>
                <a:cs typeface="Arial Black"/>
              </a:defRPr>
            </a:lvl2pPr>
            <a:lvl3pPr marL="685800" indent="0">
              <a:buNone/>
              <a:defRPr sz="1200" b="1">
                <a:latin typeface="Arial Black"/>
                <a:cs typeface="Arial Black"/>
              </a:defRPr>
            </a:lvl3pPr>
            <a:lvl4pPr marL="1028700" indent="0">
              <a:buNone/>
              <a:defRPr sz="1200" b="1">
                <a:latin typeface="Arial Black"/>
                <a:cs typeface="Arial Black"/>
              </a:defRPr>
            </a:lvl4pPr>
            <a:lvl5pPr marL="1371600" indent="0">
              <a:buNone/>
              <a:defRPr sz="1200" b="1">
                <a:latin typeface="Arial Black"/>
                <a:cs typeface="Arial Black"/>
              </a:defRPr>
            </a:lvl5pPr>
          </a:lstStyle>
          <a:p>
            <a:pPr lvl="0"/>
            <a:r>
              <a:rPr lang="en-US"/>
              <a:t>Click to edit Master text styles</a:t>
            </a:r>
          </a:p>
        </p:txBody>
      </p:sp>
      <p:sp>
        <p:nvSpPr>
          <p:cNvPr id="31" name="Text Placeholder 15"/>
          <p:cNvSpPr>
            <a:spLocks noGrp="1"/>
          </p:cNvSpPr>
          <p:nvPr>
            <p:ph type="body" sz="quarter" idx="18"/>
          </p:nvPr>
        </p:nvSpPr>
        <p:spPr>
          <a:xfrm>
            <a:off x="6337900" y="3463458"/>
            <a:ext cx="5274734" cy="592138"/>
          </a:xfrm>
        </p:spPr>
        <p:txBody>
          <a:bodyPr anchor="ctr">
            <a:noAutofit/>
          </a:bodyPr>
          <a:lstStyle>
            <a:lvl1pPr marL="0" indent="0" algn="ctr">
              <a:buNone/>
              <a:defRPr sz="1200" b="1">
                <a:solidFill>
                  <a:schemeClr val="bg1"/>
                </a:solidFill>
                <a:latin typeface="Arial Black"/>
                <a:cs typeface="Arial Black"/>
              </a:defRPr>
            </a:lvl1pPr>
            <a:lvl2pPr marL="342900" indent="0">
              <a:buNone/>
              <a:defRPr sz="1200" b="1">
                <a:latin typeface="Arial Black"/>
                <a:cs typeface="Arial Black"/>
              </a:defRPr>
            </a:lvl2pPr>
            <a:lvl3pPr marL="685800" indent="0">
              <a:buNone/>
              <a:defRPr sz="1200" b="1">
                <a:latin typeface="Arial Black"/>
                <a:cs typeface="Arial Black"/>
              </a:defRPr>
            </a:lvl3pPr>
            <a:lvl4pPr marL="1028700" indent="0">
              <a:buNone/>
              <a:defRPr sz="1200" b="1">
                <a:latin typeface="Arial Black"/>
                <a:cs typeface="Arial Black"/>
              </a:defRPr>
            </a:lvl4pPr>
            <a:lvl5pPr marL="1371600" indent="0">
              <a:buNone/>
              <a:defRPr sz="1200" b="1">
                <a:latin typeface="Arial Black"/>
                <a:cs typeface="Arial Black"/>
              </a:defRPr>
            </a:lvl5pPr>
          </a:lstStyle>
          <a:p>
            <a:pPr lvl="0"/>
            <a:r>
              <a:rPr lang="en-US"/>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2110097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9" name="Content Placeholder 2"/>
          <p:cNvSpPr>
            <a:spLocks noGrp="1"/>
          </p:cNvSpPr>
          <p:nvPr>
            <p:ph idx="1"/>
          </p:nvPr>
        </p:nvSpPr>
        <p:spPr>
          <a:xfrm>
            <a:off x="619167" y="2367921"/>
            <a:ext cx="10972800" cy="2884558"/>
          </a:xfrm>
        </p:spPr>
        <p:txBody>
          <a:bodyPr>
            <a:normAutofit/>
          </a:bodyPr>
          <a:lstStyle>
            <a:lvl1pPr marL="0" indent="0">
              <a:buNone/>
              <a:defRPr sz="1800">
                <a:solidFill>
                  <a:srgbClr val="7030A0"/>
                </a:solidFill>
              </a:defRPr>
            </a:lvl1pPr>
            <a:lvl2pPr marL="342900" indent="0">
              <a:buNone/>
              <a:defRPr sz="1800">
                <a:solidFill>
                  <a:srgbClr val="7030A0"/>
                </a:solidFill>
              </a:defRPr>
            </a:lvl2pPr>
            <a:lvl3pPr marL="685800" indent="0">
              <a:buNone/>
              <a:defRPr sz="1800">
                <a:solidFill>
                  <a:srgbClr val="7030A0"/>
                </a:solidFill>
              </a:defRPr>
            </a:lvl3pPr>
            <a:lvl4pPr marL="1028700" indent="0">
              <a:buNone/>
              <a:defRPr sz="1800">
                <a:solidFill>
                  <a:srgbClr val="7030A0"/>
                </a:solidFill>
              </a:defRPr>
            </a:lvl4pPr>
            <a:lvl5pPr marL="1371600" indent="0">
              <a:buNone/>
              <a:defRPr sz="1800">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609600" y="6356353"/>
            <a:ext cx="7416800" cy="365125"/>
          </a:xfrm>
        </p:spPr>
        <p:txBody>
          <a:bodyPr/>
          <a:lstStyle/>
          <a:p>
            <a:r>
              <a:rPr lang="en-US"/>
              <a:t>Business Volunteers Unlimited</a:t>
            </a:r>
            <a:endParaRPr lang="en-US">
              <a:latin typeface="Arial  "/>
              <a:cs typeface="Arial  "/>
            </a:endParaRPr>
          </a:p>
        </p:txBody>
      </p:sp>
      <p:sp>
        <p:nvSpPr>
          <p:cNvPr id="11" name="Slide Number Placeholder 5"/>
          <p:cNvSpPr>
            <a:spLocks noGrp="1"/>
          </p:cNvSpPr>
          <p:nvPr>
            <p:ph type="sldNum" sz="quarter" idx="12"/>
          </p:nvPr>
        </p:nvSpPr>
        <p:spPr>
          <a:xfrm>
            <a:off x="8737600" y="6356353"/>
            <a:ext cx="2844800" cy="365125"/>
          </a:xfrm>
        </p:spPr>
        <p:txBody>
          <a:bodyPr/>
          <a:lstStyle/>
          <a:p>
            <a:fld id="{9CAFC4BC-7C0B-344A-BA81-1CDFD15610A9}" type="slidenum">
              <a:rPr lang="en-US" smtClean="0"/>
              <a:t>‹#›</a:t>
            </a:fld>
            <a:endParaRPr lang="en-US"/>
          </a:p>
        </p:txBody>
      </p:sp>
      <p:sp>
        <p:nvSpPr>
          <p:cNvPr id="5" name="TextBox 4"/>
          <p:cNvSpPr txBox="1"/>
          <p:nvPr userDrawn="1"/>
        </p:nvSpPr>
        <p:spPr>
          <a:xfrm>
            <a:off x="193525" y="857840"/>
            <a:ext cx="1039067" cy="2400657"/>
          </a:xfrm>
          <a:prstGeom prst="rect">
            <a:avLst/>
          </a:prstGeom>
          <a:noFill/>
        </p:spPr>
        <p:txBody>
          <a:bodyPr wrap="none" rtlCol="0">
            <a:spAutoFit/>
          </a:bodyPr>
          <a:lstStyle/>
          <a:p>
            <a:r>
              <a:rPr lang="en-US" sz="15000">
                <a:solidFill>
                  <a:srgbClr val="523178"/>
                </a:solidFill>
                <a:latin typeface="Times"/>
                <a:cs typeface="Times"/>
              </a:rPr>
              <a:t>“</a:t>
            </a:r>
          </a:p>
        </p:txBody>
      </p:sp>
      <p:sp>
        <p:nvSpPr>
          <p:cNvPr id="6" name="TextBox 5"/>
          <p:cNvSpPr txBox="1"/>
          <p:nvPr userDrawn="1"/>
        </p:nvSpPr>
        <p:spPr>
          <a:xfrm rot="10800000">
            <a:off x="10290284" y="3298845"/>
            <a:ext cx="1039067" cy="2400657"/>
          </a:xfrm>
          <a:prstGeom prst="rect">
            <a:avLst/>
          </a:prstGeom>
          <a:noFill/>
        </p:spPr>
        <p:txBody>
          <a:bodyPr wrap="none" rtlCol="0">
            <a:spAutoFit/>
          </a:bodyPr>
          <a:lstStyle/>
          <a:p>
            <a:r>
              <a:rPr lang="en-US" sz="15000">
                <a:solidFill>
                  <a:srgbClr val="7030A0"/>
                </a:solidFill>
                <a:latin typeface="Times"/>
                <a:cs typeface="Times"/>
              </a:rPr>
              <a:t>“</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2711460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1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619167" y="1478159"/>
            <a:ext cx="10972800" cy="5250791"/>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461759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56353"/>
            <a:ext cx="7416800" cy="365125"/>
          </a:xfrm>
        </p:spPr>
        <p:txBody>
          <a:bodyPr/>
          <a:lstStyle>
            <a:lvl1pPr algn="l">
              <a:defRPr sz="6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10944698" y="6356353"/>
            <a:ext cx="637703" cy="365125"/>
          </a:xfrm>
        </p:spPr>
        <p:txBody>
          <a:bodyPr/>
          <a:lstStyle>
            <a:lvl1pPr>
              <a:defRPr sz="6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407164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orange divider">
    <p:bg>
      <p:bgPr>
        <a:solidFill>
          <a:srgbClr val="F1971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846078"/>
          </a:xfrm>
        </p:spPr>
        <p:txBody>
          <a:bodyPr/>
          <a:lstStyle>
            <a:lvl1pPr>
              <a:defRPr>
                <a:solidFill>
                  <a:srgbClr val="FFFFFF"/>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Tree>
    <p:extLst>
      <p:ext uri="{BB962C8B-B14F-4D97-AF65-F5344CB8AC3E}">
        <p14:creationId xmlns:p14="http://schemas.microsoft.com/office/powerpoint/2010/main" val="1955834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l divider">
    <p:bg>
      <p:bgPr>
        <a:solidFill>
          <a:srgbClr val="00A9A4"/>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
        <p:nvSpPr>
          <p:cNvPr id="6" name="Title 1"/>
          <p:cNvSpPr>
            <a:spLocks noGrp="1"/>
          </p:cNvSpPr>
          <p:nvPr>
            <p:ph type="title"/>
          </p:nvPr>
        </p:nvSpPr>
        <p:spPr>
          <a:xfrm>
            <a:off x="609600" y="274638"/>
            <a:ext cx="10972800" cy="5846078"/>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176790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l 1 column">
    <p:spTree>
      <p:nvGrpSpPr>
        <p:cNvPr id="1" name=""/>
        <p:cNvGrpSpPr/>
        <p:nvPr/>
      </p:nvGrpSpPr>
      <p:grpSpPr>
        <a:xfrm>
          <a:off x="0" y="0"/>
          <a:ext cx="0" cy="0"/>
          <a:chOff x="0" y="0"/>
          <a:chExt cx="0" cy="0"/>
        </a:xfrm>
      </p:grpSpPr>
      <p:sp>
        <p:nvSpPr>
          <p:cNvPr id="7" name="Rectangle 6"/>
          <p:cNvSpPr/>
          <p:nvPr userDrawn="1"/>
        </p:nvSpPr>
        <p:spPr>
          <a:xfrm>
            <a:off x="745068" y="0"/>
            <a:ext cx="11446934" cy="129156"/>
          </a:xfrm>
          <a:prstGeom prst="rect">
            <a:avLst/>
          </a:prstGeom>
          <a:solidFill>
            <a:srgbClr val="00A9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619167" y="1478157"/>
            <a:ext cx="10972800" cy="4750192"/>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3984738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nk divider">
    <p:bg>
      <p:bgPr>
        <a:solidFill>
          <a:srgbClr val="E9187E"/>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
        <p:nvSpPr>
          <p:cNvPr id="6" name="Title 1"/>
          <p:cNvSpPr>
            <a:spLocks noGrp="1"/>
          </p:cNvSpPr>
          <p:nvPr>
            <p:ph type="title"/>
          </p:nvPr>
        </p:nvSpPr>
        <p:spPr>
          <a:xfrm>
            <a:off x="609600" y="274638"/>
            <a:ext cx="10972800" cy="5846078"/>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186568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yellow divider">
    <p:bg>
      <p:bgPr>
        <a:solidFill>
          <a:srgbClr val="FFC50F"/>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
        <p:nvSpPr>
          <p:cNvPr id="6" name="Title 1"/>
          <p:cNvSpPr>
            <a:spLocks noGrp="1"/>
          </p:cNvSpPr>
          <p:nvPr>
            <p:ph type="title"/>
          </p:nvPr>
        </p:nvSpPr>
        <p:spPr>
          <a:xfrm>
            <a:off x="609600" y="274638"/>
            <a:ext cx="10972800" cy="5846078"/>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914240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urple divider">
    <p:bg>
      <p:bgPr>
        <a:solidFill>
          <a:srgbClr val="AB499C"/>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
        <p:nvSpPr>
          <p:cNvPr id="6" name="Title 1"/>
          <p:cNvSpPr>
            <a:spLocks noGrp="1"/>
          </p:cNvSpPr>
          <p:nvPr>
            <p:ph type="title"/>
          </p:nvPr>
        </p:nvSpPr>
        <p:spPr>
          <a:xfrm>
            <a:off x="609600" y="274638"/>
            <a:ext cx="10972800" cy="5846078"/>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199702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en divider">
    <p:bg>
      <p:bgPr>
        <a:solidFill>
          <a:srgbClr val="19A95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
        <p:nvSpPr>
          <p:cNvPr id="6" name="Title 1"/>
          <p:cNvSpPr>
            <a:spLocks noGrp="1"/>
          </p:cNvSpPr>
          <p:nvPr>
            <p:ph type="title"/>
          </p:nvPr>
        </p:nvSpPr>
        <p:spPr>
          <a:xfrm>
            <a:off x="609600" y="274638"/>
            <a:ext cx="10972800" cy="5846078"/>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31483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6/23/2021</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12184656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6/23/2021</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19463706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6/23/2021</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1817964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6/23/2021</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74367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6/23/2021</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1834487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E54383-0241-4F97-83AE-9B128F91792A}"/>
              </a:ext>
            </a:extLst>
          </p:cNvPr>
          <p:cNvSpPr/>
          <p:nvPr userDrawn="1"/>
        </p:nvSpPr>
        <p:spPr>
          <a:xfrm>
            <a:off x="0" y="0"/>
            <a:ext cx="12192000" cy="3200400"/>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58400" y="6027738"/>
            <a:ext cx="1828800" cy="69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B6DA2C36-9AC0-48CE-9C9E-35971D10D958}"/>
              </a:ext>
            </a:extLst>
          </p:cNvPr>
          <p:cNvSpPr/>
          <p:nvPr userDrawn="1"/>
        </p:nvSpPr>
        <p:spPr>
          <a:xfrm>
            <a:off x="6582834" y="1905000"/>
            <a:ext cx="5609167" cy="2286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TextBox 6">
            <a:extLst>
              <a:ext uri="{FF2B5EF4-FFF2-40B4-BE49-F238E27FC236}">
                <a16:creationId xmlns:a16="http://schemas.microsoft.com/office/drawing/2014/main" id="{41528B77-B064-4654-A87A-04BFC7099402}"/>
              </a:ext>
            </a:extLst>
          </p:cNvPr>
          <p:cNvSpPr txBox="1"/>
          <p:nvPr userDrawn="1"/>
        </p:nvSpPr>
        <p:spPr>
          <a:xfrm>
            <a:off x="463551" y="1228726"/>
            <a:ext cx="7620000" cy="646113"/>
          </a:xfrm>
          <a:prstGeom prst="rect">
            <a:avLst/>
          </a:prstGeom>
          <a:noFill/>
        </p:spPr>
        <p:txBody>
          <a:bodyPr>
            <a:spAutoFit/>
          </a:bodyPr>
          <a:lstStyle/>
          <a:p>
            <a:pPr eaLnBrk="1" fontAlgn="auto" hangingPunct="1">
              <a:spcBef>
                <a:spcPts val="0"/>
              </a:spcBef>
              <a:spcAft>
                <a:spcPts val="0"/>
              </a:spcAft>
              <a:defRPr/>
            </a:pPr>
            <a:r>
              <a:rPr lang="en-US" sz="3500" kern="3000" spc="100" dirty="0">
                <a:solidFill>
                  <a:schemeClr val="bg1"/>
                </a:solidFill>
                <a:latin typeface="Baskerville Old Face" panose="02020602080505020303" pitchFamily="18" charset="0"/>
              </a:rPr>
              <a:t>H</a:t>
            </a:r>
            <a:r>
              <a:rPr lang="en-US" sz="3500" kern="3000" spc="200" dirty="0">
                <a:solidFill>
                  <a:schemeClr val="bg1"/>
                </a:solidFill>
                <a:latin typeface="Baskerville Old Face" panose="02020602080505020303" pitchFamily="18" charset="0"/>
              </a:rPr>
              <a:t>arte</a:t>
            </a:r>
            <a:r>
              <a:rPr lang="en-US" sz="3500" kern="3000" spc="100" dirty="0">
                <a:solidFill>
                  <a:schemeClr val="bg1"/>
                </a:solidFill>
                <a:latin typeface="Baskerville Old Face" panose="02020602080505020303" pitchFamily="18" charset="0"/>
              </a:rPr>
              <a:t>r Secrest &amp; </a:t>
            </a:r>
            <a:r>
              <a:rPr lang="en-US" sz="3500" kern="3000" spc="200" dirty="0">
                <a:solidFill>
                  <a:schemeClr val="bg1"/>
                </a:solidFill>
                <a:latin typeface="Baskerville Old Face" panose="02020602080505020303" pitchFamily="18" charset="0"/>
              </a:rPr>
              <a:t>E</a:t>
            </a:r>
            <a:r>
              <a:rPr lang="en-US" sz="3500" kern="3000" dirty="0">
                <a:solidFill>
                  <a:schemeClr val="bg1"/>
                </a:solidFill>
                <a:latin typeface="Baskerville Old Face" panose="02020602080505020303" pitchFamily="18" charset="0"/>
              </a:rPr>
              <a:t>me</a:t>
            </a:r>
            <a:r>
              <a:rPr lang="en-US" sz="3500" kern="3000" spc="200" dirty="0">
                <a:solidFill>
                  <a:schemeClr val="bg1"/>
                </a:solidFill>
                <a:latin typeface="Baskerville Old Face" panose="02020602080505020303" pitchFamily="18" charset="0"/>
              </a:rPr>
              <a:t>ry</a:t>
            </a:r>
            <a:r>
              <a:rPr lang="en-US" sz="3500" kern="3000" spc="100" dirty="0">
                <a:solidFill>
                  <a:schemeClr val="bg1"/>
                </a:solidFill>
                <a:latin typeface="Baskerville Old Face" panose="02020602080505020303" pitchFamily="18" charset="0"/>
              </a:rPr>
              <a:t> </a:t>
            </a:r>
            <a:r>
              <a:rPr lang="en-US" sz="2800" kern="3000" spc="100" dirty="0">
                <a:solidFill>
                  <a:schemeClr val="bg1"/>
                </a:solidFill>
                <a:latin typeface="Baskerville Old Face" panose="02020602080505020303" pitchFamily="18" charset="0"/>
              </a:rPr>
              <a:t>LLP</a:t>
            </a:r>
          </a:p>
        </p:txBody>
      </p:sp>
      <p:sp>
        <p:nvSpPr>
          <p:cNvPr id="8" name="Rectangle 7">
            <a:extLst>
              <a:ext uri="{FF2B5EF4-FFF2-40B4-BE49-F238E27FC236}">
                <a16:creationId xmlns:a16="http://schemas.microsoft.com/office/drawing/2014/main" id="{B83BD778-DD68-4C55-B0F9-1E5C2A949B11}"/>
              </a:ext>
            </a:extLst>
          </p:cNvPr>
          <p:cNvSpPr/>
          <p:nvPr userDrawn="1"/>
        </p:nvSpPr>
        <p:spPr>
          <a:xfrm>
            <a:off x="1" y="990600"/>
            <a:ext cx="2681817" cy="274638"/>
          </a:xfrm>
          <a:prstGeom prst="rect">
            <a:avLst/>
          </a:prstGeom>
          <a:solidFill>
            <a:srgbClr val="A41E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TextBox 8">
            <a:extLst>
              <a:ext uri="{FF2B5EF4-FFF2-40B4-BE49-F238E27FC236}">
                <a16:creationId xmlns:a16="http://schemas.microsoft.com/office/drawing/2014/main" id="{0F220691-0ECB-426F-92B7-D91CC793B115}"/>
              </a:ext>
            </a:extLst>
          </p:cNvPr>
          <p:cNvSpPr txBox="1"/>
          <p:nvPr userDrawn="1"/>
        </p:nvSpPr>
        <p:spPr>
          <a:xfrm>
            <a:off x="7112000" y="1873251"/>
            <a:ext cx="4267200" cy="277813"/>
          </a:xfrm>
          <a:prstGeom prst="rect">
            <a:avLst/>
          </a:prstGeom>
          <a:noFill/>
        </p:spPr>
        <p:txBody>
          <a:bodyPr>
            <a:spAutoFit/>
          </a:bodyPr>
          <a:lstStyle/>
          <a:p>
            <a:pPr eaLnBrk="1" fontAlgn="auto" hangingPunct="1">
              <a:spcBef>
                <a:spcPts val="0"/>
              </a:spcBef>
              <a:spcAft>
                <a:spcPts val="0"/>
              </a:spcAft>
              <a:defRPr/>
            </a:pPr>
            <a:r>
              <a:rPr lang="en-US" sz="1200" b="1" spc="320" dirty="0">
                <a:solidFill>
                  <a:schemeClr val="bg1">
                    <a:lumMod val="50000"/>
                  </a:schemeClr>
                </a:solidFill>
                <a:latin typeface="EngraversGothic BT" panose="020B0507020203020204" pitchFamily="34" charset="0"/>
              </a:rPr>
              <a:t>ATTORNEYS AND COUNSELORS</a:t>
            </a:r>
          </a:p>
        </p:txBody>
      </p:sp>
      <p:sp>
        <p:nvSpPr>
          <p:cNvPr id="15" name="Title 1"/>
          <p:cNvSpPr>
            <a:spLocks noGrp="1"/>
          </p:cNvSpPr>
          <p:nvPr>
            <p:ph type="ctrTitle"/>
          </p:nvPr>
        </p:nvSpPr>
        <p:spPr>
          <a:xfrm>
            <a:off x="4350030" y="3452768"/>
            <a:ext cx="6927569" cy="78333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b="0">
                <a:solidFill>
                  <a:schemeClr val="tx1"/>
                </a:solidFill>
                <a:latin typeface="Arial Narrow" panose="020B0606020202030204" pitchFamily="34" charset="0"/>
              </a:defRPr>
            </a:lvl1pPr>
          </a:lstStyle>
          <a:p>
            <a:pPr lvl="0"/>
            <a:r>
              <a:rPr lang="en-US"/>
              <a:t>Click to edit Master title style</a:t>
            </a:r>
            <a:endParaRPr lang="en-US" dirty="0"/>
          </a:p>
        </p:txBody>
      </p:sp>
      <p:sp>
        <p:nvSpPr>
          <p:cNvPr id="16" name="Subtitle 2"/>
          <p:cNvSpPr>
            <a:spLocks noGrp="1"/>
          </p:cNvSpPr>
          <p:nvPr>
            <p:ph type="subTitle" idx="4294967295"/>
          </p:nvPr>
        </p:nvSpPr>
        <p:spPr>
          <a:xfrm>
            <a:off x="4350029" y="4350183"/>
            <a:ext cx="6013171" cy="600811"/>
          </a:xfrm>
          <a:prstGeom prst="rect">
            <a:avLst/>
          </a:prstGeom>
        </p:spPr>
        <p:txBody>
          <a:bodyPr>
            <a:normAutofit/>
          </a:bodyPr>
          <a:lstStyle>
            <a:lvl1pPr>
              <a:defRPr sz="2400">
                <a:solidFill>
                  <a:srgbClr val="808080"/>
                </a:solidFill>
                <a:latin typeface="Arial Narrow" panose="020B0606020202030204"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412627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l 2 column">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5596721" y="1478157"/>
            <a:ext cx="5995247" cy="478607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609602" y="1478157"/>
            <a:ext cx="4891618" cy="4786118"/>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
        <p:nvSpPr>
          <p:cNvPr id="4" name="Footer Placeholder 3">
            <a:extLst>
              <a:ext uri="{FF2B5EF4-FFF2-40B4-BE49-F238E27FC236}">
                <a16:creationId xmlns:a16="http://schemas.microsoft.com/office/drawing/2014/main" id="{FD8B127C-1615-4A9E-9096-2DE3AA446413}"/>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39052064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9BD47AAE-6B1B-42EE-9078-0FEC48EB9F8E}"/>
              </a:ext>
            </a:extLst>
          </p:cNvPr>
          <p:cNvSpPr>
            <a:spLocks noGrp="1"/>
          </p:cNvSpPr>
          <p:nvPr>
            <p:ph type="sldNum" sz="quarter" idx="10"/>
          </p:nvPr>
        </p:nvSpPr>
        <p:spPr/>
        <p:txBody>
          <a:bodyPr/>
          <a:lstStyle>
            <a:lvl1pPr>
              <a:defRPr smtClean="0"/>
            </a:lvl1pPr>
          </a:lstStyle>
          <a:p>
            <a:pPr>
              <a:defRPr/>
            </a:pPr>
            <a:fld id="{0A397CDF-CF2D-438F-BB03-7CC131C6E614}" type="slidenum">
              <a:rPr lang="en-US" altLang="en-US"/>
              <a:pPr>
                <a:defRPr/>
              </a:pPr>
              <a:t>‹#›</a:t>
            </a:fld>
            <a:endParaRPr lang="en-US" altLang="en-US"/>
          </a:p>
        </p:txBody>
      </p:sp>
    </p:spTree>
    <p:extLst>
      <p:ext uri="{BB962C8B-B14F-4D97-AF65-F5344CB8AC3E}">
        <p14:creationId xmlns:p14="http://schemas.microsoft.com/office/powerpoint/2010/main" val="2211746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normAutofit/>
          </a:bodyPr>
          <a:lstStyle>
            <a:lvl1pPr algn="l">
              <a:defRPr sz="2400" b="0" cap="none" baseline="0">
                <a:solidFill>
                  <a:srgbClr val="808080"/>
                </a:solidFill>
                <a:latin typeface="Arial Narrow" panose="020B0606020202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5221F952-E5AC-4BE7-ABD1-59F18F1F9FA7}"/>
              </a:ext>
            </a:extLst>
          </p:cNvPr>
          <p:cNvSpPr>
            <a:spLocks noGrp="1"/>
          </p:cNvSpPr>
          <p:nvPr>
            <p:ph type="sldNum" sz="quarter" idx="10"/>
          </p:nvPr>
        </p:nvSpPr>
        <p:spPr/>
        <p:txBody>
          <a:bodyPr/>
          <a:lstStyle>
            <a:lvl1pPr>
              <a:defRPr smtClean="0"/>
            </a:lvl1pPr>
          </a:lstStyle>
          <a:p>
            <a:pPr>
              <a:defRPr/>
            </a:pPr>
            <a:fld id="{ADDAD81E-BA9C-4BB2-915E-FAF1F80FC133}" type="slidenum">
              <a:rPr lang="en-US" altLang="en-US"/>
              <a:pPr>
                <a:defRPr/>
              </a:pPr>
              <a:t>‹#›</a:t>
            </a:fld>
            <a:endParaRPr lang="en-US" altLang="en-US"/>
          </a:p>
        </p:txBody>
      </p:sp>
    </p:spTree>
    <p:extLst>
      <p:ext uri="{BB962C8B-B14F-4D97-AF65-F5344CB8AC3E}">
        <p14:creationId xmlns:p14="http://schemas.microsoft.com/office/powerpoint/2010/main" val="31691296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F9A312-92EE-4195-B6AF-EB0AE07F9F15}"/>
              </a:ext>
            </a:extLst>
          </p:cNvPr>
          <p:cNvSpPr>
            <a:spLocks noGrp="1"/>
          </p:cNvSpPr>
          <p:nvPr>
            <p:ph type="sldNum" sz="quarter" idx="10"/>
          </p:nvPr>
        </p:nvSpPr>
        <p:spPr/>
        <p:txBody>
          <a:bodyPr/>
          <a:lstStyle>
            <a:lvl1pPr>
              <a:defRPr smtClean="0"/>
            </a:lvl1pPr>
          </a:lstStyle>
          <a:p>
            <a:pPr>
              <a:defRPr/>
            </a:pPr>
            <a:fld id="{6A5EB691-03E1-4C86-AB3A-1C8A2AF83FC0}" type="slidenum">
              <a:rPr lang="en-US" altLang="en-US"/>
              <a:pPr>
                <a:defRPr/>
              </a:pPr>
              <a:t>‹#›</a:t>
            </a:fld>
            <a:endParaRPr lang="en-US" altLang="en-US"/>
          </a:p>
        </p:txBody>
      </p:sp>
    </p:spTree>
    <p:extLst>
      <p:ext uri="{BB962C8B-B14F-4D97-AF65-F5344CB8AC3E}">
        <p14:creationId xmlns:p14="http://schemas.microsoft.com/office/powerpoint/2010/main" val="540032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BDD27D15-4021-46D8-9A16-BA1FE53E8656}"/>
              </a:ext>
            </a:extLst>
          </p:cNvPr>
          <p:cNvSpPr>
            <a:spLocks noGrp="1"/>
          </p:cNvSpPr>
          <p:nvPr>
            <p:ph type="ftr" sz="quarter" idx="10"/>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1F97B91-C8A6-4ECA-8F83-C19AA9322A50}"/>
              </a:ext>
            </a:extLst>
          </p:cNvPr>
          <p:cNvSpPr>
            <a:spLocks noGrp="1"/>
          </p:cNvSpPr>
          <p:nvPr>
            <p:ph type="sldNum" sz="quarter" idx="11"/>
          </p:nvPr>
        </p:nvSpPr>
        <p:spPr/>
        <p:txBody>
          <a:bodyPr/>
          <a:lstStyle>
            <a:lvl1pPr>
              <a:defRPr/>
            </a:lvl1pPr>
          </a:lstStyle>
          <a:p>
            <a:pPr>
              <a:defRPr/>
            </a:pPr>
            <a:fld id="{4B8A3C68-785A-4CE8-BBD5-7D6FA5F2DA23}" type="slidenum">
              <a:rPr lang="en-US" altLang="en-US"/>
              <a:pPr>
                <a:defRPr/>
              </a:pPr>
              <a:t>‹#›</a:t>
            </a:fld>
            <a:endParaRPr lang="en-US" altLang="en-US"/>
          </a:p>
        </p:txBody>
      </p:sp>
    </p:spTree>
    <p:extLst>
      <p:ext uri="{BB962C8B-B14F-4D97-AF65-F5344CB8AC3E}">
        <p14:creationId xmlns:p14="http://schemas.microsoft.com/office/powerpoint/2010/main" val="312144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76C0FD9-BBC9-4F95-AC09-61BB1C0E3271}"/>
              </a:ext>
            </a:extLst>
          </p:cNvPr>
          <p:cNvSpPr>
            <a:spLocks noGrp="1"/>
          </p:cNvSpPr>
          <p:nvPr>
            <p:ph type="sldNum" sz="quarter" idx="10"/>
          </p:nvPr>
        </p:nvSpPr>
        <p:spPr/>
        <p:txBody>
          <a:bodyPr/>
          <a:lstStyle>
            <a:lvl1pPr>
              <a:defRPr smtClean="0"/>
            </a:lvl1pPr>
          </a:lstStyle>
          <a:p>
            <a:pPr>
              <a:defRPr/>
            </a:pPr>
            <a:fld id="{D8D4C768-95C8-463D-82C7-D798EF0578F7}" type="slidenum">
              <a:rPr lang="en-US" altLang="en-US"/>
              <a:pPr>
                <a:defRPr/>
              </a:pPr>
              <a:t>‹#›</a:t>
            </a:fld>
            <a:endParaRPr lang="en-US" altLang="en-US"/>
          </a:p>
        </p:txBody>
      </p:sp>
    </p:spTree>
    <p:extLst>
      <p:ext uri="{BB962C8B-B14F-4D97-AF65-F5344CB8AC3E}">
        <p14:creationId xmlns:p14="http://schemas.microsoft.com/office/powerpoint/2010/main" val="17210216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62DC84-3FA1-49AD-97EE-FEDEE13B6495}"/>
              </a:ext>
            </a:extLst>
          </p:cNvPr>
          <p:cNvSpPr/>
          <p:nvPr userDrawn="1"/>
        </p:nvSpPr>
        <p:spPr>
          <a:xfrm>
            <a:off x="0" y="0"/>
            <a:ext cx="12192000" cy="1600200"/>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Rectangle 2">
            <a:extLst>
              <a:ext uri="{FF2B5EF4-FFF2-40B4-BE49-F238E27FC236}">
                <a16:creationId xmlns:a16="http://schemas.microsoft.com/office/drawing/2014/main" id="{7B089D29-6CA9-481F-B851-A9142ABE2F72}"/>
              </a:ext>
            </a:extLst>
          </p:cNvPr>
          <p:cNvSpPr/>
          <p:nvPr userDrawn="1"/>
        </p:nvSpPr>
        <p:spPr>
          <a:xfrm>
            <a:off x="1" y="304800"/>
            <a:ext cx="2681817" cy="228600"/>
          </a:xfrm>
          <a:prstGeom prst="rect">
            <a:avLst/>
          </a:prstGeom>
          <a:solidFill>
            <a:srgbClr val="A41E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3">
            <a:extLst>
              <a:ext uri="{FF2B5EF4-FFF2-40B4-BE49-F238E27FC236}">
                <a16:creationId xmlns:a16="http://schemas.microsoft.com/office/drawing/2014/main" id="{357571B8-B352-451A-82CD-E117847B4676}"/>
              </a:ext>
            </a:extLst>
          </p:cNvPr>
          <p:cNvSpPr/>
          <p:nvPr userDrawn="1"/>
        </p:nvSpPr>
        <p:spPr>
          <a:xfrm>
            <a:off x="6705600" y="1485900"/>
            <a:ext cx="5486400" cy="2286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EB178778-40F5-4130-BF01-548C4A8C9337}"/>
              </a:ext>
            </a:extLst>
          </p:cNvPr>
          <p:cNvSpPr/>
          <p:nvPr userDrawn="1"/>
        </p:nvSpPr>
        <p:spPr>
          <a:xfrm>
            <a:off x="0" y="6400800"/>
            <a:ext cx="12192000" cy="457200"/>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9A88B9BE-7F39-4B35-9019-B3251354A6FE}"/>
              </a:ext>
            </a:extLst>
          </p:cNvPr>
          <p:cNvSpPr/>
          <p:nvPr userDrawn="1"/>
        </p:nvSpPr>
        <p:spPr>
          <a:xfrm>
            <a:off x="0" y="6286500"/>
            <a:ext cx="2133600" cy="2286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7" name="Picture 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4233" y="3657601"/>
            <a:ext cx="45720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a:extLst>
              <a:ext uri="{FF2B5EF4-FFF2-40B4-BE49-F238E27FC236}">
                <a16:creationId xmlns:a16="http://schemas.microsoft.com/office/drawing/2014/main" id="{687D9A66-53DA-448A-8631-0EC85ECB44DD}"/>
              </a:ext>
            </a:extLst>
          </p:cNvPr>
          <p:cNvSpPr txBox="1">
            <a:spLocks noChangeArrowheads="1"/>
          </p:cNvSpPr>
          <p:nvPr userDrawn="1"/>
        </p:nvSpPr>
        <p:spPr bwMode="auto">
          <a:xfrm>
            <a:off x="2438400" y="6403976"/>
            <a:ext cx="7315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defRPr/>
            </a:pPr>
            <a:r>
              <a:rPr lang="en-US" altLang="en-US" sz="700">
                <a:solidFill>
                  <a:schemeClr val="bg1"/>
                </a:solidFill>
                <a:latin typeface="Arial Narrow" panose="020B0606020202030204" pitchFamily="34" charset="0"/>
              </a:rPr>
              <a:t>This presentation is provided as a service to clients and friends of Harter Secrest &amp; Emery LLP. It is intended for general information purposes only and should not be considered as legal advice. The contents are neither an exhaustive discussion nor do they purport to cover all developments in the area. The reader should consult with legal counsel to determine how applicable laws relate to specific situations. Attorney Advertising. Prior results do not guarantee a similar outcome.</a:t>
            </a:r>
          </a:p>
        </p:txBody>
      </p:sp>
    </p:spTree>
    <p:extLst>
      <p:ext uri="{BB962C8B-B14F-4D97-AF65-F5344CB8AC3E}">
        <p14:creationId xmlns:p14="http://schemas.microsoft.com/office/powerpoint/2010/main" val="1612746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619168" y="1478157"/>
            <a:ext cx="4719243" cy="4750192"/>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graphicFrame>
        <p:nvGraphicFramePr>
          <p:cNvPr id="4" name="Chart 3"/>
          <p:cNvGraphicFramePr/>
          <p:nvPr userDrawn="1"/>
        </p:nvGraphicFramePr>
        <p:xfrm>
          <a:off x="5472348" y="1478158"/>
          <a:ext cx="6119619" cy="4750192"/>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382687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graphicFrame>
        <p:nvGraphicFramePr>
          <p:cNvPr id="8" name="Chart 7"/>
          <p:cNvGraphicFramePr/>
          <p:nvPr userDrawn="1"/>
        </p:nvGraphicFramePr>
        <p:xfrm>
          <a:off x="619167" y="1478159"/>
          <a:ext cx="10972800" cy="4341619"/>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82741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2" name="Title 1"/>
          <p:cNvSpPr>
            <a:spLocks noGrp="1"/>
          </p:cNvSpPr>
          <p:nvPr>
            <p:ph type="title"/>
          </p:nvPr>
        </p:nvSpPr>
        <p:spPr>
          <a:xfrm>
            <a:off x="619167" y="877425"/>
            <a:ext cx="10972800" cy="450049"/>
          </a:xfrm>
        </p:spPr>
        <p:txBody>
          <a:bodyPr anchor="t"/>
          <a:lstStyle>
            <a:lvl1pPr algn="l">
              <a:defRPr sz="18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619168" y="1478157"/>
            <a:ext cx="4719243" cy="4750192"/>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graphicFrame>
        <p:nvGraphicFramePr>
          <p:cNvPr id="4" name="Chart 3"/>
          <p:cNvGraphicFramePr/>
          <p:nvPr userDrawn="1"/>
        </p:nvGraphicFramePr>
        <p:xfrm>
          <a:off x="5654124" y="1478159"/>
          <a:ext cx="5928278" cy="4750193"/>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4" y="-12599"/>
            <a:ext cx="12192000" cy="160664"/>
          </a:xfrm>
          <a:prstGeom prst="rect">
            <a:avLst/>
          </a:prstGeom>
        </p:spPr>
      </p:pic>
    </p:spTree>
    <p:extLst>
      <p:ext uri="{BB962C8B-B14F-4D97-AF65-F5344CB8AC3E}">
        <p14:creationId xmlns:p14="http://schemas.microsoft.com/office/powerpoint/2010/main" val="164939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2.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6.xml"/><Relationship Id="rId7" Type="http://schemas.openxmlformats.org/officeDocument/2006/relationships/image" Target="../media/image7.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3.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9600" y="6356353"/>
            <a:ext cx="7416800" cy="365125"/>
          </a:xfrm>
          <a:prstGeom prst="rect">
            <a:avLst/>
          </a:prstGeom>
        </p:spPr>
        <p:txBody>
          <a:bodyPr vert="horz" lIns="91440" tIns="45720" rIns="91440" bIns="45720" rtlCol="0" anchor="ctr"/>
          <a:lstStyle>
            <a:lvl1pPr algn="l">
              <a:defRPr sz="900">
                <a:solidFill>
                  <a:srgbClr val="585262"/>
                </a:solidFill>
                <a:latin typeface="+mn-lt"/>
                <a:cs typeface="Arial Black"/>
              </a:defRPr>
            </a:lvl1pPr>
          </a:lstStyle>
          <a:p>
            <a:r>
              <a:rPr lang="en-US"/>
              <a:t>Business Volunteers Unlimited</a:t>
            </a:r>
            <a:endParaRPr lang="en-US" dirty="0"/>
          </a:p>
        </p:txBody>
      </p:sp>
      <p:pic>
        <p:nvPicPr>
          <p:cNvPr id="7" name="Picture 6">
            <a:extLst>
              <a:ext uri="{FF2B5EF4-FFF2-40B4-BE49-F238E27FC236}">
                <a16:creationId xmlns:a16="http://schemas.microsoft.com/office/drawing/2014/main" id="{0FEFE96E-94B5-497D-8215-72351AFA1BE8}"/>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 y="6681020"/>
            <a:ext cx="12192001" cy="171432"/>
          </a:xfrm>
          <a:prstGeom prst="rect">
            <a:avLst/>
          </a:prstGeom>
        </p:spPr>
      </p:pic>
    </p:spTree>
    <p:extLst>
      <p:ext uri="{BB962C8B-B14F-4D97-AF65-F5344CB8AC3E}">
        <p14:creationId xmlns:p14="http://schemas.microsoft.com/office/powerpoint/2010/main" val="1338185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Lst>
  <p:hf sldNum="0" hdr="0" dt="0"/>
  <p:txStyles>
    <p:titleStyle>
      <a:lvl1pPr algn="l" defTabSz="342900" rtl="0" eaLnBrk="1" latinLnBrk="0" hangingPunct="1">
        <a:spcBef>
          <a:spcPct val="0"/>
        </a:spcBef>
        <a:buNone/>
        <a:defRPr sz="3300" b="1" kern="1200">
          <a:solidFill>
            <a:schemeClr val="accent2"/>
          </a:solidFill>
          <a:latin typeface="+mj-lt"/>
          <a:ea typeface="+mj-ea"/>
          <a:cs typeface="Arial Black"/>
        </a:defRPr>
      </a:lvl1pPr>
    </p:titleStyle>
    <p:bodyStyle>
      <a:lvl1pPr marL="257175" indent="-257175" algn="l" defTabSz="342900" rtl="0" eaLnBrk="1" latinLnBrk="0" hangingPunct="1">
        <a:spcBef>
          <a:spcPct val="20000"/>
        </a:spcBef>
        <a:buFont typeface="Arial"/>
        <a:buChar char="•"/>
        <a:defRPr sz="2400" b="0" i="0" kern="1200">
          <a:solidFill>
            <a:schemeClr val="tx1"/>
          </a:solidFill>
          <a:latin typeface="+mn-lt"/>
          <a:ea typeface="+mn-ea"/>
          <a:cs typeface="Arial"/>
        </a:defRPr>
      </a:lvl1pPr>
      <a:lvl2pPr marL="557213" indent="-214313" algn="l" defTabSz="342900" rtl="0" eaLnBrk="1" latinLnBrk="0" hangingPunct="1">
        <a:spcBef>
          <a:spcPct val="20000"/>
        </a:spcBef>
        <a:buFont typeface="Arial"/>
        <a:buChar char="–"/>
        <a:defRPr sz="2100" b="0" i="0" kern="1200">
          <a:solidFill>
            <a:schemeClr val="tx1"/>
          </a:solidFill>
          <a:latin typeface="+mn-lt"/>
          <a:ea typeface="+mn-ea"/>
          <a:cs typeface="Arial"/>
        </a:defRPr>
      </a:lvl2pPr>
      <a:lvl3pPr marL="857250" indent="-171450" algn="l" defTabSz="342900" rtl="0" eaLnBrk="1" latinLnBrk="0" hangingPunct="1">
        <a:spcBef>
          <a:spcPct val="20000"/>
        </a:spcBef>
        <a:buFont typeface="Arial"/>
        <a:buChar char="•"/>
        <a:defRPr sz="1800" b="0" i="0" kern="1200">
          <a:solidFill>
            <a:schemeClr val="tx1"/>
          </a:solidFill>
          <a:latin typeface="+mn-lt"/>
          <a:ea typeface="+mn-ea"/>
          <a:cs typeface="Arial"/>
        </a:defRPr>
      </a:lvl3pPr>
      <a:lvl4pPr marL="1200150" indent="-171450" algn="l" defTabSz="342900" rtl="0" eaLnBrk="1" latinLnBrk="0" hangingPunct="1">
        <a:spcBef>
          <a:spcPct val="20000"/>
        </a:spcBef>
        <a:buFont typeface="Arial"/>
        <a:buChar char="–"/>
        <a:defRPr sz="1500" b="0" i="0" kern="1200">
          <a:solidFill>
            <a:schemeClr val="tx1"/>
          </a:solidFill>
          <a:latin typeface="+mn-lt"/>
          <a:ea typeface="+mn-ea"/>
          <a:cs typeface="Arial"/>
        </a:defRPr>
      </a:lvl4pPr>
      <a:lvl5pPr marL="1543050" indent="-171450" algn="l" defTabSz="342900" rtl="0" eaLnBrk="1" latinLnBrk="0" hangingPunct="1">
        <a:spcBef>
          <a:spcPct val="20000"/>
        </a:spcBef>
        <a:buFont typeface="Arial"/>
        <a:buChar char="»"/>
        <a:defRPr sz="1500" b="0" i="0" kern="1200">
          <a:solidFill>
            <a:schemeClr val="tx1"/>
          </a:solidFill>
          <a:latin typeface="+mn-lt"/>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 y="6356353"/>
            <a:ext cx="7416800" cy="365125"/>
          </a:xfrm>
          <a:prstGeom prst="rect">
            <a:avLst/>
          </a:prstGeom>
        </p:spPr>
        <p:txBody>
          <a:bodyPr vert="horz" lIns="91440" tIns="45720" rIns="91440" bIns="45720" rtlCol="0" anchor="ctr"/>
          <a:lstStyle>
            <a:lvl1pPr algn="l">
              <a:defRPr sz="6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600">
                <a:solidFill>
                  <a:srgbClr val="585262"/>
                </a:solidFill>
                <a:latin typeface="Arial Black"/>
                <a:cs typeface="Arial Black"/>
              </a:defRPr>
            </a:lvl1pPr>
          </a:lstStyle>
          <a:p>
            <a:fld id="{9CAFC4BC-7C0B-344A-BA81-1CDFD15610A9}" type="slidenum">
              <a:rPr lang="en-US" smtClean="0"/>
              <a:pPr/>
              <a:t>‹#›</a:t>
            </a:fld>
            <a:endParaRPr lang="en-US"/>
          </a:p>
        </p:txBody>
      </p:sp>
    </p:spTree>
    <p:extLst>
      <p:ext uri="{BB962C8B-B14F-4D97-AF65-F5344CB8AC3E}">
        <p14:creationId xmlns:p14="http://schemas.microsoft.com/office/powerpoint/2010/main" val="84812298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Lst>
  <p:hf hdr="0" dt="0"/>
  <p:txStyles>
    <p:titleStyle>
      <a:lvl1pPr algn="ctr" defTabSz="342900" rtl="0" eaLnBrk="1" latinLnBrk="0" hangingPunct="1">
        <a:spcBef>
          <a:spcPct val="0"/>
        </a:spcBef>
        <a:buNone/>
        <a:defRPr sz="3300" b="1" kern="1200">
          <a:solidFill>
            <a:srgbClr val="585262"/>
          </a:solidFill>
          <a:latin typeface="Arial Black"/>
          <a:ea typeface="+mj-ea"/>
          <a:cs typeface="Arial Black"/>
        </a:defRPr>
      </a:lvl1pPr>
    </p:titleStyle>
    <p:bodyStyle>
      <a:lvl1pPr marL="257175" indent="-257175" algn="l" defTabSz="342900" rtl="0" eaLnBrk="1" latinLnBrk="0" hangingPunct="1">
        <a:spcBef>
          <a:spcPct val="20000"/>
        </a:spcBef>
        <a:buFont typeface="Arial"/>
        <a:buChar char="•"/>
        <a:defRPr sz="2400" b="0" i="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b="0" i="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b="0" i="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b="0" i="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pic>
        <p:nvPicPr>
          <p:cNvPr id="17" name="bg object 17"/>
          <p:cNvPicPr/>
          <p:nvPr/>
        </p:nvPicPr>
        <p:blipFill>
          <a:blip r:embed="rId8" cstate="print"/>
          <a:stretch>
            <a:fillRect/>
          </a:stretch>
        </p:blipFill>
        <p:spPr>
          <a:xfrm>
            <a:off x="307847" y="6070090"/>
            <a:ext cx="2609088" cy="694942"/>
          </a:xfrm>
          <a:prstGeom prst="rect">
            <a:avLst/>
          </a:prstGeom>
        </p:spPr>
      </p:pic>
      <p:sp>
        <p:nvSpPr>
          <p:cNvPr id="18" name="bg object 18"/>
          <p:cNvSpPr/>
          <p:nvPr/>
        </p:nvSpPr>
        <p:spPr>
          <a:xfrm>
            <a:off x="0" y="0"/>
            <a:ext cx="12192000" cy="265430"/>
          </a:xfrm>
          <a:custGeom>
            <a:avLst/>
            <a:gdLst/>
            <a:ahLst/>
            <a:cxnLst/>
            <a:rect l="l" t="t" r="r" b="b"/>
            <a:pathLst>
              <a:path w="12192000" h="265430">
                <a:moveTo>
                  <a:pt x="12192000" y="0"/>
                </a:moveTo>
                <a:lnTo>
                  <a:pt x="0" y="0"/>
                </a:lnTo>
                <a:lnTo>
                  <a:pt x="0" y="265175"/>
                </a:lnTo>
                <a:lnTo>
                  <a:pt x="12192000" y="265175"/>
                </a:lnTo>
                <a:lnTo>
                  <a:pt x="12192000" y="0"/>
                </a:lnTo>
                <a:close/>
              </a:path>
            </a:pathLst>
          </a:custGeom>
          <a:solidFill>
            <a:srgbClr val="5B9BD4"/>
          </a:solidFill>
        </p:spPr>
        <p:txBody>
          <a:bodyPr wrap="square" lIns="0" tIns="0" rIns="0" bIns="0" rtlCol="0"/>
          <a:lstStyle/>
          <a:p>
            <a:endParaRPr/>
          </a:p>
        </p:txBody>
      </p:sp>
      <p:sp>
        <p:nvSpPr>
          <p:cNvPr id="19" name="bg object 19"/>
          <p:cNvSpPr/>
          <p:nvPr/>
        </p:nvSpPr>
        <p:spPr>
          <a:xfrm>
            <a:off x="0" y="0"/>
            <a:ext cx="12192000" cy="265430"/>
          </a:xfrm>
          <a:custGeom>
            <a:avLst/>
            <a:gdLst/>
            <a:ahLst/>
            <a:cxnLst/>
            <a:rect l="l" t="t" r="r" b="b"/>
            <a:pathLst>
              <a:path w="12192000" h="265430">
                <a:moveTo>
                  <a:pt x="0" y="265175"/>
                </a:moveTo>
                <a:lnTo>
                  <a:pt x="12192000" y="265175"/>
                </a:lnTo>
                <a:lnTo>
                  <a:pt x="12192000" y="0"/>
                </a:lnTo>
                <a:lnTo>
                  <a:pt x="0" y="0"/>
                </a:lnTo>
                <a:lnTo>
                  <a:pt x="0" y="265175"/>
                </a:lnTo>
                <a:close/>
              </a:path>
            </a:pathLst>
          </a:custGeom>
          <a:ln w="12700">
            <a:solidFill>
              <a:srgbClr val="41709C"/>
            </a:solidFill>
          </a:ln>
        </p:spPr>
        <p:txBody>
          <a:bodyPr wrap="square" lIns="0" tIns="0" rIns="0" bIns="0" rtlCol="0"/>
          <a:lstStyle/>
          <a:p>
            <a:endParaRPr/>
          </a:p>
        </p:txBody>
      </p:sp>
      <p:sp>
        <p:nvSpPr>
          <p:cNvPr id="2" name="Holder 2"/>
          <p:cNvSpPr>
            <a:spLocks noGrp="1"/>
          </p:cNvSpPr>
          <p:nvPr>
            <p:ph type="title"/>
          </p:nvPr>
        </p:nvSpPr>
        <p:spPr>
          <a:xfrm>
            <a:off x="916939" y="308228"/>
            <a:ext cx="10358120" cy="1300480"/>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962355" y="1785365"/>
            <a:ext cx="10267289" cy="17818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6/23/2021</a:t>
            </a:fld>
            <a:endParaRPr lang="en-US"/>
          </a:p>
        </p:txBody>
      </p:sp>
      <p:sp>
        <p:nvSpPr>
          <p:cNvPr id="6" name="Holder 6"/>
          <p:cNvSpPr>
            <a:spLocks noGrp="1"/>
          </p:cNvSpPr>
          <p:nvPr>
            <p:ph type="sldNum" sz="quarter" idx="7"/>
          </p:nvPr>
        </p:nvSpPr>
        <p:spPr>
          <a:xfrm>
            <a:off x="11068811" y="6464680"/>
            <a:ext cx="244475" cy="178434"/>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94779805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a:extLst>
              <a:ext uri="{FF2B5EF4-FFF2-40B4-BE49-F238E27FC236}">
                <a16:creationId xmlns:a16="http://schemas.microsoft.com/office/drawing/2014/main" id="{BDD27D15-4021-46D8-9A16-BA1FE53E865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1F97B91-C8A6-4ECA-8F83-C19AA9322A50}"/>
              </a:ext>
            </a:extLst>
          </p:cNvPr>
          <p:cNvSpPr>
            <a:spLocks noGrp="1"/>
          </p:cNvSpPr>
          <p:nvPr>
            <p:ph type="sldNum" sz="quarter" idx="4"/>
          </p:nvPr>
        </p:nvSpPr>
        <p:spPr>
          <a:xfrm>
            <a:off x="630767" y="636270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FB0FC70A-304E-459A-A289-CA628449D83F}" type="slidenum">
              <a:rPr lang="en-US" altLang="en-US"/>
              <a:pPr>
                <a:defRPr/>
              </a:pPr>
              <a:t>‹#›</a:t>
            </a:fld>
            <a:endParaRPr lang="en-US" altLang="en-US"/>
          </a:p>
        </p:txBody>
      </p:sp>
      <p:sp>
        <p:nvSpPr>
          <p:cNvPr id="7" name="Rectangle 6">
            <a:extLst>
              <a:ext uri="{FF2B5EF4-FFF2-40B4-BE49-F238E27FC236}">
                <a16:creationId xmlns:a16="http://schemas.microsoft.com/office/drawing/2014/main" id="{E85D95FB-254A-4CD3-A6A3-723404BE5870}"/>
              </a:ext>
            </a:extLst>
          </p:cNvPr>
          <p:cNvSpPr/>
          <p:nvPr/>
        </p:nvSpPr>
        <p:spPr>
          <a:xfrm>
            <a:off x="0" y="0"/>
            <a:ext cx="12192000" cy="1143000"/>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1" dirty="0"/>
          </a:p>
        </p:txBody>
      </p:sp>
      <p:sp>
        <p:nvSpPr>
          <p:cNvPr id="8" name="Rectangle 7">
            <a:extLst>
              <a:ext uri="{FF2B5EF4-FFF2-40B4-BE49-F238E27FC236}">
                <a16:creationId xmlns:a16="http://schemas.microsoft.com/office/drawing/2014/main" id="{2E43C525-7EB8-4AD2-90F2-B03A02ADA66D}"/>
              </a:ext>
            </a:extLst>
          </p:cNvPr>
          <p:cNvSpPr/>
          <p:nvPr/>
        </p:nvSpPr>
        <p:spPr>
          <a:xfrm>
            <a:off x="711201" y="1"/>
            <a:ext cx="2681817" cy="136525"/>
          </a:xfrm>
          <a:prstGeom prst="rect">
            <a:avLst/>
          </a:prstGeom>
          <a:solidFill>
            <a:srgbClr val="A41E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Rectangle 8">
            <a:extLst>
              <a:ext uri="{FF2B5EF4-FFF2-40B4-BE49-F238E27FC236}">
                <a16:creationId xmlns:a16="http://schemas.microsoft.com/office/drawing/2014/main" id="{BE3576E8-25F1-4A42-BEA9-D3C7EE2B7275}"/>
              </a:ext>
            </a:extLst>
          </p:cNvPr>
          <p:cNvSpPr/>
          <p:nvPr/>
        </p:nvSpPr>
        <p:spPr>
          <a:xfrm>
            <a:off x="7518401" y="1074739"/>
            <a:ext cx="4085167" cy="13652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32" name="Title Placeholder 1"/>
          <p:cNvSpPr>
            <a:spLocks noGrp="1" noChangeArrowheads="1"/>
          </p:cNvSpPr>
          <p:nvPr>
            <p:ph type="title"/>
          </p:nvPr>
        </p:nvSpPr>
        <p:spPr bwMode="auto">
          <a:xfrm>
            <a:off x="609600" y="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103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68984" y="6037263"/>
            <a:ext cx="1828800" cy="69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290714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hf hdr="0" dt="0"/>
  <p:txStyles>
    <p:titleStyle>
      <a:lvl1pPr algn="l" rtl="0" eaLnBrk="0" fontAlgn="base" hangingPunct="0">
        <a:spcBef>
          <a:spcPct val="0"/>
        </a:spcBef>
        <a:spcAft>
          <a:spcPct val="0"/>
        </a:spcAft>
        <a:defRPr sz="3200" kern="1200">
          <a:solidFill>
            <a:schemeClr val="bg1"/>
          </a:solidFill>
          <a:latin typeface="Palatino Linotype" panose="02040502050505030304" pitchFamily="18" charset="0"/>
          <a:ea typeface="+mj-ea"/>
          <a:cs typeface="+mj-cs"/>
        </a:defRPr>
      </a:lvl1pPr>
      <a:lvl2pPr algn="l" rtl="0" eaLnBrk="0" fontAlgn="base" hangingPunct="0">
        <a:spcBef>
          <a:spcPct val="0"/>
        </a:spcBef>
        <a:spcAft>
          <a:spcPct val="0"/>
        </a:spcAft>
        <a:defRPr sz="3200">
          <a:solidFill>
            <a:schemeClr val="bg1"/>
          </a:solidFill>
          <a:latin typeface="Palatino Linotype" panose="02040502050505030304" pitchFamily="18" charset="0"/>
        </a:defRPr>
      </a:lvl2pPr>
      <a:lvl3pPr algn="l" rtl="0" eaLnBrk="0" fontAlgn="base" hangingPunct="0">
        <a:spcBef>
          <a:spcPct val="0"/>
        </a:spcBef>
        <a:spcAft>
          <a:spcPct val="0"/>
        </a:spcAft>
        <a:defRPr sz="3200">
          <a:solidFill>
            <a:schemeClr val="bg1"/>
          </a:solidFill>
          <a:latin typeface="Palatino Linotype" panose="02040502050505030304" pitchFamily="18" charset="0"/>
        </a:defRPr>
      </a:lvl3pPr>
      <a:lvl4pPr algn="l" rtl="0" eaLnBrk="0" fontAlgn="base" hangingPunct="0">
        <a:spcBef>
          <a:spcPct val="0"/>
        </a:spcBef>
        <a:spcAft>
          <a:spcPct val="0"/>
        </a:spcAft>
        <a:defRPr sz="3200">
          <a:solidFill>
            <a:schemeClr val="bg1"/>
          </a:solidFill>
          <a:latin typeface="Palatino Linotype" panose="02040502050505030304" pitchFamily="18" charset="0"/>
        </a:defRPr>
      </a:lvl4pPr>
      <a:lvl5pPr algn="l" rtl="0" eaLnBrk="0" fontAlgn="base" hangingPunct="0">
        <a:spcBef>
          <a:spcPct val="0"/>
        </a:spcBef>
        <a:spcAft>
          <a:spcPct val="0"/>
        </a:spcAft>
        <a:defRPr sz="3200">
          <a:solidFill>
            <a:schemeClr val="bg1"/>
          </a:solidFill>
          <a:latin typeface="Palatino Linotype" panose="02040502050505030304" pitchFamily="18" charset="0"/>
        </a:defRPr>
      </a:lvl5pPr>
      <a:lvl6pPr marL="457200" algn="l" rtl="0" fontAlgn="base">
        <a:spcBef>
          <a:spcPct val="0"/>
        </a:spcBef>
        <a:spcAft>
          <a:spcPct val="0"/>
        </a:spcAft>
        <a:defRPr sz="3200">
          <a:solidFill>
            <a:schemeClr val="bg1"/>
          </a:solidFill>
          <a:latin typeface="Palatino Linotype" panose="02040502050505030304" pitchFamily="18" charset="0"/>
        </a:defRPr>
      </a:lvl6pPr>
      <a:lvl7pPr marL="914400" algn="l" rtl="0" fontAlgn="base">
        <a:spcBef>
          <a:spcPct val="0"/>
        </a:spcBef>
        <a:spcAft>
          <a:spcPct val="0"/>
        </a:spcAft>
        <a:defRPr sz="3200">
          <a:solidFill>
            <a:schemeClr val="bg1"/>
          </a:solidFill>
          <a:latin typeface="Palatino Linotype" panose="02040502050505030304" pitchFamily="18" charset="0"/>
        </a:defRPr>
      </a:lvl7pPr>
      <a:lvl8pPr marL="1371600" algn="l" rtl="0" fontAlgn="base">
        <a:spcBef>
          <a:spcPct val="0"/>
        </a:spcBef>
        <a:spcAft>
          <a:spcPct val="0"/>
        </a:spcAft>
        <a:defRPr sz="3200">
          <a:solidFill>
            <a:schemeClr val="bg1"/>
          </a:solidFill>
          <a:latin typeface="Palatino Linotype" panose="02040502050505030304" pitchFamily="18" charset="0"/>
        </a:defRPr>
      </a:lvl8pPr>
      <a:lvl9pPr marL="1828800" algn="l" rtl="0" fontAlgn="base">
        <a:spcBef>
          <a:spcPct val="0"/>
        </a:spcBef>
        <a:spcAft>
          <a:spcPct val="0"/>
        </a:spcAft>
        <a:defRPr sz="3200">
          <a:solidFill>
            <a:schemeClr val="bg1"/>
          </a:solidFill>
          <a:latin typeface="Palatino Linotype" panose="02040502050505030304" pitchFamily="18" charset="0"/>
        </a:defRPr>
      </a:lvl9pPr>
    </p:titleStyle>
    <p:bodyStyle>
      <a:lvl1pPr marL="342900" indent="-342900" algn="l" rtl="0" eaLnBrk="0" fontAlgn="base" hangingPunct="0">
        <a:spcBef>
          <a:spcPct val="20000"/>
        </a:spcBef>
        <a:spcAft>
          <a:spcPct val="0"/>
        </a:spcAft>
        <a:buClr>
          <a:srgbClr val="7F7F7F"/>
        </a:buClr>
        <a:buSzPct val="75000"/>
        <a:buFont typeface="Cambria Math" panose="02040503050406030204" pitchFamily="18" charset="0"/>
        <a:buChar char="∎"/>
        <a:defRPr sz="3200" kern="1200">
          <a:solidFill>
            <a:schemeClr val="tx1"/>
          </a:solidFill>
          <a:latin typeface="Arial Narrow" panose="020B0606020202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Narrow" panose="020B0606020202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jpeg"/><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2.xml"/><Relationship Id="rId6"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23.png"/><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8.xml"/><Relationship Id="rId5" Type="http://schemas.openxmlformats.org/officeDocument/2006/relationships/image" Target="../media/image29.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8.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Layout" Target="../slideLayouts/slideLayout5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6.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5.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58.xml"/><Relationship Id="rId6" Type="http://schemas.openxmlformats.org/officeDocument/2006/relationships/image" Target="../media/image34.png"/><Relationship Id="rId11" Type="http://schemas.openxmlformats.org/officeDocument/2006/relationships/image" Target="../media/image63.png"/><Relationship Id="rId5" Type="http://schemas.openxmlformats.org/officeDocument/2006/relationships/image" Target="../media/image58.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8.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58.xml"/><Relationship Id="rId4" Type="http://schemas.openxmlformats.org/officeDocument/2006/relationships/image" Target="../media/image78.jp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hyperlink" Target="http://www.facebook.com/group.php?gid=36272238992" TargetMode="External"/><Relationship Id="rId2" Type="http://schemas.openxmlformats.org/officeDocument/2006/relationships/hyperlink" Target="http://www.idealist.org/" TargetMode="External"/><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hyperlink" Target="http://boardstrong.org/frequently-asked-questions/" TargetMode="External"/><Relationship Id="rId2" Type="http://schemas.openxmlformats.org/officeDocument/2006/relationships/hyperlink" Target="http://boardstrong.org/getting-started/" TargetMode="External"/><Relationship Id="rId1" Type="http://schemas.openxmlformats.org/officeDocument/2006/relationships/slideLayout" Target="../slideLayouts/slideLayout55.xml"/><Relationship Id="rId4" Type="http://schemas.openxmlformats.org/officeDocument/2006/relationships/hyperlink" Target="mailto:info@boardstrong.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hyperlink" Target="mailto:lconnolly@hselaw.com" TargetMode="External"/><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hyperlink" Target="mailto:evoudouris@bvuvolunteers.org" TargetMode="External"/><Relationship Id="rId5" Type="http://schemas.openxmlformats.org/officeDocument/2006/relationships/hyperlink" Target="mailto:amarietta@nycon.org" TargetMode="External"/><Relationship Id="rId4" Type="http://schemas.openxmlformats.org/officeDocument/2006/relationships/hyperlink" Target="mailto:-LynchAH@Corning.com"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2.xml"/><Relationship Id="rId6"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23.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4857" y="836712"/>
            <a:ext cx="11342290" cy="2592288"/>
          </a:xfrm>
        </p:spPr>
        <p:txBody>
          <a:bodyPr/>
          <a:lstStyle/>
          <a:p>
            <a:r>
              <a:rPr lang="en-US" dirty="0"/>
              <a:t>Role of the Board</a:t>
            </a:r>
            <a:r>
              <a:rPr lang="en-US" sz="1600" dirty="0"/>
              <a:t/>
            </a:r>
            <a:br>
              <a:rPr lang="en-US" sz="1600" dirty="0"/>
            </a:br>
            <a:r>
              <a:rPr lang="en-US" sz="1600" dirty="0"/>
              <a:t/>
            </a:r>
            <a:br>
              <a:rPr lang="en-US" sz="1600" dirty="0"/>
            </a:br>
            <a:r>
              <a:rPr lang="en-US" sz="3600" dirty="0"/>
              <a:t>Prepared for: Corning Incorporated Foundation &amp; Southern Tier Nonprofits</a:t>
            </a:r>
            <a:endParaRPr lang="en-US" sz="29750" dirty="0"/>
          </a:p>
        </p:txBody>
      </p:sp>
      <p:sp>
        <p:nvSpPr>
          <p:cNvPr id="18" name="TextBox 17">
            <a:extLst>
              <a:ext uri="{FF2B5EF4-FFF2-40B4-BE49-F238E27FC236}">
                <a16:creationId xmlns:a16="http://schemas.microsoft.com/office/drawing/2014/main" id="{EA0545EF-BECA-4560-9229-9B783F3B1FEE}"/>
              </a:ext>
            </a:extLst>
          </p:cNvPr>
          <p:cNvSpPr txBox="1"/>
          <p:nvPr/>
        </p:nvSpPr>
        <p:spPr>
          <a:xfrm>
            <a:off x="2783632" y="4316613"/>
            <a:ext cx="6624736" cy="1107996"/>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AD8"/>
                </a:solidFill>
                <a:effectLst/>
                <a:uLnTx/>
                <a:uFillTx/>
                <a:latin typeface="Fira Sans Light"/>
                <a:ea typeface="+mn-ea"/>
                <a:cs typeface="+mn-cs"/>
              </a:rPr>
              <a:t>Prepared by: Elizabeth Voudouris,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1624"/>
                </a:solidFill>
                <a:effectLst/>
                <a:uLnTx/>
                <a:uFillTx/>
                <a:latin typeface="Fira Sans Light"/>
                <a:ea typeface="+mn-ea"/>
                <a:cs typeface="+mn-cs"/>
              </a:rPr>
              <a:t>President &amp; CEO, Business Volunteers Unlimited</a:t>
            </a:r>
          </a:p>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B1624"/>
              </a:solidFill>
              <a:effectLst/>
              <a:uLnTx/>
              <a:uFillTx/>
              <a:latin typeface="Fira Sans Light"/>
              <a:ea typeface="+mn-ea"/>
              <a:cs typeface="+mn-cs"/>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1624"/>
                </a:solidFill>
                <a:effectLst/>
                <a:uLnTx/>
                <a:uFillTx/>
                <a:latin typeface="Fira Sans Light"/>
                <a:ea typeface="+mn-ea"/>
                <a:cs typeface="+mn-cs"/>
              </a:rPr>
              <a:t>evoudouris@bvuvolunteers.org</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B1624"/>
              </a:solidFill>
              <a:effectLst/>
              <a:uLnTx/>
              <a:uFillTx/>
              <a:latin typeface="Fira Sans Light"/>
              <a:ea typeface="+mn-ea"/>
              <a:cs typeface="+mn-cs"/>
            </a:endParaRPr>
          </a:p>
        </p:txBody>
      </p:sp>
      <p:sp>
        <p:nvSpPr>
          <p:cNvPr id="7" name="Rectangle 6"/>
          <p:cNvSpPr/>
          <p:nvPr/>
        </p:nvSpPr>
        <p:spPr>
          <a:xfrm>
            <a:off x="35351" y="5553236"/>
            <a:ext cx="2172217" cy="1304764"/>
          </a:xfrm>
          <a:prstGeom prst="rect">
            <a:avLst/>
          </a:prstGeom>
          <a:solidFill>
            <a:schemeClr val="bg1"/>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Fira Sans Light"/>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57" y="5337212"/>
            <a:ext cx="2052228" cy="1357964"/>
          </a:xfrm>
          <a:prstGeom prst="rect">
            <a:avLst/>
          </a:prstGeom>
        </p:spPr>
      </p:pic>
    </p:spTree>
    <p:extLst>
      <p:ext uri="{BB962C8B-B14F-4D97-AF65-F5344CB8AC3E}">
        <p14:creationId xmlns:p14="http://schemas.microsoft.com/office/powerpoint/2010/main" val="186525106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FB5F60E-F1ED-4EF4-9ABD-DF75BF7BF676}"/>
              </a:ext>
            </a:extLst>
          </p:cNvPr>
          <p:cNvSpPr/>
          <p:nvPr/>
        </p:nvSpPr>
        <p:spPr>
          <a:xfrm>
            <a:off x="731404" y="3609020"/>
            <a:ext cx="6372708" cy="2196244"/>
          </a:xfrm>
          <a:prstGeom prst="rect">
            <a:avLst/>
          </a:prstGeom>
          <a:solidFill>
            <a:schemeClr val="accent1">
              <a:lumMod val="20000"/>
              <a:lumOff val="80000"/>
            </a:schemeClr>
          </a:solid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pic>
        <p:nvPicPr>
          <p:cNvPr id="21" name="Picture 2" descr="Why Become An Authority In The eLearning Niche? - eLearning Industry">
            <a:extLst>
              <a:ext uri="{FF2B5EF4-FFF2-40B4-BE49-F238E27FC236}">
                <a16:creationId xmlns:a16="http://schemas.microsoft.com/office/drawing/2014/main" id="{24304AF7-0EA0-4C66-8621-C1E2F198AEAB}"/>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30662" r="30662"/>
          <a:stretch>
            <a:fillRect/>
          </a:stretch>
        </p:blipFill>
        <p:spPr/>
      </p:pic>
      <p:sp>
        <p:nvSpPr>
          <p:cNvPr id="6" name="Title 5"/>
          <p:cNvSpPr>
            <a:spLocks noGrp="1"/>
          </p:cNvSpPr>
          <p:nvPr>
            <p:ph type="title"/>
          </p:nvPr>
        </p:nvSpPr>
        <p:spPr>
          <a:xfrm>
            <a:off x="875420" y="260648"/>
            <a:ext cx="10972800" cy="1143000"/>
          </a:xfrm>
        </p:spPr>
        <p:txBody>
          <a:bodyPr/>
          <a:lstStyle/>
          <a:p>
            <a:pPr algn="l"/>
            <a:r>
              <a:rPr lang="en-GB" dirty="0"/>
              <a:t>Authority </a:t>
            </a:r>
          </a:p>
        </p:txBody>
      </p:sp>
      <p:sp>
        <p:nvSpPr>
          <p:cNvPr id="17" name="TextBox 16">
            <a:extLst>
              <a:ext uri="{FF2B5EF4-FFF2-40B4-BE49-F238E27FC236}">
                <a16:creationId xmlns:a16="http://schemas.microsoft.com/office/drawing/2014/main" id="{3DED6FCB-6218-4BF6-A741-9DFAE39D2F6A}"/>
              </a:ext>
            </a:extLst>
          </p:cNvPr>
          <p:cNvSpPr txBox="1"/>
          <p:nvPr/>
        </p:nvSpPr>
        <p:spPr>
          <a:xfrm>
            <a:off x="839416" y="1484784"/>
            <a:ext cx="6408712" cy="1323439"/>
          </a:xfrm>
          <a:prstGeom prst="rect">
            <a:avLst/>
          </a:prstGeom>
          <a:noFill/>
        </p:spPr>
        <p:txBody>
          <a:bodyPr wrap="square" rtlCol="0">
            <a:spAutoFit/>
          </a:bodyPr>
          <a:lstStyle/>
          <a:p>
            <a:pPr defTabSz="228600">
              <a:spcAft>
                <a:spcPts val="600"/>
              </a:spcAft>
              <a:buClr>
                <a:srgbClr val="0B1624"/>
              </a:buClr>
            </a:pPr>
            <a:r>
              <a:rPr lang="en-US" sz="2000" dirty="0">
                <a:solidFill>
                  <a:srgbClr val="0B1624"/>
                </a:solidFill>
                <a:latin typeface="Fira Sans Light"/>
              </a:rPr>
              <a:t>The board of directors bears the primary responsibility for ensuring that a charitable organization fulfills its obligations to the law, its donors, its staff and volunteers, its clients, and the public at large.</a:t>
            </a:r>
          </a:p>
        </p:txBody>
      </p:sp>
      <p:sp>
        <p:nvSpPr>
          <p:cNvPr id="23" name="TextBox 22">
            <a:extLst>
              <a:ext uri="{FF2B5EF4-FFF2-40B4-BE49-F238E27FC236}">
                <a16:creationId xmlns:a16="http://schemas.microsoft.com/office/drawing/2014/main" id="{D313581A-A71D-4BA8-94F7-5BA9660B461B}"/>
              </a:ext>
            </a:extLst>
          </p:cNvPr>
          <p:cNvSpPr txBox="1"/>
          <p:nvPr/>
        </p:nvSpPr>
        <p:spPr>
          <a:xfrm>
            <a:off x="0" y="3933056"/>
            <a:ext cx="7027387" cy="1738938"/>
          </a:xfrm>
          <a:prstGeom prst="rect">
            <a:avLst/>
          </a:prstGeom>
          <a:noFill/>
        </p:spPr>
        <p:txBody>
          <a:bodyPr wrap="square">
            <a:spAutoFit/>
          </a:bodyPr>
          <a:lstStyle/>
          <a:p>
            <a:pPr marL="685800" algn="ctr" defTabSz="228600"/>
            <a:r>
              <a:rPr lang="en-US" sz="2700" b="1" dirty="0">
                <a:solidFill>
                  <a:srgbClr val="0B1624"/>
                </a:solidFill>
                <a:latin typeface="Fira Sans Light"/>
              </a:rPr>
              <a:t>Basic authority (§1702.30(A), O.R.C.):</a:t>
            </a:r>
          </a:p>
          <a:p>
            <a:pPr marL="685800" algn="ctr" defTabSz="228600"/>
            <a:r>
              <a:rPr lang="en-US" sz="2000" dirty="0">
                <a:solidFill>
                  <a:srgbClr val="0B1624"/>
                </a:solidFill>
                <a:latin typeface="Fira Sans Light"/>
              </a:rPr>
              <a:t/>
            </a:r>
            <a:br>
              <a:rPr lang="en-US" sz="2000" dirty="0">
                <a:solidFill>
                  <a:srgbClr val="0B1624"/>
                </a:solidFill>
                <a:latin typeface="Fira Sans Light"/>
              </a:rPr>
            </a:br>
            <a:r>
              <a:rPr lang="en-US" sz="2000" dirty="0">
                <a:solidFill>
                  <a:srgbClr val="0B1624"/>
                </a:solidFill>
                <a:latin typeface="Fira Sans Light"/>
              </a:rPr>
              <a:t>  “all of the authority  of a corporation shall be exercised by or under the direction </a:t>
            </a:r>
            <a:br>
              <a:rPr lang="en-US" sz="2000" dirty="0">
                <a:solidFill>
                  <a:srgbClr val="0B1624"/>
                </a:solidFill>
                <a:latin typeface="Fira Sans Light"/>
              </a:rPr>
            </a:br>
            <a:r>
              <a:rPr lang="en-US" sz="2000" dirty="0">
                <a:solidFill>
                  <a:srgbClr val="0B1624"/>
                </a:solidFill>
                <a:latin typeface="Fira Sans Light"/>
              </a:rPr>
              <a:t>of its directors.” </a:t>
            </a:r>
          </a:p>
        </p:txBody>
      </p:sp>
      <p:sp>
        <p:nvSpPr>
          <p:cNvPr id="30" name="Footer Placeholder 29">
            <a:extLst>
              <a:ext uri="{FF2B5EF4-FFF2-40B4-BE49-F238E27FC236}">
                <a16:creationId xmlns:a16="http://schemas.microsoft.com/office/drawing/2014/main" id="{2A133EA5-44F5-4E9B-834E-16E07FE12837}"/>
              </a:ext>
            </a:extLst>
          </p:cNvPr>
          <p:cNvSpPr>
            <a:spLocks noGrp="1"/>
          </p:cNvSpPr>
          <p:nvPr>
            <p:ph type="ftr" sz="quarter" idx="14"/>
          </p:nvPr>
        </p:nvSpPr>
        <p:spPr/>
        <p:txBody>
          <a:bodyPr/>
          <a:lstStyle/>
          <a:p>
            <a:pPr defTabSz="228600"/>
            <a:r>
              <a:rPr lang="en-US">
                <a:latin typeface="Fira Sans Light"/>
              </a:rPr>
              <a:t>Business Volunteers Unlimited</a:t>
            </a:r>
            <a:endParaRPr lang="en-US" dirty="0">
              <a:latin typeface="Fira Sans Light"/>
            </a:endParaRPr>
          </a:p>
        </p:txBody>
      </p:sp>
    </p:spTree>
    <p:extLst>
      <p:ext uri="{BB962C8B-B14F-4D97-AF65-F5344CB8AC3E}">
        <p14:creationId xmlns:p14="http://schemas.microsoft.com/office/powerpoint/2010/main" val="2362106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175FD94-4201-4B53-AC72-EA5AA8F1CD59}"/>
              </a:ext>
            </a:extLst>
          </p:cNvPr>
          <p:cNvGraphicFramePr/>
          <p:nvPr/>
        </p:nvGraphicFramePr>
        <p:xfrm>
          <a:off x="809919" y="4149080"/>
          <a:ext cx="6876764" cy="1332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2" descr="Why Become An Authority In The eLearning Niche? - eLearning Industry">
            <a:extLst>
              <a:ext uri="{FF2B5EF4-FFF2-40B4-BE49-F238E27FC236}">
                <a16:creationId xmlns:a16="http://schemas.microsoft.com/office/drawing/2014/main" id="{24304AF7-0EA0-4C66-8621-C1E2F198AEAB}"/>
              </a:ext>
            </a:extLst>
          </p:cNvPr>
          <p:cNvPicPr>
            <a:picLocks noGrp="1" noChangeAspect="1" noChangeArrowheads="1"/>
          </p:cNvPicPr>
          <p:nvPr>
            <p:ph type="pic" sz="quarter" idx="13"/>
          </p:nvPr>
        </p:nvPicPr>
        <p:blipFill>
          <a:blip r:embed="rId7">
            <a:extLst>
              <a:ext uri="{28A0092B-C50C-407E-A947-70E740481C1C}">
                <a14:useLocalDpi xmlns:a14="http://schemas.microsoft.com/office/drawing/2010/main" val="0"/>
              </a:ext>
            </a:extLst>
          </a:blip>
          <a:srcRect l="30662" r="3066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695400" y="365126"/>
            <a:ext cx="10515600" cy="1325563"/>
          </a:xfrm>
        </p:spPr>
        <p:txBody>
          <a:bodyPr/>
          <a:lstStyle/>
          <a:p>
            <a:r>
              <a:rPr lang="en-US" dirty="0"/>
              <a:t> The Board Functions as a Team</a:t>
            </a:r>
            <a:endParaRPr lang="en-GB" dirty="0"/>
          </a:p>
        </p:txBody>
      </p:sp>
      <p:sp>
        <p:nvSpPr>
          <p:cNvPr id="17" name="TextBox 16">
            <a:extLst>
              <a:ext uri="{FF2B5EF4-FFF2-40B4-BE49-F238E27FC236}">
                <a16:creationId xmlns:a16="http://schemas.microsoft.com/office/drawing/2014/main" id="{3DED6FCB-6218-4BF6-A741-9DFAE39D2F6A}"/>
              </a:ext>
            </a:extLst>
          </p:cNvPr>
          <p:cNvSpPr txBox="1"/>
          <p:nvPr/>
        </p:nvSpPr>
        <p:spPr>
          <a:xfrm>
            <a:off x="839416" y="1484784"/>
            <a:ext cx="6408712" cy="1015663"/>
          </a:xfrm>
          <a:prstGeom prst="rect">
            <a:avLst/>
          </a:prstGeom>
          <a:noFill/>
        </p:spPr>
        <p:txBody>
          <a:bodyPr wrap="square" rtlCol="0">
            <a:spAutoFit/>
          </a:bodyPr>
          <a:lstStyle/>
          <a:p>
            <a:pPr defTabSz="228600">
              <a:spcAft>
                <a:spcPts val="600"/>
              </a:spcAft>
              <a:buClr>
                <a:srgbClr val="0B1624"/>
              </a:buClr>
            </a:pPr>
            <a:r>
              <a:rPr lang="en-US" sz="2000" dirty="0">
                <a:solidFill>
                  <a:srgbClr val="0B1624"/>
                </a:solidFill>
                <a:latin typeface="Fira Sans Light"/>
              </a:rPr>
              <a:t>The role of the board refers to the board as a whole, a unit, a team. Individual board members do not have authority or individual rights</a:t>
            </a:r>
          </a:p>
        </p:txBody>
      </p:sp>
      <p:sp>
        <p:nvSpPr>
          <p:cNvPr id="8" name="Content Placeholder 2">
            <a:extLst>
              <a:ext uri="{FF2B5EF4-FFF2-40B4-BE49-F238E27FC236}">
                <a16:creationId xmlns:a16="http://schemas.microsoft.com/office/drawing/2014/main" id="{8F8398FB-E225-4FA0-89BC-84F3A8FF562E}"/>
              </a:ext>
            </a:extLst>
          </p:cNvPr>
          <p:cNvSpPr txBox="1">
            <a:spLocks/>
          </p:cNvSpPr>
          <p:nvPr/>
        </p:nvSpPr>
        <p:spPr>
          <a:xfrm>
            <a:off x="803412" y="2996952"/>
            <a:ext cx="8229600" cy="3589553"/>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endParaRPr lang="en-US" sz="2000" dirty="0">
              <a:solidFill>
                <a:srgbClr val="0B1624"/>
              </a:solidFill>
              <a:latin typeface="Fira Sans"/>
            </a:endParaRPr>
          </a:p>
          <a:p>
            <a:pPr marL="0" indent="0" defTabSz="914400">
              <a:spcBef>
                <a:spcPts val="1000"/>
              </a:spcBef>
              <a:buNone/>
            </a:pPr>
            <a:r>
              <a:rPr lang="en-US" sz="2000" dirty="0">
                <a:solidFill>
                  <a:srgbClr val="008AD8"/>
                </a:solidFill>
                <a:latin typeface="Fira Sans"/>
              </a:rPr>
              <a:t>Accountability and responsibility rests </a:t>
            </a:r>
            <a:br>
              <a:rPr lang="en-US" sz="2000" dirty="0">
                <a:solidFill>
                  <a:srgbClr val="008AD8"/>
                </a:solidFill>
                <a:latin typeface="Fira Sans"/>
              </a:rPr>
            </a:br>
            <a:r>
              <a:rPr lang="en-US" sz="2000" dirty="0">
                <a:solidFill>
                  <a:srgbClr val="008AD8"/>
                </a:solidFill>
                <a:latin typeface="Fira Sans"/>
              </a:rPr>
              <a:t>with the full board…</a:t>
            </a:r>
          </a:p>
          <a:p>
            <a:pPr marL="228600" indent="-228600" defTabSz="914400">
              <a:spcBef>
                <a:spcPts val="1000"/>
              </a:spcBef>
            </a:pPr>
            <a:endParaRPr lang="en-US" sz="2000" dirty="0">
              <a:solidFill>
                <a:srgbClr val="0B1624"/>
              </a:solidFill>
              <a:latin typeface="Fira Sans Light"/>
            </a:endParaRPr>
          </a:p>
        </p:txBody>
      </p:sp>
      <p:sp>
        <p:nvSpPr>
          <p:cNvPr id="5" name="Footer Placeholder 4">
            <a:extLst>
              <a:ext uri="{FF2B5EF4-FFF2-40B4-BE49-F238E27FC236}">
                <a16:creationId xmlns:a16="http://schemas.microsoft.com/office/drawing/2014/main" id="{E6E835AC-8955-4401-B3B3-56B6EC5FA235}"/>
              </a:ext>
            </a:extLst>
          </p:cNvPr>
          <p:cNvSpPr>
            <a:spLocks noGrp="1"/>
          </p:cNvSpPr>
          <p:nvPr>
            <p:ph type="ftr" sz="quarter" idx="14"/>
          </p:nvPr>
        </p:nvSpPr>
        <p:spPr/>
        <p:txBody>
          <a:bodyPr/>
          <a:lstStyle/>
          <a:p>
            <a:pPr defTabSz="228600"/>
            <a:r>
              <a:rPr lang="en-US">
                <a:latin typeface="Fira Sans Light"/>
              </a:rPr>
              <a:t>Business Volunteers Unlimited</a:t>
            </a:r>
            <a:endParaRPr lang="en-US" dirty="0">
              <a:latin typeface="Fira Sans Light"/>
            </a:endParaRPr>
          </a:p>
        </p:txBody>
      </p:sp>
    </p:spTree>
    <p:extLst>
      <p:ext uri="{BB962C8B-B14F-4D97-AF65-F5344CB8AC3E}">
        <p14:creationId xmlns:p14="http://schemas.microsoft.com/office/powerpoint/2010/main" val="34197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587388" y="692696"/>
            <a:ext cx="11604612" cy="2495527"/>
            <a:chOff x="1174776" y="1385392"/>
            <a:chExt cx="23209224" cy="4991053"/>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Determine mission, vision and strategic direction</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1</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275598"/>
              <a:ext cx="13177464" cy="2954655"/>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Scan internal and external environment</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Ensure effective planning - review &amp; modify strategic plan</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Monitor performance based on key milestones and success factors</a:t>
              </a: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grpSp>
        <p:nvGrpSpPr>
          <p:cNvPr id="22" name="Group 21">
            <a:extLst>
              <a:ext uri="{FF2B5EF4-FFF2-40B4-BE49-F238E27FC236}">
                <a16:creationId xmlns:a16="http://schemas.microsoft.com/office/drawing/2014/main" id="{74DE32EB-474F-49AD-A464-CD5EA8DA20A4}"/>
              </a:ext>
            </a:extLst>
          </p:cNvPr>
          <p:cNvGrpSpPr/>
          <p:nvPr/>
        </p:nvGrpSpPr>
        <p:grpSpPr>
          <a:xfrm>
            <a:off x="587388" y="3356992"/>
            <a:ext cx="11604612" cy="2495527"/>
            <a:chOff x="1174776" y="1385392"/>
            <a:chExt cx="23209224" cy="4991053"/>
          </a:xfrm>
        </p:grpSpPr>
        <p:sp>
          <p:nvSpPr>
            <p:cNvPr id="23" name="TextBox 22">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Establish and strengthen community relations </a:t>
              </a:r>
            </a:p>
          </p:txBody>
        </p:sp>
        <p:sp>
          <p:nvSpPr>
            <p:cNvPr id="24" name="Oval 23">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2</a:t>
              </a:r>
            </a:p>
          </p:txBody>
        </p:sp>
        <p:sp>
          <p:nvSpPr>
            <p:cNvPr id="25" name="TextBox 24">
              <a:extLst>
                <a:ext uri="{FF2B5EF4-FFF2-40B4-BE49-F238E27FC236}">
                  <a16:creationId xmlns:a16="http://schemas.microsoft.com/office/drawing/2014/main" id="{CF95295F-E673-456E-85E2-614FE2E95EDA}"/>
                </a:ext>
              </a:extLst>
            </p:cNvPr>
            <p:cNvSpPr txBox="1"/>
            <p:nvPr/>
          </p:nvSpPr>
          <p:spPr>
            <a:xfrm>
              <a:off x="3767064" y="3243080"/>
              <a:ext cx="13177464" cy="3108543"/>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Enhance the public standing of your organization</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Ambassadors</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Talking points</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Crisis/transition communications strategy </a:t>
              </a:r>
            </a:p>
          </p:txBody>
        </p:sp>
        <p:grpSp>
          <p:nvGrpSpPr>
            <p:cNvPr id="26" name="Group 25">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27" name="Straight Connector 26">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sp>
        <p:nvSpPr>
          <p:cNvPr id="32" name="Footer Placeholder 31">
            <a:extLst>
              <a:ext uri="{FF2B5EF4-FFF2-40B4-BE49-F238E27FC236}">
                <a16:creationId xmlns:a16="http://schemas.microsoft.com/office/drawing/2014/main" id="{39679ACF-765D-46CF-823D-9C673045AA23}"/>
              </a:ext>
            </a:extLst>
          </p:cNvPr>
          <p:cNvSpPr>
            <a:spLocks noGrp="1"/>
          </p:cNvSpPr>
          <p:nvPr>
            <p:ph type="ftr" sz="quarter" idx="11"/>
          </p:nvPr>
        </p:nvSpPr>
        <p:spPr/>
        <p:txBody>
          <a:bodyPr/>
          <a:lstStyle/>
          <a:p>
            <a:pPr defTabSz="228600"/>
            <a:r>
              <a:rPr lang="en-US">
                <a:latin typeface="Fira Sans Light"/>
              </a:rPr>
              <a:t>Business Volunteers Unlimited</a:t>
            </a:r>
            <a:endParaRPr lang="en-US" dirty="0">
              <a:latin typeface="Fira Sans Light"/>
            </a:endParaRPr>
          </a:p>
        </p:txBody>
      </p:sp>
    </p:spTree>
    <p:extLst>
      <p:ext uri="{BB962C8B-B14F-4D97-AF65-F5344CB8AC3E}">
        <p14:creationId xmlns:p14="http://schemas.microsoft.com/office/powerpoint/2010/main" val="233848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587388" y="692696"/>
            <a:ext cx="11604612" cy="2499375"/>
            <a:chOff x="1174776" y="1385392"/>
            <a:chExt cx="23209224" cy="4998749"/>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Select and support the chief executive </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3</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275598"/>
              <a:ext cx="19586176" cy="3108543"/>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Partnership</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CEO performance evaluation and process to set compensation (990 requirement) </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Succession plan </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Open doors</a:t>
              </a: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grpSp>
        <p:nvGrpSpPr>
          <p:cNvPr id="22" name="Group 21">
            <a:extLst>
              <a:ext uri="{FF2B5EF4-FFF2-40B4-BE49-F238E27FC236}">
                <a16:creationId xmlns:a16="http://schemas.microsoft.com/office/drawing/2014/main" id="{74DE32EB-474F-49AD-A464-CD5EA8DA20A4}"/>
              </a:ext>
            </a:extLst>
          </p:cNvPr>
          <p:cNvGrpSpPr/>
          <p:nvPr/>
        </p:nvGrpSpPr>
        <p:grpSpPr>
          <a:xfrm>
            <a:off x="587388" y="3356992"/>
            <a:ext cx="11604612" cy="2495527"/>
            <a:chOff x="1174776" y="1385392"/>
            <a:chExt cx="23209224" cy="4991053"/>
          </a:xfrm>
        </p:grpSpPr>
        <p:sp>
          <p:nvSpPr>
            <p:cNvPr id="23" name="TextBox 22">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Develop funding resources</a:t>
              </a:r>
            </a:p>
          </p:txBody>
        </p:sp>
        <p:sp>
          <p:nvSpPr>
            <p:cNvPr id="24" name="Oval 23">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4</a:t>
              </a:r>
            </a:p>
          </p:txBody>
        </p:sp>
        <p:sp>
          <p:nvSpPr>
            <p:cNvPr id="25" name="TextBox 24">
              <a:extLst>
                <a:ext uri="{FF2B5EF4-FFF2-40B4-BE49-F238E27FC236}">
                  <a16:creationId xmlns:a16="http://schemas.microsoft.com/office/drawing/2014/main" id="{CF95295F-E673-456E-85E2-614FE2E95EDA}"/>
                </a:ext>
              </a:extLst>
            </p:cNvPr>
            <p:cNvSpPr txBox="1"/>
            <p:nvPr/>
          </p:nvSpPr>
          <p:spPr>
            <a:xfrm>
              <a:off x="4219056" y="3087882"/>
              <a:ext cx="13177464" cy="3108543"/>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Ensure adequate resources</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Individual, annual, financial contribution </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Donor identification </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Donor cultivation </a:t>
              </a:r>
            </a:p>
          </p:txBody>
        </p:sp>
        <p:grpSp>
          <p:nvGrpSpPr>
            <p:cNvPr id="26" name="Group 25">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27" name="Straight Connector 26">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1500844" y="7245424"/>
            <a:ext cx="7220744" cy="4197350"/>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p:txBody>
      </p:sp>
      <p:sp>
        <p:nvSpPr>
          <p:cNvPr id="6" name="Footer Placeholder 5">
            <a:extLst>
              <a:ext uri="{FF2B5EF4-FFF2-40B4-BE49-F238E27FC236}">
                <a16:creationId xmlns:a16="http://schemas.microsoft.com/office/drawing/2014/main" id="{753FB4B3-0B73-4F54-923E-ED3962E61B55}"/>
              </a:ext>
            </a:extLst>
          </p:cNvPr>
          <p:cNvSpPr>
            <a:spLocks noGrp="1"/>
          </p:cNvSpPr>
          <p:nvPr>
            <p:ph type="ftr" sz="quarter" idx="11"/>
          </p:nvPr>
        </p:nvSpPr>
        <p:spPr/>
        <p:txBody>
          <a:bodyPr/>
          <a:lstStyle/>
          <a:p>
            <a:pPr defTabSz="228600"/>
            <a:r>
              <a:rPr lang="en-US">
                <a:latin typeface="Fira Sans Light"/>
              </a:rPr>
              <a:t>Business Volunteers Unlimited</a:t>
            </a:r>
            <a:endParaRPr lang="en-US" dirty="0">
              <a:latin typeface="Fira Sans Light"/>
            </a:endParaRPr>
          </a:p>
        </p:txBody>
      </p:sp>
    </p:spTree>
    <p:extLst>
      <p:ext uri="{BB962C8B-B14F-4D97-AF65-F5344CB8AC3E}">
        <p14:creationId xmlns:p14="http://schemas.microsoft.com/office/powerpoint/2010/main" val="3846222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587388" y="692696"/>
            <a:ext cx="11604612" cy="2803088"/>
            <a:chOff x="1174776" y="1385392"/>
            <a:chExt cx="23209224" cy="5606175"/>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Provide financial oversight</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5</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113584"/>
              <a:ext cx="19586176" cy="3877983"/>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Adequate accounting skills</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Annual budget</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Regular financial statements and cash flow reports</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Annual audit</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Investment policies </a:t>
              </a: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grpSp>
        <p:nvGrpSpPr>
          <p:cNvPr id="22" name="Group 21">
            <a:extLst>
              <a:ext uri="{FF2B5EF4-FFF2-40B4-BE49-F238E27FC236}">
                <a16:creationId xmlns:a16="http://schemas.microsoft.com/office/drawing/2014/main" id="{74DE32EB-474F-49AD-A464-CD5EA8DA20A4}"/>
              </a:ext>
            </a:extLst>
          </p:cNvPr>
          <p:cNvGrpSpPr/>
          <p:nvPr/>
        </p:nvGrpSpPr>
        <p:grpSpPr>
          <a:xfrm>
            <a:off x="587388" y="3356992"/>
            <a:ext cx="11604612" cy="2495527"/>
            <a:chOff x="1174776" y="1385392"/>
            <a:chExt cx="23209224" cy="4991053"/>
          </a:xfrm>
        </p:grpSpPr>
        <p:sp>
          <p:nvSpPr>
            <p:cNvPr id="23" name="TextBox 22">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Ensure legal and ethical integrity </a:t>
              </a:r>
            </a:p>
          </p:txBody>
        </p:sp>
        <p:sp>
          <p:nvSpPr>
            <p:cNvPr id="24" name="Oval 23">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6</a:t>
              </a:r>
            </a:p>
          </p:txBody>
        </p:sp>
        <p:sp>
          <p:nvSpPr>
            <p:cNvPr id="25" name="TextBox 24">
              <a:extLst>
                <a:ext uri="{FF2B5EF4-FFF2-40B4-BE49-F238E27FC236}">
                  <a16:creationId xmlns:a16="http://schemas.microsoft.com/office/drawing/2014/main" id="{CF95295F-E673-456E-85E2-614FE2E95EDA}"/>
                </a:ext>
              </a:extLst>
            </p:cNvPr>
            <p:cNvSpPr txBox="1"/>
            <p:nvPr/>
          </p:nvSpPr>
          <p:spPr>
            <a:xfrm>
              <a:off x="3767064" y="3243080"/>
              <a:ext cx="19154128" cy="2339102"/>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Duties of care, loyalty and obedience</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Board has the authority as a group, not as individual members</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96% of nonprofits carry Directors and Officers Liability Insurance for their boards </a:t>
              </a:r>
            </a:p>
          </p:txBody>
        </p:sp>
        <p:grpSp>
          <p:nvGrpSpPr>
            <p:cNvPr id="26" name="Group 25">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27" name="Straight Connector 26">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1500844" y="7245424"/>
            <a:ext cx="7220744" cy="4197350"/>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p:txBody>
      </p:sp>
      <p:sp>
        <p:nvSpPr>
          <p:cNvPr id="2" name="Footer Placeholder 1">
            <a:extLst>
              <a:ext uri="{FF2B5EF4-FFF2-40B4-BE49-F238E27FC236}">
                <a16:creationId xmlns:a16="http://schemas.microsoft.com/office/drawing/2014/main" id="{62861726-6080-4DB0-9E1C-7B98F61E75E0}"/>
              </a:ext>
            </a:extLst>
          </p:cNvPr>
          <p:cNvSpPr>
            <a:spLocks noGrp="1"/>
          </p:cNvSpPr>
          <p:nvPr>
            <p:ph type="ftr" sz="quarter" idx="11"/>
          </p:nvPr>
        </p:nvSpPr>
        <p:spPr/>
        <p:txBody>
          <a:bodyPr/>
          <a:lstStyle/>
          <a:p>
            <a:pPr defTabSz="228600"/>
            <a:r>
              <a:rPr lang="en-US">
                <a:latin typeface="Fira Sans Light"/>
              </a:rPr>
              <a:t>Business Volunteers Unlimited</a:t>
            </a:r>
            <a:endParaRPr lang="en-US" dirty="0">
              <a:latin typeface="Fira Sans Light"/>
            </a:endParaRPr>
          </a:p>
        </p:txBody>
      </p:sp>
    </p:spTree>
    <p:extLst>
      <p:ext uri="{BB962C8B-B14F-4D97-AF65-F5344CB8AC3E}">
        <p14:creationId xmlns:p14="http://schemas.microsoft.com/office/powerpoint/2010/main" val="72545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587388" y="692696"/>
            <a:ext cx="11604612" cy="2495527"/>
            <a:chOff x="1174776" y="1385392"/>
            <a:chExt cx="23209224" cy="4991053"/>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Develop the board</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7</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113584"/>
              <a:ext cx="19586176" cy="3108543"/>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Ensure a competent board</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Governance Committee</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Adopt best practices</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Review and update bylaws periodically</a:t>
              </a: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1500844" y="7245424"/>
            <a:ext cx="7220744" cy="4197350"/>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p:txBody>
      </p:sp>
      <p:sp>
        <p:nvSpPr>
          <p:cNvPr id="18" name="Content Placeholder 2">
            <a:extLst>
              <a:ext uri="{FF2B5EF4-FFF2-40B4-BE49-F238E27FC236}">
                <a16:creationId xmlns:a16="http://schemas.microsoft.com/office/drawing/2014/main" id="{F6C956CB-4AFC-4899-8C56-DAC152931904}"/>
              </a:ext>
            </a:extLst>
          </p:cNvPr>
          <p:cNvSpPr txBox="1">
            <a:spLocks/>
          </p:cNvSpPr>
          <p:nvPr/>
        </p:nvSpPr>
        <p:spPr>
          <a:xfrm>
            <a:off x="767408" y="7353436"/>
            <a:ext cx="7104533" cy="4173735"/>
          </a:xfrm>
          <a:prstGeom prst="rect">
            <a:avLst/>
          </a:prstGeom>
        </p:spPr>
        <p:txBody>
          <a:bodyPr>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0"/>
              </a:spcBef>
              <a:buNone/>
            </a:pPr>
            <a:endParaRPr lang="en-US" sz="1275" dirty="0">
              <a:solidFill>
                <a:srgbClr val="0B1624"/>
              </a:solidFill>
              <a:latin typeface="Fira Sans"/>
            </a:endParaRPr>
          </a:p>
          <a:p>
            <a:pPr marL="0" indent="0" defTabSz="914400">
              <a:spcBef>
                <a:spcPts val="0"/>
              </a:spcBef>
              <a:buNone/>
            </a:pPr>
            <a:endParaRPr lang="en-US" sz="1275" dirty="0">
              <a:solidFill>
                <a:srgbClr val="0B1624"/>
              </a:solidFill>
              <a:latin typeface="Fira Sans"/>
            </a:endParaRPr>
          </a:p>
          <a:p>
            <a:pPr marL="228600" indent="-228600" defTabSz="914400">
              <a:spcBef>
                <a:spcPts val="1000"/>
              </a:spcBef>
            </a:pPr>
            <a:endParaRPr lang="en-US" sz="2800" dirty="0">
              <a:solidFill>
                <a:srgbClr val="0B1624"/>
              </a:solidFill>
              <a:latin typeface="Fira Sans Light"/>
            </a:endParaRPr>
          </a:p>
        </p:txBody>
      </p:sp>
      <p:sp>
        <p:nvSpPr>
          <p:cNvPr id="2" name="Footer Placeholder 1">
            <a:extLst>
              <a:ext uri="{FF2B5EF4-FFF2-40B4-BE49-F238E27FC236}">
                <a16:creationId xmlns:a16="http://schemas.microsoft.com/office/drawing/2014/main" id="{1FCFFDA9-EE87-4627-8449-E20894A5829B}"/>
              </a:ext>
            </a:extLst>
          </p:cNvPr>
          <p:cNvSpPr>
            <a:spLocks noGrp="1"/>
          </p:cNvSpPr>
          <p:nvPr>
            <p:ph type="ftr" sz="quarter" idx="11"/>
          </p:nvPr>
        </p:nvSpPr>
        <p:spPr/>
        <p:txBody>
          <a:bodyPr/>
          <a:lstStyle/>
          <a:p>
            <a:pPr defTabSz="228600"/>
            <a:r>
              <a:rPr lang="en-US">
                <a:latin typeface="Fira Sans Light"/>
              </a:rPr>
              <a:t>Business Volunteers Unlimited</a:t>
            </a:r>
            <a:endParaRPr lang="en-US" dirty="0">
              <a:latin typeface="Fira Sans Light"/>
            </a:endParaRPr>
          </a:p>
        </p:txBody>
      </p:sp>
    </p:spTree>
    <p:extLst>
      <p:ext uri="{BB962C8B-B14F-4D97-AF65-F5344CB8AC3E}">
        <p14:creationId xmlns:p14="http://schemas.microsoft.com/office/powerpoint/2010/main" val="1008889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497934F4-AE95-4081-8724-35BCCB66D9BD}"/>
              </a:ext>
            </a:extLst>
          </p:cNvPr>
          <p:cNvSpPr/>
          <p:nvPr/>
        </p:nvSpPr>
        <p:spPr>
          <a:xfrm>
            <a:off x="6564052" y="0"/>
            <a:ext cx="5627949" cy="6705364"/>
          </a:xfrm>
          <a:custGeom>
            <a:avLst/>
            <a:gdLst>
              <a:gd name="connsiteX0" fmla="*/ 0 w 8519592"/>
              <a:gd name="connsiteY0" fmla="*/ 0 h 12762656"/>
              <a:gd name="connsiteX1" fmla="*/ 8519592 w 8519592"/>
              <a:gd name="connsiteY1" fmla="*/ 0 h 12762656"/>
              <a:gd name="connsiteX2" fmla="*/ 8519592 w 8519592"/>
              <a:gd name="connsiteY2" fmla="*/ 12762656 h 12762656"/>
              <a:gd name="connsiteX3" fmla="*/ 0 w 8519592"/>
              <a:gd name="connsiteY3" fmla="*/ 12762656 h 12762656"/>
              <a:gd name="connsiteX4" fmla="*/ 0 w 8519592"/>
              <a:gd name="connsiteY4" fmla="*/ 0 h 12762656"/>
              <a:gd name="connsiteX0" fmla="*/ 9386047 w 17905639"/>
              <a:gd name="connsiteY0" fmla="*/ 0 h 12762656"/>
              <a:gd name="connsiteX1" fmla="*/ 17905639 w 17905639"/>
              <a:gd name="connsiteY1" fmla="*/ 0 h 12762656"/>
              <a:gd name="connsiteX2" fmla="*/ 17905639 w 17905639"/>
              <a:gd name="connsiteY2" fmla="*/ 12762656 h 12762656"/>
              <a:gd name="connsiteX3" fmla="*/ 0 w 17905639"/>
              <a:gd name="connsiteY3" fmla="*/ 12735762 h 12762656"/>
              <a:gd name="connsiteX4" fmla="*/ 9386047 w 17905639"/>
              <a:gd name="connsiteY4" fmla="*/ 0 h 1276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639" h="12762656">
                <a:moveTo>
                  <a:pt x="9386047" y="0"/>
                </a:moveTo>
                <a:lnTo>
                  <a:pt x="17905639" y="0"/>
                </a:lnTo>
                <a:lnTo>
                  <a:pt x="17905639" y="12762656"/>
                </a:lnTo>
                <a:lnTo>
                  <a:pt x="0" y="12735762"/>
                </a:lnTo>
                <a:lnTo>
                  <a:pt x="9386047" y="0"/>
                </a:lnTo>
                <a:close/>
              </a:path>
            </a:pathLst>
          </a:custGeom>
          <a:blipFill dpi="0" rotWithShape="1">
            <a:blip r:embed="rId2"/>
            <a:srcRect/>
            <a:stretch>
              <a:fillRect l="-29000" t="-6110" r="-4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2800" dirty="0">
              <a:solidFill>
                <a:prstClr val="white"/>
              </a:solidFill>
              <a:latin typeface="Fira Sans Light"/>
            </a:endParaRPr>
          </a:p>
        </p:txBody>
      </p:sp>
      <p:sp>
        <p:nvSpPr>
          <p:cNvPr id="3" name="Content Placeholder 2"/>
          <p:cNvSpPr>
            <a:spLocks noGrp="1"/>
          </p:cNvSpPr>
          <p:nvPr>
            <p:ph idx="4294967295"/>
          </p:nvPr>
        </p:nvSpPr>
        <p:spPr>
          <a:xfrm>
            <a:off x="0" y="1635125"/>
            <a:ext cx="8229600" cy="2621757"/>
          </a:xfrm>
        </p:spPr>
        <p:txBody>
          <a:bodyPr>
            <a:normAutofit fontScale="85000" lnSpcReduction="20000"/>
          </a:bodyPr>
          <a:lstStyle/>
          <a:p>
            <a:pPr marL="0" indent="0" algn="ctr">
              <a:lnSpc>
                <a:spcPct val="113000"/>
              </a:lnSpc>
              <a:buNone/>
            </a:pPr>
            <a:r>
              <a:rPr lang="en-US" sz="6850" dirty="0">
                <a:solidFill>
                  <a:schemeClr val="accent1"/>
                </a:solidFill>
                <a:latin typeface="+mj-lt"/>
              </a:rPr>
              <a:t>There Is a Great Difference</a:t>
            </a:r>
            <a:r>
              <a:rPr lang="en-US" sz="3600" dirty="0">
                <a:latin typeface="+mj-lt"/>
              </a:rPr>
              <a:t/>
            </a:r>
            <a:br>
              <a:rPr lang="en-US" sz="3600" dirty="0">
                <a:latin typeface="+mj-lt"/>
              </a:rPr>
            </a:br>
            <a:r>
              <a:rPr lang="en-US" sz="3600" dirty="0">
                <a:latin typeface="+mj-lt"/>
              </a:rPr>
              <a:t>Between </a:t>
            </a:r>
            <a:r>
              <a:rPr lang="en-US" sz="3600" dirty="0">
                <a:solidFill>
                  <a:schemeClr val="accent2"/>
                </a:solidFill>
                <a:latin typeface="+mj-lt"/>
              </a:rPr>
              <a:t>Sitting</a:t>
            </a:r>
            <a:r>
              <a:rPr lang="en-US" sz="3600" dirty="0">
                <a:latin typeface="+mj-lt"/>
              </a:rPr>
              <a:t> on a Board</a:t>
            </a:r>
            <a:br>
              <a:rPr lang="en-US" sz="3600" dirty="0">
                <a:latin typeface="+mj-lt"/>
              </a:rPr>
            </a:br>
            <a:r>
              <a:rPr lang="en-US" sz="3600" dirty="0">
                <a:latin typeface="+mj-lt"/>
              </a:rPr>
              <a:t>and </a:t>
            </a:r>
            <a:r>
              <a:rPr lang="en-US" sz="3600" dirty="0">
                <a:solidFill>
                  <a:schemeClr val="accent2"/>
                </a:solidFill>
                <a:latin typeface="+mj-lt"/>
              </a:rPr>
              <a:t>Serving</a:t>
            </a:r>
            <a:r>
              <a:rPr lang="en-US" sz="3600" dirty="0">
                <a:latin typeface="+mj-lt"/>
              </a:rPr>
              <a:t> on a Board.</a:t>
            </a:r>
          </a:p>
          <a:p>
            <a:pPr marL="0" indent="0">
              <a:lnSpc>
                <a:spcPct val="113000"/>
              </a:lnSpc>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36" y="5697252"/>
            <a:ext cx="1379306" cy="912690"/>
          </a:xfrm>
          <a:prstGeom prst="rect">
            <a:avLst/>
          </a:prstGeom>
        </p:spPr>
      </p:pic>
    </p:spTree>
    <p:extLst>
      <p:ext uri="{BB962C8B-B14F-4D97-AF65-F5344CB8AC3E}">
        <p14:creationId xmlns:p14="http://schemas.microsoft.com/office/powerpoint/2010/main" val="1067075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Best Practices </a:t>
            </a:r>
            <a:br>
              <a:rPr lang="en-US" dirty="0"/>
            </a:br>
            <a:r>
              <a:rPr lang="en-US" dirty="0"/>
              <a:t>of Governance</a:t>
            </a:r>
          </a:p>
        </p:txBody>
      </p:sp>
      <p:sp>
        <p:nvSpPr>
          <p:cNvPr id="6" name="Text Placeholder 5"/>
          <p:cNvSpPr>
            <a:spLocks noGrp="1"/>
          </p:cNvSpPr>
          <p:nvPr>
            <p:ph type="body" sz="quarter" idx="15"/>
          </p:nvPr>
        </p:nvSpPr>
        <p:spPr/>
        <p:txBody>
          <a:bodyPr/>
          <a:lstStyle/>
          <a:p>
            <a:r>
              <a:rPr lang="en-US" dirty="0"/>
              <a:t>4</a:t>
            </a:r>
          </a:p>
        </p:txBody>
      </p:sp>
    </p:spTree>
    <p:extLst>
      <p:ext uri="{BB962C8B-B14F-4D97-AF65-F5344CB8AC3E}">
        <p14:creationId xmlns:p14="http://schemas.microsoft.com/office/powerpoint/2010/main" val="3894048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587388" y="692696"/>
            <a:ext cx="11604612" cy="2495527"/>
            <a:chOff x="1174776" y="1385392"/>
            <a:chExt cx="23209224" cy="4991053"/>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Define the unique “work” of your board</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1</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113584"/>
              <a:ext cx="19586176" cy="1569660"/>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Lifecycle of nonprofit</a:t>
              </a:r>
            </a:p>
            <a:p>
              <a:pPr marL="285750" indent="-285750" defTabSz="228600">
                <a:spcAft>
                  <a:spcPts val="600"/>
                </a:spcAft>
                <a:buClr>
                  <a:srgbClr val="0B1624"/>
                </a:buClr>
                <a:buFont typeface="Wingdings" panose="05000000000000000000" pitchFamily="2" charset="2"/>
                <a:buChar char="§"/>
              </a:pPr>
              <a:endParaRPr lang="en-US" sz="2000" dirty="0">
                <a:solidFill>
                  <a:srgbClr val="0B1624"/>
                </a:solidFill>
                <a:latin typeface="Fira Sans Light"/>
              </a:endParaRP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grpSp>
        <p:nvGrpSpPr>
          <p:cNvPr id="22" name="Group 21">
            <a:extLst>
              <a:ext uri="{FF2B5EF4-FFF2-40B4-BE49-F238E27FC236}">
                <a16:creationId xmlns:a16="http://schemas.microsoft.com/office/drawing/2014/main" id="{74DE32EB-474F-49AD-A464-CD5EA8DA20A4}"/>
              </a:ext>
            </a:extLst>
          </p:cNvPr>
          <p:cNvGrpSpPr/>
          <p:nvPr/>
        </p:nvGrpSpPr>
        <p:grpSpPr>
          <a:xfrm>
            <a:off x="587388" y="3356992"/>
            <a:ext cx="11604612" cy="2790892"/>
            <a:chOff x="1174776" y="1385392"/>
            <a:chExt cx="23209224" cy="5581783"/>
          </a:xfrm>
        </p:grpSpPr>
        <p:sp>
          <p:nvSpPr>
            <p:cNvPr id="23" name="TextBox 22">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Strengthen board member engagement</a:t>
              </a:r>
            </a:p>
          </p:txBody>
        </p:sp>
        <p:sp>
          <p:nvSpPr>
            <p:cNvPr id="24" name="Oval 23">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2</a:t>
              </a:r>
            </a:p>
          </p:txBody>
        </p:sp>
        <p:sp>
          <p:nvSpPr>
            <p:cNvPr id="25" name="TextBox 24">
              <a:extLst>
                <a:ext uri="{FF2B5EF4-FFF2-40B4-BE49-F238E27FC236}">
                  <a16:creationId xmlns:a16="http://schemas.microsoft.com/office/drawing/2014/main" id="{CF95295F-E673-456E-85E2-614FE2E95EDA}"/>
                </a:ext>
              </a:extLst>
            </p:cNvPr>
            <p:cNvSpPr txBox="1"/>
            <p:nvPr/>
          </p:nvSpPr>
          <p:spPr>
            <a:xfrm>
              <a:off x="3767064" y="3243080"/>
              <a:ext cx="19154128" cy="3724095"/>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Clarify expectations and accountability (81% have written job descriptions for board members; 52% conduct annual assessment)*</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Orientation</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Engage new board members on at least one committee right away</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Buddy system</a:t>
              </a:r>
            </a:p>
          </p:txBody>
        </p:sp>
        <p:grpSp>
          <p:nvGrpSpPr>
            <p:cNvPr id="26" name="Group 25">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27" name="Straight Connector 26">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1500844" y="7245424"/>
            <a:ext cx="7220744" cy="4197350"/>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p:txBody>
      </p:sp>
      <p:sp>
        <p:nvSpPr>
          <p:cNvPr id="2" name="Footer Placeholder 1">
            <a:extLst>
              <a:ext uri="{FF2B5EF4-FFF2-40B4-BE49-F238E27FC236}">
                <a16:creationId xmlns:a16="http://schemas.microsoft.com/office/drawing/2014/main" id="{057AB76A-6A1F-41CC-98F8-B1689C6EE1C9}"/>
              </a:ext>
            </a:extLst>
          </p:cNvPr>
          <p:cNvSpPr>
            <a:spLocks noGrp="1"/>
          </p:cNvSpPr>
          <p:nvPr>
            <p:ph type="ftr" sz="quarter" idx="11"/>
          </p:nvPr>
        </p:nvSpPr>
        <p:spPr/>
        <p:txBody>
          <a:bodyPr/>
          <a:lstStyle/>
          <a:p>
            <a:pPr defTabSz="228600"/>
            <a:r>
              <a:rPr lang="en-US">
                <a:latin typeface="Fira Sans Light"/>
              </a:rPr>
              <a:t>Business Volunteers Unlimited</a:t>
            </a:r>
            <a:endParaRPr lang="en-US" dirty="0">
              <a:latin typeface="Fira Sans Light"/>
            </a:endParaRPr>
          </a:p>
        </p:txBody>
      </p:sp>
      <p:sp>
        <p:nvSpPr>
          <p:cNvPr id="18" name="TextBox 17">
            <a:extLst>
              <a:ext uri="{FF2B5EF4-FFF2-40B4-BE49-F238E27FC236}">
                <a16:creationId xmlns:a16="http://schemas.microsoft.com/office/drawing/2014/main" id="{AB23183E-906F-4654-9C95-B20E14862101}"/>
              </a:ext>
            </a:extLst>
          </p:cNvPr>
          <p:cNvSpPr txBox="1"/>
          <p:nvPr/>
        </p:nvSpPr>
        <p:spPr>
          <a:xfrm>
            <a:off x="8868308" y="6171687"/>
            <a:ext cx="3229036" cy="738664"/>
          </a:xfrm>
          <a:prstGeom prst="rect">
            <a:avLst/>
          </a:prstGeom>
          <a:noFill/>
        </p:spPr>
        <p:txBody>
          <a:bodyPr wrap="square" rtlCol="0">
            <a:spAutoFit/>
          </a:bodyPr>
          <a:lstStyle/>
          <a:p>
            <a:pPr defTabSz="228600"/>
            <a:r>
              <a:rPr lang="en-US" sz="1050" b="1" dirty="0">
                <a:solidFill>
                  <a:srgbClr val="0B1624"/>
                </a:solidFill>
                <a:latin typeface="Fira Sans Light"/>
              </a:rPr>
              <a:t>*excerpt from BoardSource’s Leading with Intent.</a:t>
            </a:r>
          </a:p>
          <a:p>
            <a:pPr defTabSz="228600"/>
            <a:r>
              <a:rPr lang="en-US" sz="1050" b="1" dirty="0">
                <a:solidFill>
                  <a:srgbClr val="0B1624"/>
                </a:solidFill>
                <a:latin typeface="Fira Sans Light"/>
              </a:rPr>
              <a:t>											     (2019)</a:t>
            </a:r>
            <a:endParaRPr lang="en-US" sz="800" b="1" dirty="0">
              <a:solidFill>
                <a:srgbClr val="0B1624"/>
              </a:solidFill>
              <a:latin typeface="Fira Sans Light"/>
            </a:endParaRPr>
          </a:p>
        </p:txBody>
      </p:sp>
    </p:spTree>
    <p:extLst>
      <p:ext uri="{BB962C8B-B14F-4D97-AF65-F5344CB8AC3E}">
        <p14:creationId xmlns:p14="http://schemas.microsoft.com/office/powerpoint/2010/main" val="2263851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Business Volunteers Unlimited</a:t>
            </a:r>
            <a:endParaRPr lang="en-US" dirty="0">
              <a:latin typeface="Arial  "/>
              <a:cs typeface="Arial  "/>
            </a:endParaRPr>
          </a:p>
        </p:txBody>
      </p:sp>
      <p:pic>
        <p:nvPicPr>
          <p:cNvPr id="5" name="Picture 4"/>
          <p:cNvPicPr>
            <a:picLocks noChangeAspect="1"/>
          </p:cNvPicPr>
          <p:nvPr/>
        </p:nvPicPr>
        <p:blipFill>
          <a:blip r:embed="rId2"/>
          <a:stretch>
            <a:fillRect/>
          </a:stretch>
        </p:blipFill>
        <p:spPr>
          <a:xfrm>
            <a:off x="3532119" y="224232"/>
            <a:ext cx="4916142" cy="6409536"/>
          </a:xfrm>
          <a:prstGeom prst="rect">
            <a:avLst/>
          </a:prstGeom>
        </p:spPr>
      </p:pic>
    </p:spTree>
    <p:extLst>
      <p:ext uri="{BB962C8B-B14F-4D97-AF65-F5344CB8AC3E}">
        <p14:creationId xmlns:p14="http://schemas.microsoft.com/office/powerpoint/2010/main" val="1352460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Sector Trends</a:t>
            </a:r>
          </a:p>
        </p:txBody>
      </p:sp>
      <p:sp>
        <p:nvSpPr>
          <p:cNvPr id="6" name="Text Placeholder 5"/>
          <p:cNvSpPr>
            <a:spLocks noGrp="1"/>
          </p:cNvSpPr>
          <p:nvPr>
            <p:ph type="body" sz="quarter" idx="15"/>
          </p:nvPr>
        </p:nvSpPr>
        <p:spPr/>
        <p:txBody>
          <a:bodyPr/>
          <a:lstStyle/>
          <a:p>
            <a:r>
              <a:rPr lang="en-US" dirty="0"/>
              <a:t>1</a:t>
            </a:r>
            <a:endParaRPr lang="en-US" dirty="0"/>
          </a:p>
        </p:txBody>
      </p:sp>
    </p:spTree>
    <p:extLst>
      <p:ext uri="{BB962C8B-B14F-4D97-AF65-F5344CB8AC3E}">
        <p14:creationId xmlns:p14="http://schemas.microsoft.com/office/powerpoint/2010/main" val="256537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587388" y="692696"/>
            <a:ext cx="11604612" cy="2495527"/>
            <a:chOff x="1174776" y="1385392"/>
            <a:chExt cx="23209224" cy="4991053"/>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Build constructive partnership with the CEO</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3</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113584"/>
              <a:ext cx="19586176" cy="3108543"/>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Annual compensation and evaluation process – 80% </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Open and honest communication</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Annual one-on-one meeting</a:t>
              </a:r>
            </a:p>
            <a:p>
              <a:pPr marL="285750" indent="-285750" defTabSz="228600">
                <a:spcAft>
                  <a:spcPts val="600"/>
                </a:spcAft>
                <a:buClr>
                  <a:srgbClr val="0B1624"/>
                </a:buClr>
                <a:buFont typeface="Wingdings" panose="05000000000000000000" pitchFamily="2" charset="2"/>
                <a:buChar char="§"/>
              </a:pPr>
              <a:endParaRPr lang="en-US" sz="2000" dirty="0">
                <a:solidFill>
                  <a:srgbClr val="0B1624"/>
                </a:solidFill>
                <a:latin typeface="Fira Sans Light"/>
              </a:endParaRP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1500844" y="7245424"/>
            <a:ext cx="7220744" cy="4197350"/>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p:txBody>
      </p:sp>
      <p:sp>
        <p:nvSpPr>
          <p:cNvPr id="18" name="Content Placeholder 2">
            <a:extLst>
              <a:ext uri="{FF2B5EF4-FFF2-40B4-BE49-F238E27FC236}">
                <a16:creationId xmlns:a16="http://schemas.microsoft.com/office/drawing/2014/main" id="{456B77E7-4BCF-426A-84EE-490058FA7323}"/>
              </a:ext>
            </a:extLst>
          </p:cNvPr>
          <p:cNvSpPr txBox="1">
            <a:spLocks/>
          </p:cNvSpPr>
          <p:nvPr/>
        </p:nvSpPr>
        <p:spPr>
          <a:xfrm>
            <a:off x="2495600" y="7497452"/>
            <a:ext cx="7472147" cy="4335563"/>
          </a:xfrm>
          <a:prstGeom prst="rect">
            <a:avLst/>
          </a:prstGeom>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endParaRPr lang="en-US" sz="1350" dirty="0">
              <a:solidFill>
                <a:prstClr val="black"/>
              </a:solidFill>
              <a:latin typeface="Fira Sans"/>
            </a:endParaRPr>
          </a:p>
          <a:p>
            <a:pPr marL="228600" indent="-228600" defTabSz="914400">
              <a:spcBef>
                <a:spcPts val="1000"/>
              </a:spcBef>
            </a:pPr>
            <a:endParaRPr lang="en-US" sz="2800" dirty="0">
              <a:solidFill>
                <a:srgbClr val="0B1624"/>
              </a:solidFill>
              <a:latin typeface="Fira Sans Light"/>
            </a:endParaRPr>
          </a:p>
        </p:txBody>
      </p:sp>
      <p:grpSp>
        <p:nvGrpSpPr>
          <p:cNvPr id="19" name="Group 18">
            <a:extLst>
              <a:ext uri="{FF2B5EF4-FFF2-40B4-BE49-F238E27FC236}">
                <a16:creationId xmlns:a16="http://schemas.microsoft.com/office/drawing/2014/main" id="{74DE32EB-474F-49AD-A464-CD5EA8DA20A4}"/>
              </a:ext>
            </a:extLst>
          </p:cNvPr>
          <p:cNvGrpSpPr/>
          <p:nvPr/>
        </p:nvGrpSpPr>
        <p:grpSpPr>
          <a:xfrm>
            <a:off x="587388" y="3356992"/>
            <a:ext cx="11604612" cy="3223813"/>
            <a:chOff x="1174776" y="1385392"/>
            <a:chExt cx="23209224" cy="6447625"/>
          </a:xfrm>
        </p:grpSpPr>
        <p:sp>
          <p:nvSpPr>
            <p:cNvPr id="20" name="TextBox 19">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Structure effective meetings</a:t>
              </a:r>
            </a:p>
          </p:txBody>
        </p:sp>
        <p:sp>
          <p:nvSpPr>
            <p:cNvPr id="30" name="Oval 29">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4</a:t>
              </a:r>
            </a:p>
          </p:txBody>
        </p:sp>
        <p:sp>
          <p:nvSpPr>
            <p:cNvPr id="31" name="TextBox 30">
              <a:extLst>
                <a:ext uri="{FF2B5EF4-FFF2-40B4-BE49-F238E27FC236}">
                  <a16:creationId xmlns:a16="http://schemas.microsoft.com/office/drawing/2014/main" id="{CF95295F-E673-456E-85E2-614FE2E95EDA}"/>
                </a:ext>
              </a:extLst>
            </p:cNvPr>
            <p:cNvSpPr txBox="1"/>
            <p:nvPr/>
          </p:nvSpPr>
          <p:spPr>
            <a:xfrm>
              <a:off x="3767064" y="3185592"/>
              <a:ext cx="19154128" cy="4647425"/>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Set dates early; begin and end ON TIME</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Engaged board members do their HOMEWORK BEFORE board meetings</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Board portal</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Consent agenda – 57%</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Dashboard report – 44%</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Executive Session – 61%</a:t>
              </a:r>
            </a:p>
          </p:txBody>
        </p:sp>
        <p:grpSp>
          <p:nvGrpSpPr>
            <p:cNvPr id="32" name="Group 31">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33" name="Straight Connector 32">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spTree>
    <p:extLst>
      <p:ext uri="{BB962C8B-B14F-4D97-AF65-F5344CB8AC3E}">
        <p14:creationId xmlns:p14="http://schemas.microsoft.com/office/powerpoint/2010/main" val="1043148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Business Volunteers Unlimited</a:t>
            </a:r>
            <a:endParaRPr lang="en-US" dirty="0">
              <a:latin typeface="Arial  "/>
              <a:cs typeface="Arial  "/>
            </a:endParaRPr>
          </a:p>
        </p:txBody>
      </p:sp>
      <p:pic>
        <p:nvPicPr>
          <p:cNvPr id="5" name="Picture 4"/>
          <p:cNvPicPr>
            <a:picLocks noChangeAspect="1"/>
          </p:cNvPicPr>
          <p:nvPr/>
        </p:nvPicPr>
        <p:blipFill>
          <a:blip r:embed="rId2"/>
          <a:stretch>
            <a:fillRect/>
          </a:stretch>
        </p:blipFill>
        <p:spPr>
          <a:xfrm>
            <a:off x="3071192" y="248368"/>
            <a:ext cx="6013173" cy="6378615"/>
          </a:xfrm>
          <a:prstGeom prst="rect">
            <a:avLst/>
          </a:prstGeom>
        </p:spPr>
      </p:pic>
    </p:spTree>
    <p:extLst>
      <p:ext uri="{BB962C8B-B14F-4D97-AF65-F5344CB8AC3E}">
        <p14:creationId xmlns:p14="http://schemas.microsoft.com/office/powerpoint/2010/main" val="442573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587388" y="692696"/>
            <a:ext cx="11604612" cy="5348573"/>
            <a:chOff x="1174776" y="1385392"/>
            <a:chExt cx="23209224" cy="10697145"/>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Ensure relevant board and committee structure</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5</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911080" y="8973993"/>
              <a:ext cx="19586176" cy="3108544"/>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Average board size – 15 members</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Race/ethnicity – 84% Caucasian</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Age – 17% under 40 years old</a:t>
              </a:r>
            </a:p>
            <a:p>
              <a:pPr marL="285750" indent="-285750" defTabSz="228600">
                <a:spcAft>
                  <a:spcPts val="600"/>
                </a:spcAft>
                <a:buClr>
                  <a:srgbClr val="0B1624"/>
                </a:buClr>
                <a:buFont typeface="Wingdings" panose="05000000000000000000" pitchFamily="2" charset="2"/>
                <a:buChar char="§"/>
              </a:pPr>
              <a:endParaRPr lang="en-US" sz="2000" dirty="0">
                <a:solidFill>
                  <a:srgbClr val="0B1624"/>
                </a:solidFill>
                <a:latin typeface="Fira Sans Light"/>
              </a:endParaRP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1500844" y="7245424"/>
            <a:ext cx="7220744" cy="4197350"/>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p:txBody>
      </p:sp>
      <p:sp>
        <p:nvSpPr>
          <p:cNvPr id="18" name="Content Placeholder 2">
            <a:extLst>
              <a:ext uri="{FF2B5EF4-FFF2-40B4-BE49-F238E27FC236}">
                <a16:creationId xmlns:a16="http://schemas.microsoft.com/office/drawing/2014/main" id="{456B77E7-4BCF-426A-84EE-490058FA7323}"/>
              </a:ext>
            </a:extLst>
          </p:cNvPr>
          <p:cNvSpPr txBox="1">
            <a:spLocks/>
          </p:cNvSpPr>
          <p:nvPr/>
        </p:nvSpPr>
        <p:spPr>
          <a:xfrm>
            <a:off x="2495600" y="7497452"/>
            <a:ext cx="7472147" cy="4335563"/>
          </a:xfrm>
          <a:prstGeom prst="rect">
            <a:avLst/>
          </a:prstGeom>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endParaRPr lang="en-US" sz="1350" dirty="0">
              <a:solidFill>
                <a:prstClr val="black"/>
              </a:solidFill>
              <a:latin typeface="Fira Sans"/>
            </a:endParaRPr>
          </a:p>
          <a:p>
            <a:pPr marL="228600" indent="-228600" defTabSz="914400">
              <a:spcBef>
                <a:spcPts val="1000"/>
              </a:spcBef>
            </a:pPr>
            <a:endParaRPr lang="en-US" sz="2800" dirty="0">
              <a:solidFill>
                <a:srgbClr val="0B1624"/>
              </a:solidFill>
              <a:latin typeface="Fira Sans Light"/>
            </a:endParaRPr>
          </a:p>
        </p:txBody>
      </p:sp>
      <p:sp>
        <p:nvSpPr>
          <p:cNvPr id="2" name="Footer Placeholder 1">
            <a:extLst>
              <a:ext uri="{FF2B5EF4-FFF2-40B4-BE49-F238E27FC236}">
                <a16:creationId xmlns:a16="http://schemas.microsoft.com/office/drawing/2014/main" id="{1FBD410F-3EB0-4CE9-B327-555ACE121A23}"/>
              </a:ext>
            </a:extLst>
          </p:cNvPr>
          <p:cNvSpPr>
            <a:spLocks noGrp="1"/>
          </p:cNvSpPr>
          <p:nvPr>
            <p:ph type="ftr" sz="quarter" idx="11"/>
          </p:nvPr>
        </p:nvSpPr>
        <p:spPr/>
        <p:txBody>
          <a:bodyPr/>
          <a:lstStyle/>
          <a:p>
            <a:pPr defTabSz="228600"/>
            <a:r>
              <a:rPr lang="en-US">
                <a:latin typeface="Fira Sans Light"/>
              </a:rPr>
              <a:t>Business Volunteers Unlimited</a:t>
            </a:r>
            <a:endParaRPr lang="en-US" dirty="0">
              <a:latin typeface="Fira Sans Light"/>
            </a:endParaRPr>
          </a:p>
        </p:txBody>
      </p:sp>
      <p:grpSp>
        <p:nvGrpSpPr>
          <p:cNvPr id="19" name="Group 18">
            <a:extLst>
              <a:ext uri="{FF2B5EF4-FFF2-40B4-BE49-F238E27FC236}">
                <a16:creationId xmlns:a16="http://schemas.microsoft.com/office/drawing/2014/main" id="{74DE32EB-474F-49AD-A464-CD5EA8DA20A4}"/>
              </a:ext>
            </a:extLst>
          </p:cNvPr>
          <p:cNvGrpSpPr/>
          <p:nvPr/>
        </p:nvGrpSpPr>
        <p:grpSpPr>
          <a:xfrm>
            <a:off x="587388" y="1590108"/>
            <a:ext cx="11604612" cy="4378258"/>
            <a:chOff x="1174776" y="-2380070"/>
            <a:chExt cx="23209224" cy="8756515"/>
          </a:xfrm>
        </p:grpSpPr>
        <p:sp>
          <p:nvSpPr>
            <p:cNvPr id="20" name="TextBox 19">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Seek competent and diverse board composition </a:t>
              </a:r>
            </a:p>
          </p:txBody>
        </p:sp>
        <p:sp>
          <p:nvSpPr>
            <p:cNvPr id="30" name="Oval 29">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6</a:t>
              </a:r>
            </a:p>
          </p:txBody>
        </p:sp>
        <p:sp>
          <p:nvSpPr>
            <p:cNvPr id="31" name="TextBox 30">
              <a:extLst>
                <a:ext uri="{FF2B5EF4-FFF2-40B4-BE49-F238E27FC236}">
                  <a16:creationId xmlns:a16="http://schemas.microsoft.com/office/drawing/2014/main" id="{CF95295F-E673-456E-85E2-614FE2E95EDA}"/>
                </a:ext>
              </a:extLst>
            </p:cNvPr>
            <p:cNvSpPr txBox="1"/>
            <p:nvPr/>
          </p:nvSpPr>
          <p:spPr>
            <a:xfrm>
              <a:off x="3911080" y="-2380070"/>
              <a:ext cx="19154128" cy="3108544"/>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Average number of committees – 4.8</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Average number of board meetings – 6</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Executive Committee – 78%</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Average board tenure – 6 years (2 three-year terms)</a:t>
              </a:r>
            </a:p>
          </p:txBody>
        </p:sp>
        <p:grpSp>
          <p:nvGrpSpPr>
            <p:cNvPr id="32" name="Group 31">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33" name="Straight Connector 32">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spTree>
    <p:extLst>
      <p:ext uri="{BB962C8B-B14F-4D97-AF65-F5344CB8AC3E}">
        <p14:creationId xmlns:p14="http://schemas.microsoft.com/office/powerpoint/2010/main" val="3149168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FBCF3-B545-44A9-A6A0-F7381FB5F15C}"/>
              </a:ext>
            </a:extLst>
          </p:cNvPr>
          <p:cNvSpPr>
            <a:spLocks noGrp="1"/>
          </p:cNvSpPr>
          <p:nvPr>
            <p:ph type="title"/>
          </p:nvPr>
        </p:nvSpPr>
        <p:spPr>
          <a:xfrm>
            <a:off x="838200" y="365126"/>
            <a:ext cx="11558500" cy="1325563"/>
          </a:xfrm>
        </p:spPr>
        <p:txBody>
          <a:bodyPr/>
          <a:lstStyle/>
          <a:p>
            <a:r>
              <a:rPr lang="en-US" dirty="0">
                <a:solidFill>
                  <a:schemeClr val="accent3"/>
                </a:solidFill>
              </a:rPr>
              <a:t>Why is Diversity Important in the Nonprofit Board Room?</a:t>
            </a:r>
          </a:p>
        </p:txBody>
      </p:sp>
      <p:grpSp>
        <p:nvGrpSpPr>
          <p:cNvPr id="20" name="Group 19">
            <a:extLst>
              <a:ext uri="{FF2B5EF4-FFF2-40B4-BE49-F238E27FC236}">
                <a16:creationId xmlns:a16="http://schemas.microsoft.com/office/drawing/2014/main" id="{E2B6AA23-E3A2-4AE0-A627-B3202D40025D}"/>
              </a:ext>
            </a:extLst>
          </p:cNvPr>
          <p:cNvGrpSpPr/>
          <p:nvPr/>
        </p:nvGrpSpPr>
        <p:grpSpPr>
          <a:xfrm>
            <a:off x="1559496" y="2115845"/>
            <a:ext cx="1209774" cy="1426559"/>
            <a:chOff x="2902968" y="3612227"/>
            <a:chExt cx="3427660" cy="4041878"/>
          </a:xfrm>
        </p:grpSpPr>
        <p:grpSp>
          <p:nvGrpSpPr>
            <p:cNvPr id="12" name="Group 11">
              <a:extLst>
                <a:ext uri="{FF2B5EF4-FFF2-40B4-BE49-F238E27FC236}">
                  <a16:creationId xmlns:a16="http://schemas.microsoft.com/office/drawing/2014/main" id="{8C986B33-A443-49ED-B3D7-E4362A286904}"/>
                </a:ext>
              </a:extLst>
            </p:cNvPr>
            <p:cNvGrpSpPr/>
            <p:nvPr/>
          </p:nvGrpSpPr>
          <p:grpSpPr>
            <a:xfrm>
              <a:off x="2902968" y="3612227"/>
              <a:ext cx="3427660" cy="4041878"/>
              <a:chOff x="1019913" y="1724582"/>
              <a:chExt cx="1128027" cy="1330162"/>
            </a:xfrm>
          </p:grpSpPr>
          <p:grpSp>
            <p:nvGrpSpPr>
              <p:cNvPr id="13" name="Group 12">
                <a:extLst>
                  <a:ext uri="{FF2B5EF4-FFF2-40B4-BE49-F238E27FC236}">
                    <a16:creationId xmlns:a16="http://schemas.microsoft.com/office/drawing/2014/main" id="{00D0C934-EE38-4C81-8C77-996AA915E3A3}"/>
                  </a:ext>
                </a:extLst>
              </p:cNvPr>
              <p:cNvGrpSpPr/>
              <p:nvPr/>
            </p:nvGrpSpPr>
            <p:grpSpPr>
              <a:xfrm>
                <a:off x="1019913" y="1724582"/>
                <a:ext cx="1128027" cy="1330162"/>
                <a:chOff x="6218926" y="932965"/>
                <a:chExt cx="1671403" cy="1970907"/>
              </a:xfrm>
              <a:solidFill>
                <a:schemeClr val="accent2"/>
              </a:solidFill>
            </p:grpSpPr>
            <p:sp>
              <p:nvSpPr>
                <p:cNvPr id="15" name="Oval 14">
                  <a:extLst>
                    <a:ext uri="{FF2B5EF4-FFF2-40B4-BE49-F238E27FC236}">
                      <a16:creationId xmlns:a16="http://schemas.microsoft.com/office/drawing/2014/main" id="{CB35B847-8975-4D0E-962A-6B6516C87B28}"/>
                    </a:ext>
                  </a:extLst>
                </p:cNvPr>
                <p:cNvSpPr/>
                <p:nvPr/>
              </p:nvSpPr>
              <p:spPr>
                <a:xfrm>
                  <a:off x="6218926" y="932965"/>
                  <a:ext cx="1671403" cy="16714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dirty="0">
                    <a:solidFill>
                      <a:prstClr val="white"/>
                    </a:solidFill>
                    <a:latin typeface="Fira Sans Light"/>
                  </a:endParaRPr>
                </a:p>
              </p:txBody>
            </p:sp>
            <p:sp>
              <p:nvSpPr>
                <p:cNvPr id="16" name="Triangle 23">
                  <a:extLst>
                    <a:ext uri="{FF2B5EF4-FFF2-40B4-BE49-F238E27FC236}">
                      <a16:creationId xmlns:a16="http://schemas.microsoft.com/office/drawing/2014/main" id="{AEBEAA05-81DF-400C-A2D5-6EBB7841346A}"/>
                    </a:ext>
                  </a:extLst>
                </p:cNvPr>
                <p:cNvSpPr/>
                <p:nvPr/>
              </p:nvSpPr>
              <p:spPr>
                <a:xfrm rot="10800000">
                  <a:off x="6539743" y="2430321"/>
                  <a:ext cx="1029767" cy="473551"/>
                </a:xfrm>
                <a:prstGeom prst="triangle">
                  <a:avLst>
                    <a:gd name="adj" fmla="val 479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dirty="0">
                    <a:solidFill>
                      <a:prstClr val="white"/>
                    </a:solidFill>
                    <a:latin typeface="Fira Sans Light"/>
                  </a:endParaRPr>
                </a:p>
              </p:txBody>
            </p:sp>
          </p:grpSp>
          <p:sp>
            <p:nvSpPr>
              <p:cNvPr id="14" name="Oval 13">
                <a:extLst>
                  <a:ext uri="{FF2B5EF4-FFF2-40B4-BE49-F238E27FC236}">
                    <a16:creationId xmlns:a16="http://schemas.microsoft.com/office/drawing/2014/main" id="{0D20B1A5-D8DA-4ABB-8957-3EC580D0A361}"/>
                  </a:ext>
                </a:extLst>
              </p:cNvPr>
              <p:cNvSpPr/>
              <p:nvPr/>
            </p:nvSpPr>
            <p:spPr>
              <a:xfrm>
                <a:off x="1098641" y="1808117"/>
                <a:ext cx="970570" cy="970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dirty="0">
                  <a:solidFill>
                    <a:prstClr val="white"/>
                  </a:solidFill>
                  <a:latin typeface="Fira Sans Light"/>
                </a:endParaRPr>
              </a:p>
            </p:txBody>
          </p:sp>
        </p:grpSp>
        <p:sp>
          <p:nvSpPr>
            <p:cNvPr id="17" name="Text Box 138">
              <a:extLst>
                <a:ext uri="{FF2B5EF4-FFF2-40B4-BE49-F238E27FC236}">
                  <a16:creationId xmlns:a16="http://schemas.microsoft.com/office/drawing/2014/main" id="{39F8F15E-FEEB-4CD4-9218-AE45309795C4}"/>
                </a:ext>
              </a:extLst>
            </p:cNvPr>
            <p:cNvSpPr txBox="1"/>
            <p:nvPr/>
          </p:nvSpPr>
          <p:spPr>
            <a:xfrm>
              <a:off x="3363046" y="4589896"/>
              <a:ext cx="2415419" cy="2354469"/>
            </a:xfrm>
            <a:prstGeom prst="rect">
              <a:avLst/>
            </a:prstGeom>
            <a:noFill/>
          </p:spPr>
          <p:txBody>
            <a:bodyPr wrap="square" rtlCol="0">
              <a:spAutoFit/>
            </a:bodyPr>
            <a:lstStyle/>
            <a:p>
              <a:pPr algn="ctr" defTabSz="228600"/>
              <a:r>
                <a:rPr lang="en-US" sz="1200" b="1" dirty="0">
                  <a:solidFill>
                    <a:srgbClr val="0B1624"/>
                  </a:solidFill>
                  <a:latin typeface="Fira Sans Light"/>
                  <a:sym typeface="+mn-ea"/>
                </a:rPr>
                <a:t>Better decision- making​</a:t>
              </a:r>
              <a:br>
                <a:rPr lang="en-US" sz="1200" b="1" dirty="0">
                  <a:solidFill>
                    <a:srgbClr val="0B1624"/>
                  </a:solidFill>
                  <a:latin typeface="Fira Sans Light"/>
                  <a:sym typeface="+mn-ea"/>
                </a:rPr>
              </a:br>
              <a:endParaRPr lang="en-US" sz="1200" b="1" dirty="0">
                <a:solidFill>
                  <a:srgbClr val="0B1624"/>
                </a:solidFill>
                <a:latin typeface="Fira Sans Light"/>
                <a:sym typeface="+mn-ea"/>
              </a:endParaRPr>
            </a:p>
          </p:txBody>
        </p:sp>
      </p:grpSp>
      <p:sp>
        <p:nvSpPr>
          <p:cNvPr id="18" name="Text Box 95">
            <a:extLst>
              <a:ext uri="{FF2B5EF4-FFF2-40B4-BE49-F238E27FC236}">
                <a16:creationId xmlns:a16="http://schemas.microsoft.com/office/drawing/2014/main" id="{8C686FFD-B802-417E-9541-F54A2F9D1FD6}"/>
              </a:ext>
            </a:extLst>
          </p:cNvPr>
          <p:cNvSpPr txBox="1"/>
          <p:nvPr/>
        </p:nvSpPr>
        <p:spPr>
          <a:xfrm>
            <a:off x="1163452" y="3665056"/>
            <a:ext cx="1828800" cy="830997"/>
          </a:xfrm>
          <a:prstGeom prst="rect">
            <a:avLst/>
          </a:prstGeom>
          <a:noFill/>
        </p:spPr>
        <p:txBody>
          <a:bodyPr wrap="square" rtlCol="0">
            <a:spAutoFit/>
          </a:bodyPr>
          <a:lstStyle/>
          <a:p>
            <a:pPr algn="ctr" defTabSz="228600"/>
            <a:r>
              <a:rPr lang="en-US" sz="1200" dirty="0">
                <a:solidFill>
                  <a:srgbClr val="0B1624"/>
                </a:solidFill>
                <a:latin typeface="Fira Sans Light"/>
                <a:sym typeface="+mn-ea"/>
              </a:rPr>
              <a:t>Diverse perspectives are better qualified to identify the full range of risk and opportunity​</a:t>
            </a:r>
          </a:p>
        </p:txBody>
      </p:sp>
      <p:grpSp>
        <p:nvGrpSpPr>
          <p:cNvPr id="37" name="Group 36">
            <a:extLst>
              <a:ext uri="{FF2B5EF4-FFF2-40B4-BE49-F238E27FC236}">
                <a16:creationId xmlns:a16="http://schemas.microsoft.com/office/drawing/2014/main" id="{BF2ADBAF-0355-49F3-B2C8-AAB6C3F5A39D}"/>
              </a:ext>
            </a:extLst>
          </p:cNvPr>
          <p:cNvGrpSpPr/>
          <p:nvPr/>
        </p:nvGrpSpPr>
        <p:grpSpPr>
          <a:xfrm>
            <a:off x="3579311" y="2115845"/>
            <a:ext cx="1209774" cy="1426559"/>
            <a:chOff x="2902968" y="3612227"/>
            <a:chExt cx="3427660" cy="4041878"/>
          </a:xfrm>
        </p:grpSpPr>
        <p:grpSp>
          <p:nvGrpSpPr>
            <p:cNvPr id="38" name="Group 37">
              <a:extLst>
                <a:ext uri="{FF2B5EF4-FFF2-40B4-BE49-F238E27FC236}">
                  <a16:creationId xmlns:a16="http://schemas.microsoft.com/office/drawing/2014/main" id="{85330FB8-3C89-4E04-B591-3DA63AF9076E}"/>
                </a:ext>
              </a:extLst>
            </p:cNvPr>
            <p:cNvGrpSpPr/>
            <p:nvPr/>
          </p:nvGrpSpPr>
          <p:grpSpPr>
            <a:xfrm>
              <a:off x="2902968" y="3612227"/>
              <a:ext cx="3427660" cy="4041878"/>
              <a:chOff x="1019913" y="1724582"/>
              <a:chExt cx="1128027" cy="1330162"/>
            </a:xfrm>
          </p:grpSpPr>
          <p:grpSp>
            <p:nvGrpSpPr>
              <p:cNvPr id="40" name="Group 39">
                <a:extLst>
                  <a:ext uri="{FF2B5EF4-FFF2-40B4-BE49-F238E27FC236}">
                    <a16:creationId xmlns:a16="http://schemas.microsoft.com/office/drawing/2014/main" id="{03174CDC-1F26-4E74-B2E4-F870857941CC}"/>
                  </a:ext>
                </a:extLst>
              </p:cNvPr>
              <p:cNvGrpSpPr/>
              <p:nvPr/>
            </p:nvGrpSpPr>
            <p:grpSpPr>
              <a:xfrm>
                <a:off x="1019913" y="1724582"/>
                <a:ext cx="1128027" cy="1330162"/>
                <a:chOff x="6218926" y="932965"/>
                <a:chExt cx="1671403" cy="1970908"/>
              </a:xfrm>
              <a:solidFill>
                <a:schemeClr val="accent2"/>
              </a:solidFill>
            </p:grpSpPr>
            <p:sp>
              <p:nvSpPr>
                <p:cNvPr id="42" name="Oval 41">
                  <a:extLst>
                    <a:ext uri="{FF2B5EF4-FFF2-40B4-BE49-F238E27FC236}">
                      <a16:creationId xmlns:a16="http://schemas.microsoft.com/office/drawing/2014/main" id="{985188D2-642C-431A-A8D7-DDA7E7656D46}"/>
                    </a:ext>
                  </a:extLst>
                </p:cNvPr>
                <p:cNvSpPr/>
                <p:nvPr/>
              </p:nvSpPr>
              <p:spPr>
                <a:xfrm>
                  <a:off x="6218926" y="932965"/>
                  <a:ext cx="1671403" cy="16714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a:solidFill>
                      <a:prstClr val="white"/>
                    </a:solidFill>
                    <a:latin typeface="Fira Sans Light"/>
                  </a:endParaRPr>
                </a:p>
              </p:txBody>
            </p:sp>
            <p:sp>
              <p:nvSpPr>
                <p:cNvPr id="43" name="Triangle 23">
                  <a:extLst>
                    <a:ext uri="{FF2B5EF4-FFF2-40B4-BE49-F238E27FC236}">
                      <a16:creationId xmlns:a16="http://schemas.microsoft.com/office/drawing/2014/main" id="{CCFA1F97-B2D5-402A-A0C9-26125ADA7F1B}"/>
                    </a:ext>
                  </a:extLst>
                </p:cNvPr>
                <p:cNvSpPr/>
                <p:nvPr/>
              </p:nvSpPr>
              <p:spPr>
                <a:xfrm rot="10800000">
                  <a:off x="6539743" y="2430322"/>
                  <a:ext cx="1029767" cy="473551"/>
                </a:xfrm>
                <a:prstGeom prst="triangle">
                  <a:avLst>
                    <a:gd name="adj" fmla="val 479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dirty="0">
                    <a:solidFill>
                      <a:prstClr val="white"/>
                    </a:solidFill>
                    <a:latin typeface="Fira Sans Light"/>
                  </a:endParaRPr>
                </a:p>
              </p:txBody>
            </p:sp>
          </p:grpSp>
          <p:sp>
            <p:nvSpPr>
              <p:cNvPr id="41" name="Oval 40">
                <a:extLst>
                  <a:ext uri="{FF2B5EF4-FFF2-40B4-BE49-F238E27FC236}">
                    <a16:creationId xmlns:a16="http://schemas.microsoft.com/office/drawing/2014/main" id="{7DB52246-DE8D-47AF-8BFA-E5A9BB75150F}"/>
                  </a:ext>
                </a:extLst>
              </p:cNvPr>
              <p:cNvSpPr/>
              <p:nvPr/>
            </p:nvSpPr>
            <p:spPr>
              <a:xfrm>
                <a:off x="1098641" y="1808117"/>
                <a:ext cx="970570" cy="970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dirty="0">
                  <a:solidFill>
                    <a:prstClr val="white"/>
                  </a:solidFill>
                  <a:latin typeface="Fira Sans Light"/>
                </a:endParaRPr>
              </a:p>
            </p:txBody>
          </p:sp>
        </p:grpSp>
        <p:sp>
          <p:nvSpPr>
            <p:cNvPr id="39" name="Text Box 138">
              <a:extLst>
                <a:ext uri="{FF2B5EF4-FFF2-40B4-BE49-F238E27FC236}">
                  <a16:creationId xmlns:a16="http://schemas.microsoft.com/office/drawing/2014/main" id="{F468019B-19A8-4132-8F96-E5A038097A68}"/>
                </a:ext>
              </a:extLst>
            </p:cNvPr>
            <p:cNvSpPr txBox="1"/>
            <p:nvPr/>
          </p:nvSpPr>
          <p:spPr>
            <a:xfrm>
              <a:off x="3363046" y="4635274"/>
              <a:ext cx="2668051" cy="2354469"/>
            </a:xfrm>
            <a:prstGeom prst="rect">
              <a:avLst/>
            </a:prstGeom>
            <a:noFill/>
          </p:spPr>
          <p:txBody>
            <a:bodyPr wrap="square" rtlCol="0">
              <a:spAutoFit/>
            </a:bodyPr>
            <a:lstStyle/>
            <a:p>
              <a:pPr algn="ctr" defTabSz="228600"/>
              <a:r>
                <a:rPr lang="en-US" sz="1200" b="1" dirty="0">
                  <a:solidFill>
                    <a:srgbClr val="0B1624"/>
                  </a:solidFill>
                  <a:latin typeface="Fira Sans Light"/>
                  <a:sym typeface="+mn-ea"/>
                </a:rPr>
                <a:t>More responsive ​</a:t>
              </a:r>
              <a:br>
                <a:rPr lang="en-US" sz="1200" b="1" dirty="0">
                  <a:solidFill>
                    <a:srgbClr val="0B1624"/>
                  </a:solidFill>
                  <a:latin typeface="Fira Sans Light"/>
                  <a:sym typeface="+mn-ea"/>
                </a:rPr>
              </a:br>
              <a:endParaRPr lang="en-US" sz="1200" b="1" dirty="0">
                <a:solidFill>
                  <a:srgbClr val="0B1624"/>
                </a:solidFill>
                <a:latin typeface="Fira Sans Light"/>
                <a:sym typeface="+mn-ea"/>
              </a:endParaRPr>
            </a:p>
          </p:txBody>
        </p:sp>
      </p:grpSp>
      <p:sp>
        <p:nvSpPr>
          <p:cNvPr id="44" name="Text Box 95">
            <a:extLst>
              <a:ext uri="{FF2B5EF4-FFF2-40B4-BE49-F238E27FC236}">
                <a16:creationId xmlns:a16="http://schemas.microsoft.com/office/drawing/2014/main" id="{3D0CCE7F-59D7-43D4-9036-15BA02B59E3B}"/>
              </a:ext>
            </a:extLst>
          </p:cNvPr>
          <p:cNvSpPr txBox="1"/>
          <p:nvPr/>
        </p:nvSpPr>
        <p:spPr>
          <a:xfrm>
            <a:off x="3215680" y="3665056"/>
            <a:ext cx="1828800" cy="1754326"/>
          </a:xfrm>
          <a:prstGeom prst="rect">
            <a:avLst/>
          </a:prstGeom>
          <a:noFill/>
        </p:spPr>
        <p:txBody>
          <a:bodyPr wrap="square" rtlCol="0">
            <a:spAutoFit/>
          </a:bodyPr>
          <a:lstStyle/>
          <a:p>
            <a:pPr algn="ctr" defTabSz="228600"/>
            <a:r>
              <a:rPr lang="en-US" sz="1200" dirty="0">
                <a:solidFill>
                  <a:srgbClr val="0B1624"/>
                </a:solidFill>
                <a:latin typeface="Fira Sans Light"/>
                <a:sym typeface="+mn-ea"/>
              </a:rPr>
              <a:t>Diverse boards reflect the communities they serve, which improves the ability to comprehend and respond to environmental and external changes and trends​</a:t>
            </a:r>
          </a:p>
        </p:txBody>
      </p:sp>
      <p:grpSp>
        <p:nvGrpSpPr>
          <p:cNvPr id="45" name="Group 44">
            <a:extLst>
              <a:ext uri="{FF2B5EF4-FFF2-40B4-BE49-F238E27FC236}">
                <a16:creationId xmlns:a16="http://schemas.microsoft.com/office/drawing/2014/main" id="{1F43E092-C98A-424C-8914-61CE77388249}"/>
              </a:ext>
            </a:extLst>
          </p:cNvPr>
          <p:cNvGrpSpPr/>
          <p:nvPr/>
        </p:nvGrpSpPr>
        <p:grpSpPr>
          <a:xfrm>
            <a:off x="5599125" y="2115845"/>
            <a:ext cx="1209774" cy="1426559"/>
            <a:chOff x="2902968" y="3612227"/>
            <a:chExt cx="3427660" cy="4041878"/>
          </a:xfrm>
        </p:grpSpPr>
        <p:grpSp>
          <p:nvGrpSpPr>
            <p:cNvPr id="46" name="Group 45">
              <a:extLst>
                <a:ext uri="{FF2B5EF4-FFF2-40B4-BE49-F238E27FC236}">
                  <a16:creationId xmlns:a16="http://schemas.microsoft.com/office/drawing/2014/main" id="{D1AAAD05-2CFF-40A4-8527-D6B8FD7C21FC}"/>
                </a:ext>
              </a:extLst>
            </p:cNvPr>
            <p:cNvGrpSpPr/>
            <p:nvPr/>
          </p:nvGrpSpPr>
          <p:grpSpPr>
            <a:xfrm>
              <a:off x="2902968" y="3612227"/>
              <a:ext cx="3427660" cy="4041878"/>
              <a:chOff x="1019913" y="1724582"/>
              <a:chExt cx="1128027" cy="1330162"/>
            </a:xfrm>
          </p:grpSpPr>
          <p:grpSp>
            <p:nvGrpSpPr>
              <p:cNvPr id="48" name="Group 47">
                <a:extLst>
                  <a:ext uri="{FF2B5EF4-FFF2-40B4-BE49-F238E27FC236}">
                    <a16:creationId xmlns:a16="http://schemas.microsoft.com/office/drawing/2014/main" id="{998C905E-1285-4D99-90B1-F69A253FF0CA}"/>
                  </a:ext>
                </a:extLst>
              </p:cNvPr>
              <p:cNvGrpSpPr/>
              <p:nvPr/>
            </p:nvGrpSpPr>
            <p:grpSpPr>
              <a:xfrm>
                <a:off x="1019913" y="1724582"/>
                <a:ext cx="1128027" cy="1330162"/>
                <a:chOff x="6218926" y="932965"/>
                <a:chExt cx="1671403" cy="1970907"/>
              </a:xfrm>
              <a:solidFill>
                <a:schemeClr val="accent2"/>
              </a:solidFill>
            </p:grpSpPr>
            <p:sp>
              <p:nvSpPr>
                <p:cNvPr id="50" name="Oval 49">
                  <a:extLst>
                    <a:ext uri="{FF2B5EF4-FFF2-40B4-BE49-F238E27FC236}">
                      <a16:creationId xmlns:a16="http://schemas.microsoft.com/office/drawing/2014/main" id="{60089435-C925-4711-9E4D-901A767E7324}"/>
                    </a:ext>
                  </a:extLst>
                </p:cNvPr>
                <p:cNvSpPr/>
                <p:nvPr/>
              </p:nvSpPr>
              <p:spPr>
                <a:xfrm>
                  <a:off x="6218926" y="932965"/>
                  <a:ext cx="1671403" cy="16714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a:solidFill>
                      <a:prstClr val="white"/>
                    </a:solidFill>
                    <a:latin typeface="Fira Sans Light"/>
                  </a:endParaRPr>
                </a:p>
              </p:txBody>
            </p:sp>
            <p:sp>
              <p:nvSpPr>
                <p:cNvPr id="51" name="Triangle 23">
                  <a:extLst>
                    <a:ext uri="{FF2B5EF4-FFF2-40B4-BE49-F238E27FC236}">
                      <a16:creationId xmlns:a16="http://schemas.microsoft.com/office/drawing/2014/main" id="{AACA8C86-CF80-44DB-95E7-41813C70CA2A}"/>
                    </a:ext>
                  </a:extLst>
                </p:cNvPr>
                <p:cNvSpPr/>
                <p:nvPr/>
              </p:nvSpPr>
              <p:spPr>
                <a:xfrm rot="10800000">
                  <a:off x="6539743" y="2430321"/>
                  <a:ext cx="1029767" cy="473551"/>
                </a:xfrm>
                <a:prstGeom prst="triangle">
                  <a:avLst>
                    <a:gd name="adj" fmla="val 479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dirty="0">
                    <a:solidFill>
                      <a:prstClr val="white"/>
                    </a:solidFill>
                    <a:latin typeface="Fira Sans Light"/>
                  </a:endParaRPr>
                </a:p>
              </p:txBody>
            </p:sp>
          </p:grpSp>
          <p:sp>
            <p:nvSpPr>
              <p:cNvPr id="49" name="Oval 48">
                <a:extLst>
                  <a:ext uri="{FF2B5EF4-FFF2-40B4-BE49-F238E27FC236}">
                    <a16:creationId xmlns:a16="http://schemas.microsoft.com/office/drawing/2014/main" id="{C321F4CD-59F8-4E19-955C-EA8D2EE1EE54}"/>
                  </a:ext>
                </a:extLst>
              </p:cNvPr>
              <p:cNvSpPr/>
              <p:nvPr/>
            </p:nvSpPr>
            <p:spPr>
              <a:xfrm>
                <a:off x="1098641" y="1808117"/>
                <a:ext cx="970570" cy="970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dirty="0">
                  <a:solidFill>
                    <a:prstClr val="white"/>
                  </a:solidFill>
                  <a:latin typeface="Fira Sans Light"/>
                </a:endParaRPr>
              </a:p>
            </p:txBody>
          </p:sp>
        </p:grpSp>
        <p:sp>
          <p:nvSpPr>
            <p:cNvPr id="47" name="Text Box 138">
              <a:extLst>
                <a:ext uri="{FF2B5EF4-FFF2-40B4-BE49-F238E27FC236}">
                  <a16:creationId xmlns:a16="http://schemas.microsoft.com/office/drawing/2014/main" id="{B76DF297-DACD-4942-B86D-1AB53D6D0DD7}"/>
                </a:ext>
              </a:extLst>
            </p:cNvPr>
            <p:cNvSpPr txBox="1"/>
            <p:nvPr/>
          </p:nvSpPr>
          <p:spPr>
            <a:xfrm>
              <a:off x="3449164" y="4784173"/>
              <a:ext cx="2415419" cy="1308038"/>
            </a:xfrm>
            <a:prstGeom prst="rect">
              <a:avLst/>
            </a:prstGeom>
            <a:noFill/>
          </p:spPr>
          <p:txBody>
            <a:bodyPr wrap="square" rtlCol="0">
              <a:spAutoFit/>
            </a:bodyPr>
            <a:lstStyle/>
            <a:p>
              <a:pPr algn="ctr" defTabSz="228600"/>
              <a:r>
                <a:rPr lang="en-US" sz="1200" b="1" dirty="0">
                  <a:solidFill>
                    <a:srgbClr val="0B1624"/>
                  </a:solidFill>
                  <a:latin typeface="Fira Sans Light"/>
                  <a:sym typeface="+mn-ea"/>
                </a:rPr>
                <a:t>Stronger access </a:t>
              </a:r>
            </a:p>
          </p:txBody>
        </p:sp>
      </p:grpSp>
      <p:sp>
        <p:nvSpPr>
          <p:cNvPr id="52" name="Text Box 95">
            <a:extLst>
              <a:ext uri="{FF2B5EF4-FFF2-40B4-BE49-F238E27FC236}">
                <a16:creationId xmlns:a16="http://schemas.microsoft.com/office/drawing/2014/main" id="{BB2D452D-EEA2-4E4F-AEC6-041981A85778}"/>
              </a:ext>
            </a:extLst>
          </p:cNvPr>
          <p:cNvSpPr txBox="1"/>
          <p:nvPr/>
        </p:nvSpPr>
        <p:spPr>
          <a:xfrm>
            <a:off x="5303912" y="3701060"/>
            <a:ext cx="1828800" cy="1200329"/>
          </a:xfrm>
          <a:prstGeom prst="rect">
            <a:avLst/>
          </a:prstGeom>
          <a:noFill/>
        </p:spPr>
        <p:txBody>
          <a:bodyPr wrap="square" rtlCol="0">
            <a:spAutoFit/>
          </a:bodyPr>
          <a:lstStyle/>
          <a:p>
            <a:pPr algn="ctr" defTabSz="228600"/>
            <a:r>
              <a:rPr lang="en-US" sz="1200" dirty="0">
                <a:solidFill>
                  <a:srgbClr val="0B1624"/>
                </a:solidFill>
                <a:latin typeface="Fira Sans Light"/>
                <a:sym typeface="+mn-ea"/>
              </a:rPr>
              <a:t>To resources that are important to achieving the mission​ diverse connections with policy makers, donors and collaborative partners​</a:t>
            </a:r>
          </a:p>
        </p:txBody>
      </p:sp>
      <p:grpSp>
        <p:nvGrpSpPr>
          <p:cNvPr id="77" name="Group 76">
            <a:extLst>
              <a:ext uri="{FF2B5EF4-FFF2-40B4-BE49-F238E27FC236}">
                <a16:creationId xmlns:a16="http://schemas.microsoft.com/office/drawing/2014/main" id="{CFC83719-EC7B-4628-997B-190C71E431F7}"/>
              </a:ext>
            </a:extLst>
          </p:cNvPr>
          <p:cNvGrpSpPr/>
          <p:nvPr/>
        </p:nvGrpSpPr>
        <p:grpSpPr>
          <a:xfrm>
            <a:off x="7618940" y="2116884"/>
            <a:ext cx="1209774" cy="1426559"/>
            <a:chOff x="2902968" y="3612227"/>
            <a:chExt cx="3427660" cy="4041878"/>
          </a:xfrm>
        </p:grpSpPr>
        <p:grpSp>
          <p:nvGrpSpPr>
            <p:cNvPr id="78" name="Group 77">
              <a:extLst>
                <a:ext uri="{FF2B5EF4-FFF2-40B4-BE49-F238E27FC236}">
                  <a16:creationId xmlns:a16="http://schemas.microsoft.com/office/drawing/2014/main" id="{F8F187A2-3525-4B3F-92B1-E43B3B16D955}"/>
                </a:ext>
              </a:extLst>
            </p:cNvPr>
            <p:cNvGrpSpPr/>
            <p:nvPr/>
          </p:nvGrpSpPr>
          <p:grpSpPr>
            <a:xfrm>
              <a:off x="2902968" y="3612227"/>
              <a:ext cx="3427660" cy="4041878"/>
              <a:chOff x="1019913" y="1724582"/>
              <a:chExt cx="1128027" cy="1330162"/>
            </a:xfrm>
          </p:grpSpPr>
          <p:grpSp>
            <p:nvGrpSpPr>
              <p:cNvPr id="80" name="Group 79">
                <a:extLst>
                  <a:ext uri="{FF2B5EF4-FFF2-40B4-BE49-F238E27FC236}">
                    <a16:creationId xmlns:a16="http://schemas.microsoft.com/office/drawing/2014/main" id="{E808033C-1E8B-4438-A367-4BBE1DC254AF}"/>
                  </a:ext>
                </a:extLst>
              </p:cNvPr>
              <p:cNvGrpSpPr/>
              <p:nvPr/>
            </p:nvGrpSpPr>
            <p:grpSpPr>
              <a:xfrm>
                <a:off x="1019913" y="1724582"/>
                <a:ext cx="1128027" cy="1330162"/>
                <a:chOff x="6218926" y="932965"/>
                <a:chExt cx="1671403" cy="1970907"/>
              </a:xfrm>
              <a:solidFill>
                <a:schemeClr val="accent2"/>
              </a:solidFill>
            </p:grpSpPr>
            <p:sp>
              <p:nvSpPr>
                <p:cNvPr id="82" name="Oval 81">
                  <a:extLst>
                    <a:ext uri="{FF2B5EF4-FFF2-40B4-BE49-F238E27FC236}">
                      <a16:creationId xmlns:a16="http://schemas.microsoft.com/office/drawing/2014/main" id="{9DD2486F-EE7D-4F07-9E03-8C8B58B61C96}"/>
                    </a:ext>
                  </a:extLst>
                </p:cNvPr>
                <p:cNvSpPr/>
                <p:nvPr/>
              </p:nvSpPr>
              <p:spPr>
                <a:xfrm>
                  <a:off x="6218926" y="932965"/>
                  <a:ext cx="1671403" cy="16714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a:solidFill>
                      <a:prstClr val="white"/>
                    </a:solidFill>
                    <a:latin typeface="Fira Sans Light"/>
                  </a:endParaRPr>
                </a:p>
              </p:txBody>
            </p:sp>
            <p:sp>
              <p:nvSpPr>
                <p:cNvPr id="83" name="Triangle 23">
                  <a:extLst>
                    <a:ext uri="{FF2B5EF4-FFF2-40B4-BE49-F238E27FC236}">
                      <a16:creationId xmlns:a16="http://schemas.microsoft.com/office/drawing/2014/main" id="{33A1025E-0D90-46EF-895A-9F86D882BE60}"/>
                    </a:ext>
                  </a:extLst>
                </p:cNvPr>
                <p:cNvSpPr/>
                <p:nvPr/>
              </p:nvSpPr>
              <p:spPr>
                <a:xfrm rot="10800000">
                  <a:off x="6539743" y="2430321"/>
                  <a:ext cx="1029767" cy="473551"/>
                </a:xfrm>
                <a:prstGeom prst="triangle">
                  <a:avLst>
                    <a:gd name="adj" fmla="val 479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dirty="0">
                    <a:solidFill>
                      <a:prstClr val="white"/>
                    </a:solidFill>
                    <a:latin typeface="Fira Sans Light"/>
                  </a:endParaRPr>
                </a:p>
              </p:txBody>
            </p:sp>
          </p:grpSp>
          <p:sp>
            <p:nvSpPr>
              <p:cNvPr id="81" name="Oval 80">
                <a:extLst>
                  <a:ext uri="{FF2B5EF4-FFF2-40B4-BE49-F238E27FC236}">
                    <a16:creationId xmlns:a16="http://schemas.microsoft.com/office/drawing/2014/main" id="{7CF55939-CFC4-4BAA-9826-2DF27151A6F7}"/>
                  </a:ext>
                </a:extLst>
              </p:cNvPr>
              <p:cNvSpPr/>
              <p:nvPr/>
            </p:nvSpPr>
            <p:spPr>
              <a:xfrm>
                <a:off x="1098641" y="1808117"/>
                <a:ext cx="970570" cy="970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dirty="0">
                  <a:solidFill>
                    <a:prstClr val="white"/>
                  </a:solidFill>
                  <a:latin typeface="Fira Sans Light"/>
                </a:endParaRPr>
              </a:p>
            </p:txBody>
          </p:sp>
        </p:grpSp>
        <p:sp>
          <p:nvSpPr>
            <p:cNvPr id="79" name="Text Box 138">
              <a:extLst>
                <a:ext uri="{FF2B5EF4-FFF2-40B4-BE49-F238E27FC236}">
                  <a16:creationId xmlns:a16="http://schemas.microsoft.com/office/drawing/2014/main" id="{F24617CF-4BF7-4842-9600-44B0C48D2ACA}"/>
                </a:ext>
              </a:extLst>
            </p:cNvPr>
            <p:cNvSpPr txBox="1"/>
            <p:nvPr/>
          </p:nvSpPr>
          <p:spPr>
            <a:xfrm>
              <a:off x="3363046" y="4771012"/>
              <a:ext cx="2415419" cy="1831253"/>
            </a:xfrm>
            <a:prstGeom prst="rect">
              <a:avLst/>
            </a:prstGeom>
            <a:noFill/>
          </p:spPr>
          <p:txBody>
            <a:bodyPr wrap="square" rtlCol="0">
              <a:spAutoFit/>
            </a:bodyPr>
            <a:lstStyle/>
            <a:p>
              <a:pPr algn="ctr" defTabSz="228600"/>
              <a:r>
                <a:rPr lang="en-US" sz="1200" b="1" dirty="0">
                  <a:solidFill>
                    <a:srgbClr val="0B1624"/>
                  </a:solidFill>
                  <a:latin typeface="Fira Sans Light"/>
                  <a:sym typeface="+mn-ea"/>
                </a:rPr>
                <a:t>Better pipeline​</a:t>
              </a:r>
              <a:br>
                <a:rPr lang="en-US" sz="1200" b="1" dirty="0">
                  <a:solidFill>
                    <a:srgbClr val="0B1624"/>
                  </a:solidFill>
                  <a:latin typeface="Fira Sans Light"/>
                  <a:sym typeface="+mn-ea"/>
                </a:rPr>
              </a:br>
              <a:endParaRPr lang="en-US" sz="1200" b="1" dirty="0">
                <a:solidFill>
                  <a:srgbClr val="0B1624"/>
                </a:solidFill>
                <a:latin typeface="Fira Sans Light"/>
                <a:sym typeface="+mn-ea"/>
              </a:endParaRPr>
            </a:p>
          </p:txBody>
        </p:sp>
      </p:grpSp>
      <p:sp>
        <p:nvSpPr>
          <p:cNvPr id="84" name="Text Box 95">
            <a:extLst>
              <a:ext uri="{FF2B5EF4-FFF2-40B4-BE49-F238E27FC236}">
                <a16:creationId xmlns:a16="http://schemas.microsoft.com/office/drawing/2014/main" id="{EC0BFFE8-8476-44FA-99B4-AECDE1ACF963}"/>
              </a:ext>
            </a:extLst>
          </p:cNvPr>
          <p:cNvSpPr txBox="1"/>
          <p:nvPr/>
        </p:nvSpPr>
        <p:spPr>
          <a:xfrm>
            <a:off x="7320136" y="3701060"/>
            <a:ext cx="1828800" cy="646331"/>
          </a:xfrm>
          <a:prstGeom prst="rect">
            <a:avLst/>
          </a:prstGeom>
          <a:noFill/>
        </p:spPr>
        <p:txBody>
          <a:bodyPr wrap="square" rtlCol="0">
            <a:spAutoFit/>
          </a:bodyPr>
          <a:lstStyle/>
          <a:p>
            <a:pPr algn="ctr" defTabSz="228600"/>
            <a:r>
              <a:rPr lang="en-US" sz="1200" dirty="0">
                <a:solidFill>
                  <a:srgbClr val="0B1624"/>
                </a:solidFill>
                <a:latin typeface="Fira Sans Light"/>
                <a:sym typeface="+mn-ea"/>
              </a:rPr>
              <a:t>Boards that are not diverse risk becoming stagnant​</a:t>
            </a:r>
          </a:p>
        </p:txBody>
      </p:sp>
      <p:grpSp>
        <p:nvGrpSpPr>
          <p:cNvPr id="93" name="Group 92">
            <a:extLst>
              <a:ext uri="{FF2B5EF4-FFF2-40B4-BE49-F238E27FC236}">
                <a16:creationId xmlns:a16="http://schemas.microsoft.com/office/drawing/2014/main" id="{570498B2-4856-4BE8-8B19-1A97DFCE8990}"/>
              </a:ext>
            </a:extLst>
          </p:cNvPr>
          <p:cNvGrpSpPr/>
          <p:nvPr/>
        </p:nvGrpSpPr>
        <p:grpSpPr>
          <a:xfrm>
            <a:off x="9638754" y="2116884"/>
            <a:ext cx="1209774" cy="1426559"/>
            <a:chOff x="2902968" y="3612227"/>
            <a:chExt cx="3427660" cy="4041878"/>
          </a:xfrm>
        </p:grpSpPr>
        <p:grpSp>
          <p:nvGrpSpPr>
            <p:cNvPr id="94" name="Group 93">
              <a:extLst>
                <a:ext uri="{FF2B5EF4-FFF2-40B4-BE49-F238E27FC236}">
                  <a16:creationId xmlns:a16="http://schemas.microsoft.com/office/drawing/2014/main" id="{2AD9A432-4751-4275-8D64-D6A7E2B572DC}"/>
                </a:ext>
              </a:extLst>
            </p:cNvPr>
            <p:cNvGrpSpPr/>
            <p:nvPr/>
          </p:nvGrpSpPr>
          <p:grpSpPr>
            <a:xfrm>
              <a:off x="2902968" y="3612227"/>
              <a:ext cx="3427660" cy="4041878"/>
              <a:chOff x="1019913" y="1724582"/>
              <a:chExt cx="1128027" cy="1330162"/>
            </a:xfrm>
          </p:grpSpPr>
          <p:grpSp>
            <p:nvGrpSpPr>
              <p:cNvPr id="96" name="Group 95">
                <a:extLst>
                  <a:ext uri="{FF2B5EF4-FFF2-40B4-BE49-F238E27FC236}">
                    <a16:creationId xmlns:a16="http://schemas.microsoft.com/office/drawing/2014/main" id="{ECCFB241-7D23-4BA0-91EB-298224DF9719}"/>
                  </a:ext>
                </a:extLst>
              </p:cNvPr>
              <p:cNvGrpSpPr/>
              <p:nvPr/>
            </p:nvGrpSpPr>
            <p:grpSpPr>
              <a:xfrm>
                <a:off x="1019913" y="1724582"/>
                <a:ext cx="1128027" cy="1330162"/>
                <a:chOff x="6218926" y="932965"/>
                <a:chExt cx="1671403" cy="1970907"/>
              </a:xfrm>
              <a:solidFill>
                <a:schemeClr val="accent2"/>
              </a:solidFill>
            </p:grpSpPr>
            <p:sp>
              <p:nvSpPr>
                <p:cNvPr id="98" name="Oval 97">
                  <a:extLst>
                    <a:ext uri="{FF2B5EF4-FFF2-40B4-BE49-F238E27FC236}">
                      <a16:creationId xmlns:a16="http://schemas.microsoft.com/office/drawing/2014/main" id="{8CF5DF24-EDEB-46FB-AAF4-6B2E3960F6D6}"/>
                    </a:ext>
                  </a:extLst>
                </p:cNvPr>
                <p:cNvSpPr/>
                <p:nvPr/>
              </p:nvSpPr>
              <p:spPr>
                <a:xfrm>
                  <a:off x="6218926" y="932965"/>
                  <a:ext cx="1671403" cy="16714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a:solidFill>
                      <a:prstClr val="white"/>
                    </a:solidFill>
                    <a:latin typeface="Fira Sans Light"/>
                  </a:endParaRPr>
                </a:p>
              </p:txBody>
            </p:sp>
            <p:sp>
              <p:nvSpPr>
                <p:cNvPr id="99" name="Triangle 23">
                  <a:extLst>
                    <a:ext uri="{FF2B5EF4-FFF2-40B4-BE49-F238E27FC236}">
                      <a16:creationId xmlns:a16="http://schemas.microsoft.com/office/drawing/2014/main" id="{4C42BD96-566F-477F-B5C5-D82DE010DE0D}"/>
                    </a:ext>
                  </a:extLst>
                </p:cNvPr>
                <p:cNvSpPr/>
                <p:nvPr/>
              </p:nvSpPr>
              <p:spPr>
                <a:xfrm rot="10800000">
                  <a:off x="6539743" y="2430321"/>
                  <a:ext cx="1029767" cy="473551"/>
                </a:xfrm>
                <a:prstGeom prst="triangle">
                  <a:avLst>
                    <a:gd name="adj" fmla="val 479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dirty="0">
                    <a:solidFill>
                      <a:prstClr val="white"/>
                    </a:solidFill>
                    <a:latin typeface="Fira Sans Light"/>
                  </a:endParaRPr>
                </a:p>
              </p:txBody>
            </p:sp>
          </p:grpSp>
          <p:sp>
            <p:nvSpPr>
              <p:cNvPr id="97" name="Oval 96">
                <a:extLst>
                  <a:ext uri="{FF2B5EF4-FFF2-40B4-BE49-F238E27FC236}">
                    <a16:creationId xmlns:a16="http://schemas.microsoft.com/office/drawing/2014/main" id="{0E0EC62F-FEE1-4A7F-A3B4-ABFC2C9648F5}"/>
                  </a:ext>
                </a:extLst>
              </p:cNvPr>
              <p:cNvSpPr/>
              <p:nvPr/>
            </p:nvSpPr>
            <p:spPr>
              <a:xfrm>
                <a:off x="1098641" y="1808117"/>
                <a:ext cx="970570" cy="970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dirty="0">
                  <a:solidFill>
                    <a:prstClr val="white"/>
                  </a:solidFill>
                  <a:latin typeface="Fira Sans Light"/>
                </a:endParaRPr>
              </a:p>
            </p:txBody>
          </p:sp>
        </p:grpSp>
        <p:sp>
          <p:nvSpPr>
            <p:cNvPr id="95" name="Text Box 138">
              <a:extLst>
                <a:ext uri="{FF2B5EF4-FFF2-40B4-BE49-F238E27FC236}">
                  <a16:creationId xmlns:a16="http://schemas.microsoft.com/office/drawing/2014/main" id="{FBC58E57-130B-4323-AC26-6F59437AEAA4}"/>
                </a:ext>
              </a:extLst>
            </p:cNvPr>
            <p:cNvSpPr txBox="1"/>
            <p:nvPr/>
          </p:nvSpPr>
          <p:spPr>
            <a:xfrm>
              <a:off x="3363046" y="4669002"/>
              <a:ext cx="2415419" cy="2354469"/>
            </a:xfrm>
            <a:prstGeom prst="rect">
              <a:avLst/>
            </a:prstGeom>
            <a:noFill/>
          </p:spPr>
          <p:txBody>
            <a:bodyPr wrap="square" rtlCol="0">
              <a:spAutoFit/>
            </a:bodyPr>
            <a:lstStyle/>
            <a:p>
              <a:pPr algn="ctr" defTabSz="228600"/>
              <a:r>
                <a:rPr lang="en-US" sz="1200" b="1" dirty="0">
                  <a:solidFill>
                    <a:srgbClr val="0B1624"/>
                  </a:solidFill>
                  <a:latin typeface="Fira Sans Light"/>
                  <a:sym typeface="+mn-ea"/>
                </a:rPr>
                <a:t>Mission alignment​</a:t>
              </a:r>
              <a:br>
                <a:rPr lang="en-US" sz="1200" b="1" dirty="0">
                  <a:solidFill>
                    <a:srgbClr val="0B1624"/>
                  </a:solidFill>
                  <a:latin typeface="Fira Sans Light"/>
                  <a:sym typeface="+mn-ea"/>
                </a:rPr>
              </a:br>
              <a:endParaRPr lang="en-US" sz="1200" b="1" dirty="0">
                <a:solidFill>
                  <a:srgbClr val="0B1624"/>
                </a:solidFill>
                <a:latin typeface="Fira Sans Light"/>
                <a:sym typeface="+mn-ea"/>
              </a:endParaRPr>
            </a:p>
          </p:txBody>
        </p:sp>
      </p:grpSp>
      <p:sp>
        <p:nvSpPr>
          <p:cNvPr id="100" name="Text Box 95">
            <a:extLst>
              <a:ext uri="{FF2B5EF4-FFF2-40B4-BE49-F238E27FC236}">
                <a16:creationId xmlns:a16="http://schemas.microsoft.com/office/drawing/2014/main" id="{C8D0B054-4E6E-47BB-ACF2-56A5D02015C8}"/>
              </a:ext>
            </a:extLst>
          </p:cNvPr>
          <p:cNvSpPr txBox="1"/>
          <p:nvPr/>
        </p:nvSpPr>
        <p:spPr>
          <a:xfrm>
            <a:off x="9372364" y="3665056"/>
            <a:ext cx="1828800" cy="1200329"/>
          </a:xfrm>
          <a:prstGeom prst="rect">
            <a:avLst/>
          </a:prstGeom>
          <a:noFill/>
        </p:spPr>
        <p:txBody>
          <a:bodyPr wrap="square" rtlCol="0">
            <a:spAutoFit/>
          </a:bodyPr>
          <a:lstStyle/>
          <a:p>
            <a:pPr algn="ctr" defTabSz="228600"/>
            <a:r>
              <a:rPr lang="en-US" sz="1200" dirty="0">
                <a:solidFill>
                  <a:srgbClr val="0B1624"/>
                </a:solidFill>
                <a:latin typeface="Fira Sans Light"/>
                <a:sym typeface="+mn-ea"/>
              </a:rPr>
              <a:t>Diversity is part of the organization’s mission and essential to develop and deliver programs that support the mission​</a:t>
            </a:r>
          </a:p>
          <a:p>
            <a:pPr algn="ctr" defTabSz="228600"/>
            <a:endParaRPr lang="en-US" sz="1200" dirty="0">
              <a:solidFill>
                <a:srgbClr val="0B1624"/>
              </a:solidFill>
              <a:latin typeface="Fira Sans Light"/>
              <a:sym typeface="+mn-ea"/>
            </a:endParaRPr>
          </a:p>
        </p:txBody>
      </p:sp>
      <p:sp>
        <p:nvSpPr>
          <p:cNvPr id="102" name="TextBox 101">
            <a:extLst>
              <a:ext uri="{FF2B5EF4-FFF2-40B4-BE49-F238E27FC236}">
                <a16:creationId xmlns:a16="http://schemas.microsoft.com/office/drawing/2014/main" id="{AB23183E-906F-4654-9C95-B20E14862101}"/>
              </a:ext>
            </a:extLst>
          </p:cNvPr>
          <p:cNvSpPr txBox="1"/>
          <p:nvPr/>
        </p:nvSpPr>
        <p:spPr>
          <a:xfrm>
            <a:off x="6492044" y="5697252"/>
            <a:ext cx="5292588" cy="538609"/>
          </a:xfrm>
          <a:prstGeom prst="rect">
            <a:avLst/>
          </a:prstGeom>
          <a:noFill/>
        </p:spPr>
        <p:txBody>
          <a:bodyPr wrap="square" rtlCol="0">
            <a:spAutoFit/>
          </a:bodyPr>
          <a:lstStyle/>
          <a:p>
            <a:pPr defTabSz="228600"/>
            <a:r>
              <a:rPr lang="en-US" sz="1050" b="1" dirty="0">
                <a:solidFill>
                  <a:srgbClr val="0B1624"/>
                </a:solidFill>
                <a:latin typeface="Fira Sans Light"/>
              </a:rPr>
              <a:t>*excerpt from BoardSource’s Board Governance Index: Is Your Board “Normal”?, ​</a:t>
            </a:r>
            <a:br>
              <a:rPr lang="en-US" sz="1050" b="1" dirty="0">
                <a:solidFill>
                  <a:srgbClr val="0B1624"/>
                </a:solidFill>
                <a:latin typeface="Fira Sans Light"/>
              </a:rPr>
            </a:br>
            <a:r>
              <a:rPr lang="en-US" sz="800" b="1" dirty="0">
                <a:solidFill>
                  <a:srgbClr val="0B1624"/>
                </a:solidFill>
                <a:latin typeface="Fira Sans Light"/>
              </a:rPr>
              <a:t>                                                                                            (by Ruth McCambridge, January 2015​)</a:t>
            </a:r>
          </a:p>
        </p:txBody>
      </p:sp>
      <p:sp>
        <p:nvSpPr>
          <p:cNvPr id="104" name="Footer Placeholder 103">
            <a:extLst>
              <a:ext uri="{FF2B5EF4-FFF2-40B4-BE49-F238E27FC236}">
                <a16:creationId xmlns:a16="http://schemas.microsoft.com/office/drawing/2014/main" id="{9BF6E20B-88B2-4BA1-BCA8-20AD097935ED}"/>
              </a:ext>
            </a:extLst>
          </p:cNvPr>
          <p:cNvSpPr>
            <a:spLocks noGrp="1"/>
          </p:cNvSpPr>
          <p:nvPr>
            <p:ph type="ftr" sz="quarter" idx="11"/>
          </p:nvPr>
        </p:nvSpPr>
        <p:spPr/>
        <p:txBody>
          <a:bodyPr/>
          <a:lstStyle/>
          <a:p>
            <a:pPr defTabSz="228600"/>
            <a:r>
              <a:rPr lang="en-US">
                <a:latin typeface="Fira Sans Light"/>
              </a:rPr>
              <a:t>Business Volunteers Unlimited</a:t>
            </a:r>
            <a:endParaRPr lang="en-US" dirty="0">
              <a:latin typeface="Fira Sans Light"/>
            </a:endParaRPr>
          </a:p>
        </p:txBody>
      </p:sp>
    </p:spTree>
    <p:extLst>
      <p:ext uri="{BB962C8B-B14F-4D97-AF65-F5344CB8AC3E}">
        <p14:creationId xmlns:p14="http://schemas.microsoft.com/office/powerpoint/2010/main" val="454288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587388" y="692696"/>
            <a:ext cx="11604612" cy="3598081"/>
            <a:chOff x="1174776" y="1385392"/>
            <a:chExt cx="23209224" cy="7196161"/>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Effective communication and deliberation </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7</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041576"/>
              <a:ext cx="18650072" cy="5539977"/>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Create culture of trust, transparency and inquiry</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Ensure that board functions in all three modes:</a:t>
              </a:r>
            </a:p>
            <a:p>
              <a:pPr marL="742950" lvl="2" indent="-285750" defTabSz="228600">
                <a:spcAft>
                  <a:spcPts val="600"/>
                </a:spcAft>
                <a:buClr>
                  <a:srgbClr val="0B1624"/>
                </a:buClr>
                <a:buFont typeface="Arial" panose="020B0604020202020204" pitchFamily="34" charset="0"/>
                <a:buChar char="•"/>
              </a:pPr>
              <a:r>
                <a:rPr lang="en-US" sz="1600" b="1" dirty="0">
                  <a:solidFill>
                    <a:srgbClr val="53327A"/>
                  </a:solidFill>
                  <a:latin typeface="Fira Sans Light"/>
                </a:rPr>
                <a:t>Fiduciary</a:t>
              </a:r>
              <a:r>
                <a:rPr lang="en-US" sz="1600" dirty="0">
                  <a:solidFill>
                    <a:srgbClr val="0B1624"/>
                  </a:solidFill>
                  <a:latin typeface="Fira Sans Light"/>
                </a:rPr>
                <a:t>: Legal responsibility for oversight and stewardship</a:t>
              </a:r>
            </a:p>
            <a:p>
              <a:pPr marL="742950" lvl="2" indent="-285750" defTabSz="228600">
                <a:spcAft>
                  <a:spcPts val="600"/>
                </a:spcAft>
                <a:buClr>
                  <a:srgbClr val="0B1624"/>
                </a:buClr>
                <a:buFont typeface="Arial" panose="020B0604020202020204" pitchFamily="34" charset="0"/>
                <a:buChar char="•"/>
              </a:pPr>
              <a:r>
                <a:rPr lang="en-US" sz="1600" b="1" dirty="0">
                  <a:solidFill>
                    <a:srgbClr val="53327A"/>
                  </a:solidFill>
                  <a:latin typeface="Fira Sans Light"/>
                </a:rPr>
                <a:t>Strategic</a:t>
              </a:r>
              <a:r>
                <a:rPr lang="en-US" sz="1600" dirty="0">
                  <a:solidFill>
                    <a:srgbClr val="0B1624"/>
                  </a:solidFill>
                  <a:latin typeface="Fira Sans Light"/>
                </a:rPr>
                <a:t>: Ensure a winning strategy; decisions about resources and programs</a:t>
              </a:r>
            </a:p>
            <a:p>
              <a:pPr marL="742950" lvl="2" indent="-285750" defTabSz="228600">
                <a:spcAft>
                  <a:spcPts val="600"/>
                </a:spcAft>
                <a:buClr>
                  <a:srgbClr val="0B1624"/>
                </a:buClr>
                <a:buFont typeface="Arial" panose="020B0604020202020204" pitchFamily="34" charset="0"/>
                <a:buChar char="•"/>
              </a:pPr>
              <a:r>
                <a:rPr lang="en-US" sz="1600" b="1" dirty="0">
                  <a:solidFill>
                    <a:srgbClr val="53327A"/>
                  </a:solidFill>
                  <a:latin typeface="Fira Sans Light"/>
                </a:rPr>
                <a:t>Generative</a:t>
              </a:r>
              <a:r>
                <a:rPr lang="en-US" sz="1600" dirty="0">
                  <a:solidFill>
                    <a:srgbClr val="0B1624"/>
                  </a:solidFill>
                  <a:latin typeface="Fira Sans Light"/>
                </a:rPr>
                <a:t>: Serve as source of leadership &amp; deeper inquiry; explore root causes, values,</a:t>
              </a:r>
              <a:br>
                <a:rPr lang="en-US" sz="1600" dirty="0">
                  <a:solidFill>
                    <a:srgbClr val="0B1624"/>
                  </a:solidFill>
                  <a:latin typeface="Fira Sans Light"/>
                </a:rPr>
              </a:br>
              <a:r>
                <a:rPr lang="en-US" sz="1600" dirty="0">
                  <a:solidFill>
                    <a:srgbClr val="0B1624"/>
                  </a:solidFill>
                  <a:latin typeface="Fira Sans Light"/>
                </a:rPr>
                <a:t>                    optional courses and new ideas</a:t>
              </a:r>
            </a:p>
            <a:p>
              <a:pPr marL="285750" indent="-285750" defTabSz="228600">
                <a:spcAft>
                  <a:spcPts val="600"/>
                </a:spcAft>
                <a:buClr>
                  <a:srgbClr val="0B1624"/>
                </a:buClr>
                <a:buFont typeface="Wingdings" panose="05000000000000000000" pitchFamily="2" charset="2"/>
                <a:buChar char="§"/>
              </a:pPr>
              <a:endParaRPr lang="en-US" sz="2000" dirty="0">
                <a:solidFill>
                  <a:srgbClr val="0B1624"/>
                </a:solidFill>
                <a:latin typeface="Fira Sans Light"/>
              </a:endParaRPr>
            </a:p>
            <a:p>
              <a:pPr marL="285750" indent="-285750" defTabSz="228600">
                <a:spcAft>
                  <a:spcPts val="600"/>
                </a:spcAft>
                <a:buClr>
                  <a:srgbClr val="0B1624"/>
                </a:buClr>
                <a:buFont typeface="Wingdings" panose="05000000000000000000" pitchFamily="2" charset="2"/>
                <a:buChar char="§"/>
              </a:pPr>
              <a:endParaRPr lang="en-US" sz="2000" dirty="0">
                <a:solidFill>
                  <a:srgbClr val="0B1624"/>
                </a:solidFill>
                <a:latin typeface="Fira Sans Light"/>
              </a:endParaRP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grpSp>
        <p:nvGrpSpPr>
          <p:cNvPr id="22" name="Group 21">
            <a:extLst>
              <a:ext uri="{FF2B5EF4-FFF2-40B4-BE49-F238E27FC236}">
                <a16:creationId xmlns:a16="http://schemas.microsoft.com/office/drawing/2014/main" id="{74DE32EB-474F-49AD-A464-CD5EA8DA20A4}"/>
              </a:ext>
            </a:extLst>
          </p:cNvPr>
          <p:cNvGrpSpPr/>
          <p:nvPr/>
        </p:nvGrpSpPr>
        <p:grpSpPr>
          <a:xfrm>
            <a:off x="587388" y="3356992"/>
            <a:ext cx="11604612" cy="3682571"/>
            <a:chOff x="1174776" y="1385392"/>
            <a:chExt cx="23209224" cy="7365141"/>
          </a:xfrm>
        </p:grpSpPr>
        <p:sp>
          <p:nvSpPr>
            <p:cNvPr id="23" name="TextBox 22">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Succession plan for the chief executive and the board chair</a:t>
              </a:r>
            </a:p>
          </p:txBody>
        </p:sp>
        <p:sp>
          <p:nvSpPr>
            <p:cNvPr id="24" name="Oval 23">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a:solidFill>
                    <a:prstClr val="white"/>
                  </a:solidFill>
                  <a:latin typeface="Fira Sans Light"/>
                </a:rPr>
                <a:t>8</a:t>
              </a:r>
              <a:endParaRPr lang="en-US" sz="3300" dirty="0">
                <a:solidFill>
                  <a:prstClr val="white"/>
                </a:solidFill>
                <a:latin typeface="Fira Sans Light"/>
              </a:endParaRPr>
            </a:p>
          </p:txBody>
        </p:sp>
        <p:sp>
          <p:nvSpPr>
            <p:cNvPr id="25" name="TextBox 24">
              <a:extLst>
                <a:ext uri="{FF2B5EF4-FFF2-40B4-BE49-F238E27FC236}">
                  <a16:creationId xmlns:a16="http://schemas.microsoft.com/office/drawing/2014/main" id="{CF95295F-E673-456E-85E2-614FE2E95EDA}"/>
                </a:ext>
              </a:extLst>
            </p:cNvPr>
            <p:cNvSpPr txBox="1"/>
            <p:nvPr/>
          </p:nvSpPr>
          <p:spPr>
            <a:xfrm>
              <a:off x="3767064" y="3179778"/>
              <a:ext cx="19154128" cy="5570755"/>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34% have a written CEO Succession Plan </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Qualities to seek in a board chair:</a:t>
              </a:r>
            </a:p>
            <a:p>
              <a:pPr marL="742950" lvl="2" indent="-285750" defTabSz="228600">
                <a:spcAft>
                  <a:spcPts val="600"/>
                </a:spcAft>
                <a:buClr>
                  <a:srgbClr val="0B1624"/>
                </a:buClr>
                <a:buFont typeface="Arial" panose="020B0604020202020204" pitchFamily="34" charset="0"/>
                <a:buChar char="•"/>
              </a:pPr>
              <a:r>
                <a:rPr lang="en-US" sz="1600" dirty="0">
                  <a:solidFill>
                    <a:srgbClr val="0B1624"/>
                  </a:solidFill>
                  <a:latin typeface="Fira Sans Light"/>
                </a:rPr>
                <a:t>Ability to build constructive partnership with CEO</a:t>
              </a:r>
            </a:p>
            <a:p>
              <a:pPr marL="742950" lvl="2" indent="-285750" defTabSz="228600">
                <a:spcAft>
                  <a:spcPts val="600"/>
                </a:spcAft>
                <a:buClr>
                  <a:srgbClr val="0B1624"/>
                </a:buClr>
                <a:buFont typeface="Arial" panose="020B0604020202020204" pitchFamily="34" charset="0"/>
                <a:buChar char="•"/>
              </a:pPr>
              <a:r>
                <a:rPr lang="en-US" sz="1600" dirty="0">
                  <a:solidFill>
                    <a:srgbClr val="0B1624"/>
                  </a:solidFill>
                  <a:latin typeface="Fira Sans Light"/>
                </a:rPr>
                <a:t>Fosters trust</a:t>
              </a:r>
            </a:p>
            <a:p>
              <a:pPr marL="742950" lvl="2" indent="-285750" defTabSz="228600">
                <a:spcAft>
                  <a:spcPts val="600"/>
                </a:spcAft>
                <a:buClr>
                  <a:srgbClr val="0B1624"/>
                </a:buClr>
                <a:buFont typeface="Arial" panose="020B0604020202020204" pitchFamily="34" charset="0"/>
                <a:buChar char="•"/>
              </a:pPr>
              <a:r>
                <a:rPr lang="en-US" sz="1600" dirty="0">
                  <a:solidFill>
                    <a:srgbClr val="0B1624"/>
                  </a:solidFill>
                  <a:latin typeface="Fira Sans Light"/>
                </a:rPr>
                <a:t>Resolves conflicts, builds consensus</a:t>
              </a:r>
            </a:p>
            <a:p>
              <a:pPr marL="742950" lvl="2" indent="-285750" defTabSz="228600">
                <a:spcAft>
                  <a:spcPts val="600"/>
                </a:spcAft>
                <a:buClr>
                  <a:srgbClr val="0B1624"/>
                </a:buClr>
                <a:buFont typeface="Arial" panose="020B0604020202020204" pitchFamily="34" charset="0"/>
                <a:buChar char="•"/>
              </a:pPr>
              <a:r>
                <a:rPr lang="en-US" sz="1600" dirty="0">
                  <a:solidFill>
                    <a:srgbClr val="0B1624"/>
                  </a:solidFill>
                  <a:latin typeface="Fira Sans Light"/>
                </a:rPr>
                <a:t>Frames and discusses strategic questions</a:t>
              </a:r>
            </a:p>
            <a:p>
              <a:pPr marL="742950" lvl="2" indent="-285750" defTabSz="228600">
                <a:spcAft>
                  <a:spcPts val="600"/>
                </a:spcAft>
                <a:buClr>
                  <a:srgbClr val="0B1624"/>
                </a:buClr>
                <a:buFont typeface="Arial" panose="020B0604020202020204" pitchFamily="34" charset="0"/>
                <a:buChar char="•"/>
              </a:pPr>
              <a:r>
                <a:rPr lang="en-US" sz="1600" dirty="0">
                  <a:solidFill>
                    <a:srgbClr val="0B1624"/>
                  </a:solidFill>
                  <a:latin typeface="Fira Sans Light"/>
                </a:rPr>
                <a:t>Establishes clear expectations for board members</a:t>
              </a:r>
            </a:p>
            <a:p>
              <a:pPr marL="285750" indent="-285750" defTabSz="228600">
                <a:spcAft>
                  <a:spcPts val="600"/>
                </a:spcAft>
                <a:buClr>
                  <a:srgbClr val="0B1624"/>
                </a:buClr>
                <a:buFont typeface="Wingdings" panose="05000000000000000000" pitchFamily="2" charset="2"/>
                <a:buChar char="§"/>
              </a:pPr>
              <a:endParaRPr lang="en-US" sz="2000" dirty="0">
                <a:solidFill>
                  <a:srgbClr val="0B1624"/>
                </a:solidFill>
                <a:latin typeface="Fira Sans Light"/>
              </a:endParaRPr>
            </a:p>
          </p:txBody>
        </p:sp>
        <p:grpSp>
          <p:nvGrpSpPr>
            <p:cNvPr id="26" name="Group 25">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27" name="Straight Connector 26">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1500844" y="7245424"/>
            <a:ext cx="7220744" cy="4197350"/>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a:p>
            <a:pPr marL="228600" indent="-228600" defTabSz="914400">
              <a:spcBef>
                <a:spcPts val="0"/>
              </a:spcBef>
            </a:pPr>
            <a:endParaRPr lang="en-US" sz="1275" dirty="0">
              <a:solidFill>
                <a:srgbClr val="0B1624"/>
              </a:solidFill>
              <a:latin typeface="Fira Sans"/>
            </a:endParaRPr>
          </a:p>
        </p:txBody>
      </p:sp>
      <p:sp>
        <p:nvSpPr>
          <p:cNvPr id="18" name="Content Placeholder 2">
            <a:extLst>
              <a:ext uri="{FF2B5EF4-FFF2-40B4-BE49-F238E27FC236}">
                <a16:creationId xmlns:a16="http://schemas.microsoft.com/office/drawing/2014/main" id="{456B77E7-4BCF-426A-84EE-490058FA7323}"/>
              </a:ext>
            </a:extLst>
          </p:cNvPr>
          <p:cNvSpPr txBox="1">
            <a:spLocks/>
          </p:cNvSpPr>
          <p:nvPr/>
        </p:nvSpPr>
        <p:spPr>
          <a:xfrm>
            <a:off x="2495600" y="7497452"/>
            <a:ext cx="7472147" cy="4335563"/>
          </a:xfrm>
          <a:prstGeom prst="rect">
            <a:avLst/>
          </a:prstGeom>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endParaRPr lang="en-US" sz="1350" dirty="0">
              <a:solidFill>
                <a:prstClr val="black"/>
              </a:solidFill>
              <a:latin typeface="Fira Sans"/>
            </a:endParaRPr>
          </a:p>
          <a:p>
            <a:pPr marL="228600" indent="-228600" defTabSz="914400">
              <a:spcBef>
                <a:spcPts val="1000"/>
              </a:spcBef>
            </a:pPr>
            <a:endParaRPr lang="en-US" sz="2800" dirty="0">
              <a:solidFill>
                <a:srgbClr val="0B1624"/>
              </a:solidFill>
              <a:latin typeface="Fira Sans Light"/>
            </a:endParaRPr>
          </a:p>
        </p:txBody>
      </p:sp>
      <p:sp>
        <p:nvSpPr>
          <p:cNvPr id="2" name="Footer Placeholder 1">
            <a:extLst>
              <a:ext uri="{FF2B5EF4-FFF2-40B4-BE49-F238E27FC236}">
                <a16:creationId xmlns:a16="http://schemas.microsoft.com/office/drawing/2014/main" id="{BAB9F300-77B7-42DA-9200-B949FE0979D0}"/>
              </a:ext>
            </a:extLst>
          </p:cNvPr>
          <p:cNvSpPr>
            <a:spLocks noGrp="1"/>
          </p:cNvSpPr>
          <p:nvPr>
            <p:ph type="ftr" sz="quarter" idx="11"/>
          </p:nvPr>
        </p:nvSpPr>
        <p:spPr/>
        <p:txBody>
          <a:bodyPr/>
          <a:lstStyle/>
          <a:p>
            <a:pPr defTabSz="228600"/>
            <a:r>
              <a:rPr lang="en-US">
                <a:latin typeface="Fira Sans Light"/>
              </a:rPr>
              <a:t>Business Volunteers Unlimited</a:t>
            </a:r>
            <a:endParaRPr lang="en-US" dirty="0">
              <a:latin typeface="Fira Sans Light"/>
            </a:endParaRPr>
          </a:p>
        </p:txBody>
      </p:sp>
    </p:spTree>
    <p:extLst>
      <p:ext uri="{BB962C8B-B14F-4D97-AF65-F5344CB8AC3E}">
        <p14:creationId xmlns:p14="http://schemas.microsoft.com/office/powerpoint/2010/main" val="2403057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ounded Rectangle 14">
            <a:extLst>
              <a:ext uri="{FF2B5EF4-FFF2-40B4-BE49-F238E27FC236}">
                <a16:creationId xmlns:a16="http://schemas.microsoft.com/office/drawing/2014/main" id="{DAF904D0-3EF7-4A7D-954D-3A159AE725C7}"/>
              </a:ext>
            </a:extLst>
          </p:cNvPr>
          <p:cNvSpPr/>
          <p:nvPr/>
        </p:nvSpPr>
        <p:spPr>
          <a:xfrm>
            <a:off x="1016000" y="1271013"/>
            <a:ext cx="10109200" cy="5156200"/>
          </a:xfrm>
          <a:prstGeom prst="roundRect">
            <a:avLst>
              <a:gd name="adj" fmla="val 7243"/>
            </a:avLst>
          </a:prstGeom>
          <a:solidFill>
            <a:schemeClr val="bg1">
              <a:alpha val="93000"/>
            </a:schemeClr>
          </a:solidFill>
          <a:ln w="0">
            <a:solidFill>
              <a:srgbClr val="424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Raleway"/>
            </a:endParaRPr>
          </a:p>
        </p:txBody>
      </p:sp>
      <p:sp>
        <p:nvSpPr>
          <p:cNvPr id="15" name="Text Placeholder 3">
            <a:extLst>
              <a:ext uri="{FF2B5EF4-FFF2-40B4-BE49-F238E27FC236}">
                <a16:creationId xmlns:a16="http://schemas.microsoft.com/office/drawing/2014/main" id="{C87F5458-9572-4CFC-9D82-D0F52DA1D769}"/>
              </a:ext>
            </a:extLst>
          </p:cNvPr>
          <p:cNvSpPr txBox="1">
            <a:spLocks/>
          </p:cNvSpPr>
          <p:nvPr/>
        </p:nvSpPr>
        <p:spPr>
          <a:xfrm>
            <a:off x="2639616" y="2845565"/>
            <a:ext cx="6516724" cy="3297237"/>
          </a:xfrm>
          <a:prstGeom prst="rect">
            <a:avLst/>
          </a:prstGeom>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defTabSz="914400">
              <a:lnSpc>
                <a:spcPct val="130000"/>
              </a:lnSpc>
              <a:spcBef>
                <a:spcPts val="1000"/>
              </a:spcBef>
              <a:buNone/>
            </a:pPr>
            <a:r>
              <a:rPr lang="en-US" sz="3000" b="1" dirty="0">
                <a:solidFill>
                  <a:srgbClr val="0B1624"/>
                </a:solidFill>
                <a:latin typeface="Fira Sans Light"/>
              </a:rPr>
              <a:t>Board members should not feel like “docile mushrooms </a:t>
            </a:r>
            <a:br>
              <a:rPr lang="en-US" sz="3000" b="1" dirty="0">
                <a:solidFill>
                  <a:srgbClr val="0B1624"/>
                </a:solidFill>
                <a:latin typeface="Fira Sans Light"/>
              </a:rPr>
            </a:br>
            <a:r>
              <a:rPr lang="en-US" sz="3000" b="1" dirty="0">
                <a:solidFill>
                  <a:srgbClr val="0B1624"/>
                </a:solidFill>
                <a:latin typeface="Fira Sans Light"/>
              </a:rPr>
              <a:t>(warm and in the dark).”</a:t>
            </a:r>
          </a:p>
        </p:txBody>
      </p:sp>
      <p:pic>
        <p:nvPicPr>
          <p:cNvPr id="16" name="Picture 15">
            <a:extLst>
              <a:ext uri="{FF2B5EF4-FFF2-40B4-BE49-F238E27FC236}">
                <a16:creationId xmlns:a16="http://schemas.microsoft.com/office/drawing/2014/main" id="{39E641DE-0EE7-4B14-A5FF-3D98F033E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280" y="980728"/>
            <a:ext cx="1124606" cy="1124606"/>
          </a:xfrm>
          <a:prstGeom prst="rect">
            <a:avLst/>
          </a:prstGeom>
        </p:spPr>
      </p:pic>
      <p:sp>
        <p:nvSpPr>
          <p:cNvPr id="17" name="TextBox 16">
            <a:extLst>
              <a:ext uri="{FF2B5EF4-FFF2-40B4-BE49-F238E27FC236}">
                <a16:creationId xmlns:a16="http://schemas.microsoft.com/office/drawing/2014/main" id="{C29292B2-10D4-4ECB-83FE-5B157DB10DD0}"/>
              </a:ext>
            </a:extLst>
          </p:cNvPr>
          <p:cNvSpPr txBox="1"/>
          <p:nvPr/>
        </p:nvSpPr>
        <p:spPr>
          <a:xfrm rot="10800000">
            <a:off x="8148228" y="3182522"/>
            <a:ext cx="742950" cy="1862048"/>
          </a:xfrm>
          <a:prstGeom prst="rect">
            <a:avLst/>
          </a:prstGeom>
          <a:noFill/>
        </p:spPr>
        <p:txBody>
          <a:bodyPr wrap="square" rtlCol="0">
            <a:spAutoFit/>
          </a:bodyPr>
          <a:lstStyle/>
          <a:p>
            <a:pPr>
              <a:defRPr/>
            </a:pPr>
            <a:r>
              <a:rPr lang="en-US" sz="11500" dirty="0">
                <a:solidFill>
                  <a:srgbClr val="008AD8"/>
                </a:solidFill>
                <a:latin typeface="Raleway"/>
              </a:rPr>
              <a:t>“</a:t>
            </a:r>
          </a:p>
        </p:txBody>
      </p:sp>
      <p:sp>
        <p:nvSpPr>
          <p:cNvPr id="18" name="TextBox 17">
            <a:extLst>
              <a:ext uri="{FF2B5EF4-FFF2-40B4-BE49-F238E27FC236}">
                <a16:creationId xmlns:a16="http://schemas.microsoft.com/office/drawing/2014/main" id="{3A8156FD-B3DD-4726-BB06-9884574AB643}"/>
              </a:ext>
            </a:extLst>
          </p:cNvPr>
          <p:cNvSpPr txBox="1"/>
          <p:nvPr/>
        </p:nvSpPr>
        <p:spPr>
          <a:xfrm>
            <a:off x="2207568" y="2413517"/>
            <a:ext cx="742950" cy="1862048"/>
          </a:xfrm>
          <a:prstGeom prst="rect">
            <a:avLst/>
          </a:prstGeom>
          <a:noFill/>
        </p:spPr>
        <p:txBody>
          <a:bodyPr wrap="square" rtlCol="0">
            <a:spAutoFit/>
          </a:bodyPr>
          <a:lstStyle/>
          <a:p>
            <a:pPr>
              <a:defRPr/>
            </a:pPr>
            <a:r>
              <a:rPr lang="en-US" sz="11500" dirty="0">
                <a:solidFill>
                  <a:srgbClr val="008AD8"/>
                </a:solidFill>
                <a:latin typeface="Raleway"/>
              </a:rPr>
              <a:t>“</a:t>
            </a:r>
          </a:p>
        </p:txBody>
      </p:sp>
      <p:sp>
        <p:nvSpPr>
          <p:cNvPr id="21" name="TextBox 20">
            <a:extLst>
              <a:ext uri="{FF2B5EF4-FFF2-40B4-BE49-F238E27FC236}">
                <a16:creationId xmlns:a16="http://schemas.microsoft.com/office/drawing/2014/main" id="{80D03899-38AF-48C3-9A11-5F5AC7C8D1B9}"/>
              </a:ext>
            </a:extLst>
          </p:cNvPr>
          <p:cNvSpPr txBox="1"/>
          <p:nvPr/>
        </p:nvSpPr>
        <p:spPr>
          <a:xfrm>
            <a:off x="4583832" y="5257833"/>
            <a:ext cx="2448272" cy="784830"/>
          </a:xfrm>
          <a:prstGeom prst="rect">
            <a:avLst/>
          </a:prstGeom>
          <a:noFill/>
        </p:spPr>
        <p:txBody>
          <a:bodyPr wrap="square" rtlCol="0">
            <a:spAutoFit/>
          </a:bodyPr>
          <a:lstStyle/>
          <a:p>
            <a:pPr algn="ctr" defTabSz="228600"/>
            <a:r>
              <a:rPr lang="en-US" sz="1200" b="1" dirty="0">
                <a:solidFill>
                  <a:srgbClr val="0B1624"/>
                </a:solidFill>
                <a:latin typeface="Fira Sans Light"/>
              </a:rPr>
              <a:t>McFarlan and Epstein</a:t>
            </a:r>
          </a:p>
          <a:p>
            <a:pPr algn="ctr" defTabSz="228600"/>
            <a:r>
              <a:rPr lang="en-US" sz="1200" b="1" dirty="0">
                <a:solidFill>
                  <a:srgbClr val="0B1624"/>
                </a:solidFill>
                <a:latin typeface="Fira Sans Light"/>
              </a:rPr>
              <a:t>Nonprofit Boards: A Guide, 2009</a:t>
            </a:r>
          </a:p>
          <a:p>
            <a:pPr algn="r" defTabSz="228600"/>
            <a:endParaRPr lang="en-US" sz="900" b="1" dirty="0">
              <a:solidFill>
                <a:srgbClr val="0B1624"/>
              </a:solidFill>
              <a:latin typeface="Fira Sans Light"/>
            </a:endParaRPr>
          </a:p>
        </p:txBody>
      </p:sp>
      <p:sp>
        <p:nvSpPr>
          <p:cNvPr id="22" name="Footer Placeholder 21">
            <a:extLst>
              <a:ext uri="{FF2B5EF4-FFF2-40B4-BE49-F238E27FC236}">
                <a16:creationId xmlns:a16="http://schemas.microsoft.com/office/drawing/2014/main" id="{95B8853E-DB4A-4602-9920-F05FB7396C5B}"/>
              </a:ext>
            </a:extLst>
          </p:cNvPr>
          <p:cNvSpPr>
            <a:spLocks noGrp="1"/>
          </p:cNvSpPr>
          <p:nvPr>
            <p:ph type="ftr" sz="quarter" idx="11"/>
          </p:nvPr>
        </p:nvSpPr>
        <p:spPr/>
        <p:txBody>
          <a:bodyPr/>
          <a:lstStyle/>
          <a:p>
            <a:pPr defTabSz="228600"/>
            <a:r>
              <a:rPr lang="en-US">
                <a:latin typeface="Arial  "/>
                <a:cs typeface="Arial  "/>
              </a:rPr>
              <a:t>Business Volunteers Unlimited</a:t>
            </a:r>
            <a:endParaRPr lang="en-US" dirty="0">
              <a:latin typeface="Arial  "/>
              <a:cs typeface="Arial  "/>
            </a:endParaRPr>
          </a:p>
        </p:txBody>
      </p:sp>
    </p:spTree>
    <p:extLst>
      <p:ext uri="{BB962C8B-B14F-4D97-AF65-F5344CB8AC3E}">
        <p14:creationId xmlns:p14="http://schemas.microsoft.com/office/powerpoint/2010/main" val="3289810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8C0A99F-8568-4ED4-8A4B-D4C1C46A6A8E}"/>
              </a:ext>
            </a:extLst>
          </p:cNvPr>
          <p:cNvGraphicFramePr/>
          <p:nvPr>
            <p:extLst>
              <p:ext uri="{D42A27DB-BD31-4B8C-83A1-F6EECF244321}">
                <p14:modId xmlns:p14="http://schemas.microsoft.com/office/powerpoint/2010/main" val="2651037184"/>
              </p:ext>
            </p:extLst>
          </p:nvPr>
        </p:nvGraphicFramePr>
        <p:xfrm>
          <a:off x="2032000" y="818646"/>
          <a:ext cx="852849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6568E19B-5FA2-4733-9D8F-7C313320B0D8}"/>
              </a:ext>
            </a:extLst>
          </p:cNvPr>
          <p:cNvSpPr>
            <a:spLocks noGrp="1"/>
          </p:cNvSpPr>
          <p:nvPr>
            <p:ph type="ftr" sz="quarter" idx="11"/>
          </p:nvPr>
        </p:nvSpPr>
        <p:spPr/>
        <p:txBody>
          <a:bodyPr/>
          <a:lstStyle/>
          <a:p>
            <a:pPr defTabSz="228600"/>
            <a:r>
              <a:rPr lang="en-US" dirty="0">
                <a:latin typeface="Arial  "/>
                <a:cs typeface="Arial  "/>
              </a:rPr>
              <a:t>Business Volunteers Unlimited</a:t>
            </a:r>
          </a:p>
        </p:txBody>
      </p:sp>
    </p:spTree>
    <p:extLst>
      <p:ext uri="{BB962C8B-B14F-4D97-AF65-F5344CB8AC3E}">
        <p14:creationId xmlns:p14="http://schemas.microsoft.com/office/powerpoint/2010/main" val="4002857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DA16EB5-5679-4F2A-8DF5-396C1C698034}"/>
              </a:ext>
            </a:extLst>
          </p:cNvPr>
          <p:cNvSpPr>
            <a:spLocks noGrp="1"/>
          </p:cNvSpPr>
          <p:nvPr>
            <p:ph type="body" sz="quarter" idx="10"/>
          </p:nvPr>
        </p:nvSpPr>
        <p:spPr>
          <a:xfrm>
            <a:off x="731404" y="1124744"/>
            <a:ext cx="4942586" cy="378205"/>
          </a:xfrm>
        </p:spPr>
        <p:txBody>
          <a:bodyPr>
            <a:normAutofit fontScale="85000" lnSpcReduction="10000"/>
          </a:bodyPr>
          <a:lstStyle/>
          <a:p>
            <a:r>
              <a:rPr lang="en-US" dirty="0"/>
              <a:t>Meeting with the chief executive and board chair to discuss:</a:t>
            </a:r>
          </a:p>
          <a:p>
            <a:endParaRPr lang="en-US" dirty="0"/>
          </a:p>
        </p:txBody>
      </p:sp>
      <p:sp>
        <p:nvSpPr>
          <p:cNvPr id="6" name="Title 5"/>
          <p:cNvSpPr>
            <a:spLocks noGrp="1"/>
          </p:cNvSpPr>
          <p:nvPr>
            <p:ph type="title"/>
          </p:nvPr>
        </p:nvSpPr>
        <p:spPr>
          <a:xfrm>
            <a:off x="392562" y="408129"/>
            <a:ext cx="5281428" cy="497126"/>
          </a:xfrm>
        </p:spPr>
        <p:txBody>
          <a:bodyPr>
            <a:noAutofit/>
          </a:bodyPr>
          <a:lstStyle/>
          <a:p>
            <a:r>
              <a:rPr lang="en-US" sz="2400" dirty="0"/>
              <a:t>Sample Question to Explore Board Opportunity </a:t>
            </a:r>
          </a:p>
        </p:txBody>
      </p:sp>
      <p:sp>
        <p:nvSpPr>
          <p:cNvPr id="54" name="Content Placeholder 1"/>
          <p:cNvSpPr>
            <a:spLocks noGrp="1"/>
          </p:cNvSpPr>
          <p:nvPr>
            <p:ph type="body" sz="quarter" idx="4294967295"/>
          </p:nvPr>
        </p:nvSpPr>
        <p:spPr>
          <a:xfrm>
            <a:off x="1127448" y="1844824"/>
            <a:ext cx="4421982" cy="472282"/>
          </a:xfrm>
        </p:spPr>
        <p:txBody>
          <a:bodyPr/>
          <a:lstStyle/>
          <a:p>
            <a:pPr marL="0" indent="0">
              <a:buNone/>
            </a:pPr>
            <a:r>
              <a:rPr lang="en-US" sz="1400" dirty="0"/>
              <a:t>Mission and scope of programs</a:t>
            </a:r>
          </a:p>
          <a:p>
            <a:endParaRPr lang="en-US" sz="1400" dirty="0">
              <a:solidFill>
                <a:schemeClr val="accent1"/>
              </a:solidFill>
            </a:endParaRPr>
          </a:p>
        </p:txBody>
      </p:sp>
      <p:grpSp>
        <p:nvGrpSpPr>
          <p:cNvPr id="21" name="Group 20"/>
          <p:cNvGrpSpPr/>
          <p:nvPr/>
        </p:nvGrpSpPr>
        <p:grpSpPr>
          <a:xfrm>
            <a:off x="695400" y="1700808"/>
            <a:ext cx="346953" cy="430887"/>
            <a:chOff x="767443" y="1657020"/>
            <a:chExt cx="620486" cy="770591"/>
          </a:xfrm>
        </p:grpSpPr>
        <p:sp>
          <p:nvSpPr>
            <p:cNvPr id="51" name="Oval 50"/>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latin typeface="Raleway"/>
              </a:endParaRPr>
            </a:p>
          </p:txBody>
        </p:sp>
        <p:sp>
          <p:nvSpPr>
            <p:cNvPr id="62" name="TextBox 61"/>
            <p:cNvSpPr txBox="1"/>
            <p:nvPr/>
          </p:nvSpPr>
          <p:spPr>
            <a:xfrm>
              <a:off x="919724" y="1657020"/>
              <a:ext cx="446074" cy="770591"/>
            </a:xfrm>
            <a:prstGeom prst="rect">
              <a:avLst/>
            </a:prstGeom>
            <a:noFill/>
          </p:spPr>
          <p:txBody>
            <a:bodyPr wrap="none" lIns="0" tIns="137160" rtlCol="0">
              <a:spAutoFit/>
            </a:bodyPr>
            <a:lstStyle/>
            <a:p>
              <a:pPr algn="ctr">
                <a:defRPr/>
              </a:pPr>
              <a:r>
                <a:rPr lang="nl-NL" sz="1600" b="1" dirty="0">
                  <a:solidFill>
                    <a:srgbClr val="FFFFFF"/>
                  </a:solidFill>
                  <a:latin typeface="Raleway"/>
                  <a:sym typeface="Wingdings 2" panose="05020102010507070707" pitchFamily="18" charset="2"/>
                </a:rPr>
                <a:t></a:t>
              </a:r>
              <a:endParaRPr lang="nl-NL" sz="1600" b="1" dirty="0">
                <a:solidFill>
                  <a:srgbClr val="FFFFFF"/>
                </a:solidFill>
                <a:latin typeface="Raleway"/>
              </a:endParaRPr>
            </a:p>
          </p:txBody>
        </p:sp>
      </p:grpSp>
      <p:sp>
        <p:nvSpPr>
          <p:cNvPr id="79" name="Content Placeholder 1">
            <a:extLst>
              <a:ext uri="{FF2B5EF4-FFF2-40B4-BE49-F238E27FC236}">
                <a16:creationId xmlns:a16="http://schemas.microsoft.com/office/drawing/2014/main" id="{6C3CF437-5BE7-48D6-AFEF-7E554CB4B69D}"/>
              </a:ext>
            </a:extLst>
          </p:cNvPr>
          <p:cNvSpPr txBox="1">
            <a:spLocks/>
          </p:cNvSpPr>
          <p:nvPr/>
        </p:nvSpPr>
        <p:spPr>
          <a:xfrm>
            <a:off x="1134182" y="2348880"/>
            <a:ext cx="4421758" cy="472282"/>
          </a:xfrm>
          <a:prstGeom prst="rect">
            <a:avLst/>
          </a:prstGeom>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r>
              <a:rPr lang="en-US" sz="1400" dirty="0">
                <a:solidFill>
                  <a:srgbClr val="0B1624"/>
                </a:solidFill>
                <a:latin typeface="Fira Sans Light"/>
              </a:rPr>
              <a:t>Revenue structure and key funding sources</a:t>
            </a:r>
          </a:p>
          <a:p>
            <a:pPr marL="228600" indent="-228600" defTabSz="914400">
              <a:spcBef>
                <a:spcPts val="1000"/>
              </a:spcBef>
            </a:pPr>
            <a:endParaRPr lang="en-US" sz="1400" dirty="0">
              <a:solidFill>
                <a:srgbClr val="008AD8"/>
              </a:solidFill>
              <a:latin typeface="Fira Sans Light"/>
            </a:endParaRPr>
          </a:p>
        </p:txBody>
      </p:sp>
      <p:grpSp>
        <p:nvGrpSpPr>
          <p:cNvPr id="86" name="Group 85">
            <a:extLst>
              <a:ext uri="{FF2B5EF4-FFF2-40B4-BE49-F238E27FC236}">
                <a16:creationId xmlns:a16="http://schemas.microsoft.com/office/drawing/2014/main" id="{11069080-8372-4757-9CE6-BA28ED668267}"/>
              </a:ext>
            </a:extLst>
          </p:cNvPr>
          <p:cNvGrpSpPr/>
          <p:nvPr/>
        </p:nvGrpSpPr>
        <p:grpSpPr>
          <a:xfrm>
            <a:off x="695400" y="2204864"/>
            <a:ext cx="346953" cy="430887"/>
            <a:chOff x="767443" y="1657020"/>
            <a:chExt cx="620486" cy="770591"/>
          </a:xfrm>
        </p:grpSpPr>
        <p:sp>
          <p:nvSpPr>
            <p:cNvPr id="87" name="Oval 86">
              <a:extLst>
                <a:ext uri="{FF2B5EF4-FFF2-40B4-BE49-F238E27FC236}">
                  <a16:creationId xmlns:a16="http://schemas.microsoft.com/office/drawing/2014/main" id="{FD9805C9-FB38-4DCB-B88D-F2EE8A5452A3}"/>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latin typeface="Raleway"/>
              </a:endParaRPr>
            </a:p>
          </p:txBody>
        </p:sp>
        <p:sp>
          <p:nvSpPr>
            <p:cNvPr id="97" name="TextBox 96">
              <a:extLst>
                <a:ext uri="{FF2B5EF4-FFF2-40B4-BE49-F238E27FC236}">
                  <a16:creationId xmlns:a16="http://schemas.microsoft.com/office/drawing/2014/main" id="{A044751E-A13D-4195-A329-B65761D096AE}"/>
                </a:ext>
              </a:extLst>
            </p:cNvPr>
            <p:cNvSpPr txBox="1"/>
            <p:nvPr/>
          </p:nvSpPr>
          <p:spPr>
            <a:xfrm>
              <a:off x="919724" y="1657020"/>
              <a:ext cx="446074" cy="770591"/>
            </a:xfrm>
            <a:prstGeom prst="rect">
              <a:avLst/>
            </a:prstGeom>
            <a:noFill/>
          </p:spPr>
          <p:txBody>
            <a:bodyPr wrap="none" lIns="0" tIns="137160" rtlCol="0">
              <a:spAutoFit/>
            </a:bodyPr>
            <a:lstStyle/>
            <a:p>
              <a:pPr algn="ctr">
                <a:defRPr/>
              </a:pPr>
              <a:r>
                <a:rPr lang="nl-NL" sz="1600" b="1" dirty="0">
                  <a:solidFill>
                    <a:srgbClr val="FFFFFF"/>
                  </a:solidFill>
                  <a:latin typeface="Raleway"/>
                  <a:sym typeface="Wingdings 2" panose="05020102010507070707" pitchFamily="18" charset="2"/>
                </a:rPr>
                <a:t></a:t>
              </a:r>
              <a:endParaRPr lang="nl-NL" sz="1600" b="1" dirty="0">
                <a:solidFill>
                  <a:srgbClr val="FFFFFF"/>
                </a:solidFill>
                <a:latin typeface="Raleway"/>
              </a:endParaRPr>
            </a:p>
          </p:txBody>
        </p:sp>
      </p:grpSp>
      <p:sp>
        <p:nvSpPr>
          <p:cNvPr id="98" name="Content Placeholder 1">
            <a:extLst>
              <a:ext uri="{FF2B5EF4-FFF2-40B4-BE49-F238E27FC236}">
                <a16:creationId xmlns:a16="http://schemas.microsoft.com/office/drawing/2014/main" id="{A39A00A2-4AAB-4567-934D-551F0216C6BB}"/>
              </a:ext>
            </a:extLst>
          </p:cNvPr>
          <p:cNvSpPr txBox="1">
            <a:spLocks/>
          </p:cNvSpPr>
          <p:nvPr/>
        </p:nvSpPr>
        <p:spPr>
          <a:xfrm>
            <a:off x="1134182" y="2852936"/>
            <a:ext cx="4421758" cy="472282"/>
          </a:xfrm>
          <a:prstGeom prst="rect">
            <a:avLst/>
          </a:prstGeom>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r>
              <a:rPr lang="en-US" sz="1400" dirty="0">
                <a:solidFill>
                  <a:srgbClr val="0B1624"/>
                </a:solidFill>
                <a:latin typeface="Fira Sans Light"/>
              </a:rPr>
              <a:t>Key challenges facing the organization in next 3 years</a:t>
            </a:r>
          </a:p>
          <a:p>
            <a:pPr marL="228600" indent="-228600" defTabSz="914400">
              <a:spcBef>
                <a:spcPts val="1000"/>
              </a:spcBef>
            </a:pPr>
            <a:endParaRPr lang="en-US" sz="1400" dirty="0">
              <a:solidFill>
                <a:srgbClr val="008AD8"/>
              </a:solidFill>
              <a:latin typeface="Fira Sans Light"/>
            </a:endParaRPr>
          </a:p>
        </p:txBody>
      </p:sp>
      <p:grpSp>
        <p:nvGrpSpPr>
          <p:cNvPr id="99" name="Group 98">
            <a:extLst>
              <a:ext uri="{FF2B5EF4-FFF2-40B4-BE49-F238E27FC236}">
                <a16:creationId xmlns:a16="http://schemas.microsoft.com/office/drawing/2014/main" id="{C81EC358-2E7D-4F31-9E74-F1F8ECA75AA8}"/>
              </a:ext>
            </a:extLst>
          </p:cNvPr>
          <p:cNvGrpSpPr/>
          <p:nvPr/>
        </p:nvGrpSpPr>
        <p:grpSpPr>
          <a:xfrm>
            <a:off x="695400" y="2708920"/>
            <a:ext cx="346953" cy="430887"/>
            <a:chOff x="767443" y="1657020"/>
            <a:chExt cx="620486" cy="770591"/>
          </a:xfrm>
        </p:grpSpPr>
        <p:sp>
          <p:nvSpPr>
            <p:cNvPr id="100" name="Oval 99">
              <a:extLst>
                <a:ext uri="{FF2B5EF4-FFF2-40B4-BE49-F238E27FC236}">
                  <a16:creationId xmlns:a16="http://schemas.microsoft.com/office/drawing/2014/main" id="{DC886281-5602-4B57-B811-709154626F53}"/>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latin typeface="Raleway"/>
              </a:endParaRPr>
            </a:p>
          </p:txBody>
        </p:sp>
        <p:sp>
          <p:nvSpPr>
            <p:cNvPr id="101" name="TextBox 100">
              <a:extLst>
                <a:ext uri="{FF2B5EF4-FFF2-40B4-BE49-F238E27FC236}">
                  <a16:creationId xmlns:a16="http://schemas.microsoft.com/office/drawing/2014/main" id="{EFCE529E-B72F-460E-BDD4-2B7887E5C446}"/>
                </a:ext>
              </a:extLst>
            </p:cNvPr>
            <p:cNvSpPr txBox="1"/>
            <p:nvPr/>
          </p:nvSpPr>
          <p:spPr>
            <a:xfrm>
              <a:off x="919724" y="1657020"/>
              <a:ext cx="446074" cy="770591"/>
            </a:xfrm>
            <a:prstGeom prst="rect">
              <a:avLst/>
            </a:prstGeom>
            <a:noFill/>
          </p:spPr>
          <p:txBody>
            <a:bodyPr wrap="none" lIns="0" tIns="137160" rtlCol="0">
              <a:spAutoFit/>
            </a:bodyPr>
            <a:lstStyle/>
            <a:p>
              <a:pPr algn="ctr">
                <a:defRPr/>
              </a:pPr>
              <a:r>
                <a:rPr lang="nl-NL" sz="1600" b="1" dirty="0">
                  <a:solidFill>
                    <a:srgbClr val="FFFFFF"/>
                  </a:solidFill>
                  <a:latin typeface="Raleway"/>
                  <a:sym typeface="Wingdings 2" panose="05020102010507070707" pitchFamily="18" charset="2"/>
                </a:rPr>
                <a:t></a:t>
              </a:r>
              <a:endParaRPr lang="nl-NL" sz="1600" b="1" dirty="0">
                <a:solidFill>
                  <a:srgbClr val="FFFFFF"/>
                </a:solidFill>
                <a:latin typeface="Raleway"/>
              </a:endParaRPr>
            </a:p>
          </p:txBody>
        </p:sp>
      </p:grpSp>
      <p:sp>
        <p:nvSpPr>
          <p:cNvPr id="102" name="Content Placeholder 1">
            <a:extLst>
              <a:ext uri="{FF2B5EF4-FFF2-40B4-BE49-F238E27FC236}">
                <a16:creationId xmlns:a16="http://schemas.microsoft.com/office/drawing/2014/main" id="{835531E5-D7A0-46C6-BD4C-BBD50A780E1E}"/>
              </a:ext>
            </a:extLst>
          </p:cNvPr>
          <p:cNvSpPr txBox="1">
            <a:spLocks/>
          </p:cNvSpPr>
          <p:nvPr/>
        </p:nvSpPr>
        <p:spPr>
          <a:xfrm>
            <a:off x="1134182" y="3320988"/>
            <a:ext cx="4421758" cy="472282"/>
          </a:xfrm>
          <a:prstGeom prst="rect">
            <a:avLst/>
          </a:prstGeom>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r>
              <a:rPr lang="en-US" sz="1400" dirty="0">
                <a:solidFill>
                  <a:srgbClr val="0B1624"/>
                </a:solidFill>
                <a:latin typeface="Fira Sans Light"/>
              </a:rPr>
              <a:t>Key opportunities for organization growth</a:t>
            </a:r>
          </a:p>
          <a:p>
            <a:pPr marL="228600" indent="-228600" defTabSz="914400">
              <a:spcBef>
                <a:spcPts val="1000"/>
              </a:spcBef>
            </a:pPr>
            <a:endParaRPr lang="en-US" sz="1400" dirty="0">
              <a:solidFill>
                <a:srgbClr val="008AD8"/>
              </a:solidFill>
              <a:latin typeface="Fira Sans Light"/>
            </a:endParaRPr>
          </a:p>
        </p:txBody>
      </p:sp>
      <p:grpSp>
        <p:nvGrpSpPr>
          <p:cNvPr id="107" name="Group 106">
            <a:extLst>
              <a:ext uri="{FF2B5EF4-FFF2-40B4-BE49-F238E27FC236}">
                <a16:creationId xmlns:a16="http://schemas.microsoft.com/office/drawing/2014/main" id="{0EBCA32F-CF1A-4BCD-83EB-D3FD29B6774B}"/>
              </a:ext>
            </a:extLst>
          </p:cNvPr>
          <p:cNvGrpSpPr/>
          <p:nvPr/>
        </p:nvGrpSpPr>
        <p:grpSpPr>
          <a:xfrm>
            <a:off x="695400" y="3176972"/>
            <a:ext cx="346953" cy="430887"/>
            <a:chOff x="767443" y="1657020"/>
            <a:chExt cx="620486" cy="770591"/>
          </a:xfrm>
        </p:grpSpPr>
        <p:sp>
          <p:nvSpPr>
            <p:cNvPr id="108" name="Oval 107">
              <a:extLst>
                <a:ext uri="{FF2B5EF4-FFF2-40B4-BE49-F238E27FC236}">
                  <a16:creationId xmlns:a16="http://schemas.microsoft.com/office/drawing/2014/main" id="{130CE554-09EA-4175-B7D3-7FBF6D2419E0}"/>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latin typeface="Raleway"/>
              </a:endParaRPr>
            </a:p>
          </p:txBody>
        </p:sp>
        <p:sp>
          <p:nvSpPr>
            <p:cNvPr id="109" name="TextBox 108">
              <a:extLst>
                <a:ext uri="{FF2B5EF4-FFF2-40B4-BE49-F238E27FC236}">
                  <a16:creationId xmlns:a16="http://schemas.microsoft.com/office/drawing/2014/main" id="{1F600B90-0545-441E-8734-EFEF66EFCD66}"/>
                </a:ext>
              </a:extLst>
            </p:cNvPr>
            <p:cNvSpPr txBox="1"/>
            <p:nvPr/>
          </p:nvSpPr>
          <p:spPr>
            <a:xfrm>
              <a:off x="919724" y="1657020"/>
              <a:ext cx="446074" cy="770591"/>
            </a:xfrm>
            <a:prstGeom prst="rect">
              <a:avLst/>
            </a:prstGeom>
            <a:noFill/>
          </p:spPr>
          <p:txBody>
            <a:bodyPr wrap="none" lIns="0" tIns="137160" rtlCol="0">
              <a:spAutoFit/>
            </a:bodyPr>
            <a:lstStyle/>
            <a:p>
              <a:pPr algn="ctr">
                <a:defRPr/>
              </a:pPr>
              <a:r>
                <a:rPr lang="nl-NL" sz="1600" b="1" dirty="0">
                  <a:solidFill>
                    <a:srgbClr val="FFFFFF"/>
                  </a:solidFill>
                  <a:latin typeface="Raleway"/>
                  <a:sym typeface="Wingdings 2" panose="05020102010507070707" pitchFamily="18" charset="2"/>
                </a:rPr>
                <a:t></a:t>
              </a:r>
              <a:endParaRPr lang="nl-NL" sz="1600" b="1" dirty="0">
                <a:solidFill>
                  <a:srgbClr val="FFFFFF"/>
                </a:solidFill>
                <a:latin typeface="Raleway"/>
              </a:endParaRPr>
            </a:p>
          </p:txBody>
        </p:sp>
      </p:grpSp>
      <p:sp>
        <p:nvSpPr>
          <p:cNvPr id="111" name="Content Placeholder 1">
            <a:extLst>
              <a:ext uri="{FF2B5EF4-FFF2-40B4-BE49-F238E27FC236}">
                <a16:creationId xmlns:a16="http://schemas.microsoft.com/office/drawing/2014/main" id="{AB8B5310-890A-4017-AFAE-209674E75C47}"/>
              </a:ext>
            </a:extLst>
          </p:cNvPr>
          <p:cNvSpPr txBox="1">
            <a:spLocks/>
          </p:cNvSpPr>
          <p:nvPr/>
        </p:nvSpPr>
        <p:spPr>
          <a:xfrm>
            <a:off x="1134182" y="3789040"/>
            <a:ext cx="4421758" cy="472282"/>
          </a:xfrm>
          <a:prstGeom prst="rect">
            <a:avLst/>
          </a:prstGeom>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r>
              <a:rPr lang="en-US" sz="1400" dirty="0">
                <a:solidFill>
                  <a:srgbClr val="0B1624"/>
                </a:solidFill>
                <a:latin typeface="Fira Sans Light"/>
              </a:rPr>
              <a:t>Strategic plan</a:t>
            </a:r>
          </a:p>
          <a:p>
            <a:pPr marL="228600" indent="-228600" defTabSz="914400">
              <a:spcBef>
                <a:spcPts val="1000"/>
              </a:spcBef>
            </a:pPr>
            <a:endParaRPr lang="en-US" sz="1400" dirty="0">
              <a:solidFill>
                <a:srgbClr val="008AD8"/>
              </a:solidFill>
              <a:latin typeface="Fira Sans Light"/>
            </a:endParaRPr>
          </a:p>
        </p:txBody>
      </p:sp>
      <p:grpSp>
        <p:nvGrpSpPr>
          <p:cNvPr id="112" name="Group 111">
            <a:extLst>
              <a:ext uri="{FF2B5EF4-FFF2-40B4-BE49-F238E27FC236}">
                <a16:creationId xmlns:a16="http://schemas.microsoft.com/office/drawing/2014/main" id="{664FB5A7-6FA4-4BB3-B848-3E7E030EB609}"/>
              </a:ext>
            </a:extLst>
          </p:cNvPr>
          <p:cNvGrpSpPr/>
          <p:nvPr/>
        </p:nvGrpSpPr>
        <p:grpSpPr>
          <a:xfrm>
            <a:off x="695400" y="3645024"/>
            <a:ext cx="346953" cy="430887"/>
            <a:chOff x="767443" y="1657020"/>
            <a:chExt cx="620486" cy="770591"/>
          </a:xfrm>
        </p:grpSpPr>
        <p:sp>
          <p:nvSpPr>
            <p:cNvPr id="113" name="Oval 112">
              <a:extLst>
                <a:ext uri="{FF2B5EF4-FFF2-40B4-BE49-F238E27FC236}">
                  <a16:creationId xmlns:a16="http://schemas.microsoft.com/office/drawing/2014/main" id="{44B12CB5-B73C-4CC1-871D-49773342CD12}"/>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latin typeface="Raleway"/>
              </a:endParaRPr>
            </a:p>
          </p:txBody>
        </p:sp>
        <p:sp>
          <p:nvSpPr>
            <p:cNvPr id="114" name="TextBox 113">
              <a:extLst>
                <a:ext uri="{FF2B5EF4-FFF2-40B4-BE49-F238E27FC236}">
                  <a16:creationId xmlns:a16="http://schemas.microsoft.com/office/drawing/2014/main" id="{488A6A16-BA90-4085-948C-1A0923DAAF2C}"/>
                </a:ext>
              </a:extLst>
            </p:cNvPr>
            <p:cNvSpPr txBox="1"/>
            <p:nvPr/>
          </p:nvSpPr>
          <p:spPr>
            <a:xfrm>
              <a:off x="919724" y="1657020"/>
              <a:ext cx="446074" cy="770591"/>
            </a:xfrm>
            <a:prstGeom prst="rect">
              <a:avLst/>
            </a:prstGeom>
            <a:noFill/>
          </p:spPr>
          <p:txBody>
            <a:bodyPr wrap="none" lIns="0" tIns="137160" rtlCol="0">
              <a:spAutoFit/>
            </a:bodyPr>
            <a:lstStyle/>
            <a:p>
              <a:pPr algn="ctr">
                <a:defRPr/>
              </a:pPr>
              <a:r>
                <a:rPr lang="nl-NL" sz="1600" b="1" dirty="0">
                  <a:solidFill>
                    <a:srgbClr val="FFFFFF"/>
                  </a:solidFill>
                  <a:latin typeface="Raleway"/>
                  <a:sym typeface="Wingdings 2" panose="05020102010507070707" pitchFamily="18" charset="2"/>
                </a:rPr>
                <a:t></a:t>
              </a:r>
              <a:endParaRPr lang="nl-NL" sz="1600" b="1" dirty="0">
                <a:solidFill>
                  <a:srgbClr val="FFFFFF"/>
                </a:solidFill>
                <a:latin typeface="Raleway"/>
              </a:endParaRPr>
            </a:p>
          </p:txBody>
        </p:sp>
      </p:grpSp>
      <p:sp>
        <p:nvSpPr>
          <p:cNvPr id="115" name="Content Placeholder 1">
            <a:extLst>
              <a:ext uri="{FF2B5EF4-FFF2-40B4-BE49-F238E27FC236}">
                <a16:creationId xmlns:a16="http://schemas.microsoft.com/office/drawing/2014/main" id="{2F3BE486-E256-4BC3-8D16-7AC6E5036BD2}"/>
              </a:ext>
            </a:extLst>
          </p:cNvPr>
          <p:cNvSpPr txBox="1">
            <a:spLocks/>
          </p:cNvSpPr>
          <p:nvPr/>
        </p:nvSpPr>
        <p:spPr>
          <a:xfrm>
            <a:off x="1134182" y="4293096"/>
            <a:ext cx="4421758" cy="472282"/>
          </a:xfrm>
          <a:prstGeom prst="rect">
            <a:avLst/>
          </a:prstGeom>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r>
              <a:rPr lang="en-US" sz="1400" dirty="0">
                <a:solidFill>
                  <a:srgbClr val="0B1624"/>
                </a:solidFill>
                <a:latin typeface="Fira Sans Light"/>
              </a:rPr>
              <a:t>Relationship between chief executive and board</a:t>
            </a:r>
          </a:p>
          <a:p>
            <a:pPr marL="228600" indent="-228600" defTabSz="914400">
              <a:spcBef>
                <a:spcPts val="1000"/>
              </a:spcBef>
            </a:pPr>
            <a:endParaRPr lang="en-US" sz="1400" dirty="0">
              <a:solidFill>
                <a:srgbClr val="008AD8"/>
              </a:solidFill>
              <a:latin typeface="Fira Sans Light"/>
            </a:endParaRPr>
          </a:p>
        </p:txBody>
      </p:sp>
      <p:grpSp>
        <p:nvGrpSpPr>
          <p:cNvPr id="116" name="Group 115">
            <a:extLst>
              <a:ext uri="{FF2B5EF4-FFF2-40B4-BE49-F238E27FC236}">
                <a16:creationId xmlns:a16="http://schemas.microsoft.com/office/drawing/2014/main" id="{68F1CD24-FC0C-41AF-9CD4-70F82383E419}"/>
              </a:ext>
            </a:extLst>
          </p:cNvPr>
          <p:cNvGrpSpPr/>
          <p:nvPr/>
        </p:nvGrpSpPr>
        <p:grpSpPr>
          <a:xfrm>
            <a:off x="695400" y="4149080"/>
            <a:ext cx="346953" cy="430887"/>
            <a:chOff x="767443" y="1657020"/>
            <a:chExt cx="620486" cy="770591"/>
          </a:xfrm>
        </p:grpSpPr>
        <p:sp>
          <p:nvSpPr>
            <p:cNvPr id="117" name="Oval 116">
              <a:extLst>
                <a:ext uri="{FF2B5EF4-FFF2-40B4-BE49-F238E27FC236}">
                  <a16:creationId xmlns:a16="http://schemas.microsoft.com/office/drawing/2014/main" id="{93574156-8320-4D38-A4E4-9E9C1C2B36B1}"/>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latin typeface="Raleway"/>
              </a:endParaRPr>
            </a:p>
          </p:txBody>
        </p:sp>
        <p:sp>
          <p:nvSpPr>
            <p:cNvPr id="118" name="TextBox 117">
              <a:extLst>
                <a:ext uri="{FF2B5EF4-FFF2-40B4-BE49-F238E27FC236}">
                  <a16:creationId xmlns:a16="http://schemas.microsoft.com/office/drawing/2014/main" id="{9ACD5D80-506A-415F-B78B-EBB4B666DAF0}"/>
                </a:ext>
              </a:extLst>
            </p:cNvPr>
            <p:cNvSpPr txBox="1"/>
            <p:nvPr/>
          </p:nvSpPr>
          <p:spPr>
            <a:xfrm>
              <a:off x="919724" y="1657020"/>
              <a:ext cx="446074" cy="770591"/>
            </a:xfrm>
            <a:prstGeom prst="rect">
              <a:avLst/>
            </a:prstGeom>
            <a:noFill/>
          </p:spPr>
          <p:txBody>
            <a:bodyPr wrap="none" lIns="0" tIns="137160" rtlCol="0">
              <a:spAutoFit/>
            </a:bodyPr>
            <a:lstStyle/>
            <a:p>
              <a:pPr algn="ctr">
                <a:defRPr/>
              </a:pPr>
              <a:r>
                <a:rPr lang="nl-NL" sz="1600" b="1" dirty="0">
                  <a:solidFill>
                    <a:srgbClr val="FFFFFF"/>
                  </a:solidFill>
                  <a:latin typeface="Raleway"/>
                  <a:sym typeface="Wingdings 2" panose="05020102010507070707" pitchFamily="18" charset="2"/>
                </a:rPr>
                <a:t></a:t>
              </a:r>
              <a:endParaRPr lang="nl-NL" sz="1600" b="1" dirty="0">
                <a:solidFill>
                  <a:srgbClr val="FFFFFF"/>
                </a:solidFill>
                <a:latin typeface="Raleway"/>
              </a:endParaRPr>
            </a:p>
          </p:txBody>
        </p:sp>
      </p:grpSp>
      <p:sp>
        <p:nvSpPr>
          <p:cNvPr id="119" name="Content Placeholder 1">
            <a:extLst>
              <a:ext uri="{FF2B5EF4-FFF2-40B4-BE49-F238E27FC236}">
                <a16:creationId xmlns:a16="http://schemas.microsoft.com/office/drawing/2014/main" id="{580BDF77-FE5F-4149-AEFD-D64A272FA4A8}"/>
              </a:ext>
            </a:extLst>
          </p:cNvPr>
          <p:cNvSpPr txBox="1">
            <a:spLocks/>
          </p:cNvSpPr>
          <p:nvPr/>
        </p:nvSpPr>
        <p:spPr>
          <a:xfrm>
            <a:off x="1134182" y="4725144"/>
            <a:ext cx="4421758" cy="472282"/>
          </a:xfrm>
          <a:prstGeom prst="rect">
            <a:avLst/>
          </a:prstGeom>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r>
              <a:rPr lang="en-US" sz="1400" dirty="0">
                <a:solidFill>
                  <a:srgbClr val="0B1624"/>
                </a:solidFill>
                <a:latin typeface="Fira Sans Light"/>
              </a:rPr>
              <a:t>Role of the board</a:t>
            </a:r>
          </a:p>
          <a:p>
            <a:pPr marL="228600" indent="-228600" defTabSz="914400">
              <a:spcBef>
                <a:spcPts val="1000"/>
              </a:spcBef>
            </a:pPr>
            <a:endParaRPr lang="en-US" sz="1400" dirty="0">
              <a:solidFill>
                <a:srgbClr val="008AD8"/>
              </a:solidFill>
              <a:latin typeface="Fira Sans Light"/>
            </a:endParaRPr>
          </a:p>
        </p:txBody>
      </p:sp>
      <p:grpSp>
        <p:nvGrpSpPr>
          <p:cNvPr id="120" name="Group 119">
            <a:extLst>
              <a:ext uri="{FF2B5EF4-FFF2-40B4-BE49-F238E27FC236}">
                <a16:creationId xmlns:a16="http://schemas.microsoft.com/office/drawing/2014/main" id="{AEA0A73A-89AF-463D-B665-54EEA63317F5}"/>
              </a:ext>
            </a:extLst>
          </p:cNvPr>
          <p:cNvGrpSpPr/>
          <p:nvPr/>
        </p:nvGrpSpPr>
        <p:grpSpPr>
          <a:xfrm>
            <a:off x="695400" y="4581128"/>
            <a:ext cx="346953" cy="430887"/>
            <a:chOff x="767443" y="1657020"/>
            <a:chExt cx="620486" cy="770591"/>
          </a:xfrm>
        </p:grpSpPr>
        <p:sp>
          <p:nvSpPr>
            <p:cNvPr id="121" name="Oval 120">
              <a:extLst>
                <a:ext uri="{FF2B5EF4-FFF2-40B4-BE49-F238E27FC236}">
                  <a16:creationId xmlns:a16="http://schemas.microsoft.com/office/drawing/2014/main" id="{AC7C1FA2-8FDB-4A58-9B4E-5DDC2A84842C}"/>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latin typeface="Raleway"/>
              </a:endParaRPr>
            </a:p>
          </p:txBody>
        </p:sp>
        <p:sp>
          <p:nvSpPr>
            <p:cNvPr id="122" name="TextBox 121">
              <a:extLst>
                <a:ext uri="{FF2B5EF4-FFF2-40B4-BE49-F238E27FC236}">
                  <a16:creationId xmlns:a16="http://schemas.microsoft.com/office/drawing/2014/main" id="{01087DF9-0BDE-4FC1-9E64-6B674CE65347}"/>
                </a:ext>
              </a:extLst>
            </p:cNvPr>
            <p:cNvSpPr txBox="1"/>
            <p:nvPr/>
          </p:nvSpPr>
          <p:spPr>
            <a:xfrm>
              <a:off x="919724" y="1657020"/>
              <a:ext cx="446074" cy="770591"/>
            </a:xfrm>
            <a:prstGeom prst="rect">
              <a:avLst/>
            </a:prstGeom>
            <a:noFill/>
          </p:spPr>
          <p:txBody>
            <a:bodyPr wrap="none" lIns="0" tIns="137160" rtlCol="0">
              <a:spAutoFit/>
            </a:bodyPr>
            <a:lstStyle/>
            <a:p>
              <a:pPr algn="ctr">
                <a:defRPr/>
              </a:pPr>
              <a:r>
                <a:rPr lang="nl-NL" sz="1600" b="1" dirty="0">
                  <a:solidFill>
                    <a:srgbClr val="FFFFFF"/>
                  </a:solidFill>
                  <a:latin typeface="Raleway"/>
                  <a:sym typeface="Wingdings 2" panose="05020102010507070707" pitchFamily="18" charset="2"/>
                </a:rPr>
                <a:t></a:t>
              </a:r>
              <a:endParaRPr lang="nl-NL" sz="1600" b="1" dirty="0">
                <a:solidFill>
                  <a:srgbClr val="FFFFFF"/>
                </a:solidFill>
                <a:latin typeface="Raleway"/>
              </a:endParaRPr>
            </a:p>
          </p:txBody>
        </p:sp>
      </p:grpSp>
      <p:sp>
        <p:nvSpPr>
          <p:cNvPr id="123" name="Content Placeholder 1">
            <a:extLst>
              <a:ext uri="{FF2B5EF4-FFF2-40B4-BE49-F238E27FC236}">
                <a16:creationId xmlns:a16="http://schemas.microsoft.com/office/drawing/2014/main" id="{149018D8-09D0-4A99-AEEE-CD1D220AC927}"/>
              </a:ext>
            </a:extLst>
          </p:cNvPr>
          <p:cNvSpPr txBox="1">
            <a:spLocks/>
          </p:cNvSpPr>
          <p:nvPr/>
        </p:nvSpPr>
        <p:spPr>
          <a:xfrm>
            <a:off x="1134182" y="5193196"/>
            <a:ext cx="4421758" cy="472282"/>
          </a:xfrm>
          <a:prstGeom prst="rect">
            <a:avLst/>
          </a:prstGeom>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r>
              <a:rPr lang="en-US" sz="1400" dirty="0">
                <a:solidFill>
                  <a:srgbClr val="0B1624"/>
                </a:solidFill>
                <a:latin typeface="Fira Sans Light"/>
              </a:rPr>
              <a:t>Expectations of individual board members ($, time, events)</a:t>
            </a:r>
          </a:p>
          <a:p>
            <a:pPr marL="228600" indent="-228600" defTabSz="914400">
              <a:spcBef>
                <a:spcPts val="1000"/>
              </a:spcBef>
            </a:pPr>
            <a:endParaRPr lang="en-US" sz="1400" dirty="0">
              <a:solidFill>
                <a:srgbClr val="008AD8"/>
              </a:solidFill>
              <a:latin typeface="Fira Sans Light"/>
            </a:endParaRPr>
          </a:p>
        </p:txBody>
      </p:sp>
      <p:grpSp>
        <p:nvGrpSpPr>
          <p:cNvPr id="124" name="Group 123">
            <a:extLst>
              <a:ext uri="{FF2B5EF4-FFF2-40B4-BE49-F238E27FC236}">
                <a16:creationId xmlns:a16="http://schemas.microsoft.com/office/drawing/2014/main" id="{FB9F8E67-127E-44CE-8401-72F323BF764F}"/>
              </a:ext>
            </a:extLst>
          </p:cNvPr>
          <p:cNvGrpSpPr/>
          <p:nvPr/>
        </p:nvGrpSpPr>
        <p:grpSpPr>
          <a:xfrm>
            <a:off x="695400" y="5049180"/>
            <a:ext cx="346953" cy="430887"/>
            <a:chOff x="767443" y="1657020"/>
            <a:chExt cx="620486" cy="770591"/>
          </a:xfrm>
        </p:grpSpPr>
        <p:sp>
          <p:nvSpPr>
            <p:cNvPr id="125" name="Oval 124">
              <a:extLst>
                <a:ext uri="{FF2B5EF4-FFF2-40B4-BE49-F238E27FC236}">
                  <a16:creationId xmlns:a16="http://schemas.microsoft.com/office/drawing/2014/main" id="{E830D383-F611-4D3B-B216-74B6D82CAF5E}"/>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latin typeface="Raleway"/>
              </a:endParaRPr>
            </a:p>
          </p:txBody>
        </p:sp>
        <p:sp>
          <p:nvSpPr>
            <p:cNvPr id="126" name="TextBox 125">
              <a:extLst>
                <a:ext uri="{FF2B5EF4-FFF2-40B4-BE49-F238E27FC236}">
                  <a16:creationId xmlns:a16="http://schemas.microsoft.com/office/drawing/2014/main" id="{229D7605-49AD-4559-B89B-610FD3B99CAC}"/>
                </a:ext>
              </a:extLst>
            </p:cNvPr>
            <p:cNvSpPr txBox="1"/>
            <p:nvPr/>
          </p:nvSpPr>
          <p:spPr>
            <a:xfrm>
              <a:off x="919724" y="1657020"/>
              <a:ext cx="446074" cy="770591"/>
            </a:xfrm>
            <a:prstGeom prst="rect">
              <a:avLst/>
            </a:prstGeom>
            <a:noFill/>
          </p:spPr>
          <p:txBody>
            <a:bodyPr wrap="none" lIns="0" tIns="137160" rtlCol="0">
              <a:spAutoFit/>
            </a:bodyPr>
            <a:lstStyle/>
            <a:p>
              <a:pPr algn="ctr">
                <a:defRPr/>
              </a:pPr>
              <a:r>
                <a:rPr lang="nl-NL" sz="1600" b="1" dirty="0">
                  <a:solidFill>
                    <a:srgbClr val="FFFFFF"/>
                  </a:solidFill>
                  <a:latin typeface="Raleway"/>
                  <a:sym typeface="Wingdings 2" panose="05020102010507070707" pitchFamily="18" charset="2"/>
                </a:rPr>
                <a:t></a:t>
              </a:r>
              <a:endParaRPr lang="nl-NL" sz="1600" b="1" dirty="0">
                <a:solidFill>
                  <a:srgbClr val="FFFFFF"/>
                </a:solidFill>
                <a:latin typeface="Raleway"/>
              </a:endParaRPr>
            </a:p>
          </p:txBody>
        </p:sp>
      </p:grpSp>
      <p:sp>
        <p:nvSpPr>
          <p:cNvPr id="127" name="Content Placeholder 1">
            <a:extLst>
              <a:ext uri="{FF2B5EF4-FFF2-40B4-BE49-F238E27FC236}">
                <a16:creationId xmlns:a16="http://schemas.microsoft.com/office/drawing/2014/main" id="{A6901AB8-9C80-42C2-B773-B85A0E0E339F}"/>
              </a:ext>
            </a:extLst>
          </p:cNvPr>
          <p:cNvSpPr txBox="1">
            <a:spLocks/>
          </p:cNvSpPr>
          <p:nvPr/>
        </p:nvSpPr>
        <p:spPr>
          <a:xfrm>
            <a:off x="1134182" y="5697252"/>
            <a:ext cx="4421758" cy="472282"/>
          </a:xfrm>
          <a:prstGeom prst="rect">
            <a:avLst/>
          </a:prstGeom>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r>
              <a:rPr lang="en-US" sz="1400" dirty="0">
                <a:solidFill>
                  <a:srgbClr val="0B1624"/>
                </a:solidFill>
                <a:latin typeface="Fira Sans Light"/>
              </a:rPr>
              <a:t>D&amp;O insurance</a:t>
            </a:r>
          </a:p>
          <a:p>
            <a:pPr marL="228600" indent="-228600" defTabSz="914400">
              <a:spcBef>
                <a:spcPts val="1000"/>
              </a:spcBef>
            </a:pPr>
            <a:endParaRPr lang="en-US" sz="1400" dirty="0">
              <a:solidFill>
                <a:srgbClr val="008AD8"/>
              </a:solidFill>
              <a:latin typeface="Fira Sans Light"/>
            </a:endParaRPr>
          </a:p>
        </p:txBody>
      </p:sp>
      <p:grpSp>
        <p:nvGrpSpPr>
          <p:cNvPr id="128" name="Group 127">
            <a:extLst>
              <a:ext uri="{FF2B5EF4-FFF2-40B4-BE49-F238E27FC236}">
                <a16:creationId xmlns:a16="http://schemas.microsoft.com/office/drawing/2014/main" id="{990D958A-38FA-44A2-BA8E-26FF91575EB2}"/>
              </a:ext>
            </a:extLst>
          </p:cNvPr>
          <p:cNvGrpSpPr/>
          <p:nvPr/>
        </p:nvGrpSpPr>
        <p:grpSpPr>
          <a:xfrm>
            <a:off x="695400" y="5553236"/>
            <a:ext cx="346953" cy="430887"/>
            <a:chOff x="767443" y="1657020"/>
            <a:chExt cx="620486" cy="770591"/>
          </a:xfrm>
        </p:grpSpPr>
        <p:sp>
          <p:nvSpPr>
            <p:cNvPr id="129" name="Oval 128">
              <a:extLst>
                <a:ext uri="{FF2B5EF4-FFF2-40B4-BE49-F238E27FC236}">
                  <a16:creationId xmlns:a16="http://schemas.microsoft.com/office/drawing/2014/main" id="{099A04B2-3FD1-46A1-9689-BBB156804D1B}"/>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latin typeface="Raleway"/>
              </a:endParaRPr>
            </a:p>
          </p:txBody>
        </p:sp>
        <p:sp>
          <p:nvSpPr>
            <p:cNvPr id="130" name="TextBox 129">
              <a:extLst>
                <a:ext uri="{FF2B5EF4-FFF2-40B4-BE49-F238E27FC236}">
                  <a16:creationId xmlns:a16="http://schemas.microsoft.com/office/drawing/2014/main" id="{CE937556-7BCA-43F6-9E67-801E9C81889D}"/>
                </a:ext>
              </a:extLst>
            </p:cNvPr>
            <p:cNvSpPr txBox="1"/>
            <p:nvPr/>
          </p:nvSpPr>
          <p:spPr>
            <a:xfrm>
              <a:off x="919724" y="1657020"/>
              <a:ext cx="446074" cy="770591"/>
            </a:xfrm>
            <a:prstGeom prst="rect">
              <a:avLst/>
            </a:prstGeom>
            <a:noFill/>
          </p:spPr>
          <p:txBody>
            <a:bodyPr wrap="none" lIns="0" tIns="137160" rtlCol="0">
              <a:spAutoFit/>
            </a:bodyPr>
            <a:lstStyle/>
            <a:p>
              <a:pPr algn="ctr">
                <a:defRPr/>
              </a:pPr>
              <a:r>
                <a:rPr lang="nl-NL" sz="1600" b="1" dirty="0">
                  <a:solidFill>
                    <a:srgbClr val="FFFFFF"/>
                  </a:solidFill>
                  <a:latin typeface="Raleway"/>
                  <a:sym typeface="Wingdings 2" panose="05020102010507070707" pitchFamily="18" charset="2"/>
                </a:rPr>
                <a:t></a:t>
              </a:r>
              <a:endParaRPr lang="nl-NL" sz="1600" b="1" dirty="0">
                <a:solidFill>
                  <a:srgbClr val="FFFFFF"/>
                </a:solidFill>
                <a:latin typeface="Raleway"/>
              </a:endParaRPr>
            </a:p>
          </p:txBody>
        </p:sp>
      </p:grpSp>
      <p:sp>
        <p:nvSpPr>
          <p:cNvPr id="131" name="Content Placeholder 1">
            <a:extLst>
              <a:ext uri="{FF2B5EF4-FFF2-40B4-BE49-F238E27FC236}">
                <a16:creationId xmlns:a16="http://schemas.microsoft.com/office/drawing/2014/main" id="{381B27D4-0685-4293-8897-6ADF854A0E56}"/>
              </a:ext>
            </a:extLst>
          </p:cNvPr>
          <p:cNvSpPr txBox="1">
            <a:spLocks/>
          </p:cNvSpPr>
          <p:nvPr/>
        </p:nvSpPr>
        <p:spPr>
          <a:xfrm>
            <a:off x="1134182" y="6129300"/>
            <a:ext cx="4421758" cy="472282"/>
          </a:xfrm>
          <a:prstGeom prst="rect">
            <a:avLst/>
          </a:prstGeom>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spcBef>
                <a:spcPts val="1000"/>
              </a:spcBef>
              <a:buNone/>
            </a:pPr>
            <a:r>
              <a:rPr lang="en-US" sz="1400" dirty="0">
                <a:solidFill>
                  <a:srgbClr val="0B1624"/>
                </a:solidFill>
                <a:latin typeface="Fira Sans Light"/>
              </a:rPr>
              <a:t>Tour of facilities</a:t>
            </a:r>
          </a:p>
          <a:p>
            <a:pPr marL="228600" indent="-228600" defTabSz="914400">
              <a:spcBef>
                <a:spcPts val="1000"/>
              </a:spcBef>
            </a:pPr>
            <a:endParaRPr lang="en-US" sz="1400" dirty="0">
              <a:solidFill>
                <a:srgbClr val="008AD8"/>
              </a:solidFill>
              <a:latin typeface="Fira Sans Light"/>
            </a:endParaRPr>
          </a:p>
        </p:txBody>
      </p:sp>
      <p:grpSp>
        <p:nvGrpSpPr>
          <p:cNvPr id="132" name="Group 131">
            <a:extLst>
              <a:ext uri="{FF2B5EF4-FFF2-40B4-BE49-F238E27FC236}">
                <a16:creationId xmlns:a16="http://schemas.microsoft.com/office/drawing/2014/main" id="{1BCDD09E-252F-428C-B033-77C930EBA7D5}"/>
              </a:ext>
            </a:extLst>
          </p:cNvPr>
          <p:cNvGrpSpPr/>
          <p:nvPr/>
        </p:nvGrpSpPr>
        <p:grpSpPr>
          <a:xfrm>
            <a:off x="695400" y="5985284"/>
            <a:ext cx="346953" cy="430887"/>
            <a:chOff x="767443" y="1657020"/>
            <a:chExt cx="620486" cy="770591"/>
          </a:xfrm>
        </p:grpSpPr>
        <p:sp>
          <p:nvSpPr>
            <p:cNvPr id="133" name="Oval 132">
              <a:extLst>
                <a:ext uri="{FF2B5EF4-FFF2-40B4-BE49-F238E27FC236}">
                  <a16:creationId xmlns:a16="http://schemas.microsoft.com/office/drawing/2014/main" id="{790767D0-D85F-41C0-9C23-75A83055C785}"/>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latin typeface="Raleway"/>
              </a:endParaRPr>
            </a:p>
          </p:txBody>
        </p:sp>
        <p:sp>
          <p:nvSpPr>
            <p:cNvPr id="134" name="TextBox 133">
              <a:extLst>
                <a:ext uri="{FF2B5EF4-FFF2-40B4-BE49-F238E27FC236}">
                  <a16:creationId xmlns:a16="http://schemas.microsoft.com/office/drawing/2014/main" id="{919224DE-98C8-47AE-9658-897636B28BAD}"/>
                </a:ext>
              </a:extLst>
            </p:cNvPr>
            <p:cNvSpPr txBox="1"/>
            <p:nvPr/>
          </p:nvSpPr>
          <p:spPr>
            <a:xfrm>
              <a:off x="919724" y="1657020"/>
              <a:ext cx="446074" cy="770591"/>
            </a:xfrm>
            <a:prstGeom prst="rect">
              <a:avLst/>
            </a:prstGeom>
            <a:noFill/>
          </p:spPr>
          <p:txBody>
            <a:bodyPr wrap="none" lIns="0" tIns="137160" rtlCol="0">
              <a:spAutoFit/>
            </a:bodyPr>
            <a:lstStyle/>
            <a:p>
              <a:pPr algn="ctr">
                <a:defRPr/>
              </a:pPr>
              <a:r>
                <a:rPr lang="nl-NL" sz="1600" b="1" dirty="0">
                  <a:solidFill>
                    <a:srgbClr val="FFFFFF"/>
                  </a:solidFill>
                  <a:latin typeface="Raleway"/>
                  <a:sym typeface="Wingdings 2" panose="05020102010507070707" pitchFamily="18" charset="2"/>
                </a:rPr>
                <a:t></a:t>
              </a:r>
              <a:endParaRPr lang="nl-NL" sz="1600" b="1" dirty="0">
                <a:solidFill>
                  <a:srgbClr val="FFFFFF"/>
                </a:solidFill>
                <a:latin typeface="Raleway"/>
              </a:endParaRPr>
            </a:p>
          </p:txBody>
        </p:sp>
      </p:grpSp>
    </p:spTree>
    <p:extLst>
      <p:ext uri="{BB962C8B-B14F-4D97-AF65-F5344CB8AC3E}">
        <p14:creationId xmlns:p14="http://schemas.microsoft.com/office/powerpoint/2010/main" val="370856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3372" y="260648"/>
            <a:ext cx="11342290" cy="2172264"/>
          </a:xfrm>
        </p:spPr>
        <p:txBody>
          <a:bodyPr/>
          <a:lstStyle/>
          <a:p>
            <a:r>
              <a:rPr lang="en-US" dirty="0"/>
              <a:t>Thank you</a:t>
            </a:r>
          </a:p>
        </p:txBody>
      </p:sp>
      <p:sp>
        <p:nvSpPr>
          <p:cNvPr id="7" name="Subtitle 12">
            <a:extLst>
              <a:ext uri="{FF2B5EF4-FFF2-40B4-BE49-F238E27FC236}">
                <a16:creationId xmlns:a16="http://schemas.microsoft.com/office/drawing/2014/main" id="{A5CB6C9D-71BB-4517-93D2-C30C3CE2E52C}"/>
              </a:ext>
            </a:extLst>
          </p:cNvPr>
          <p:cNvSpPr txBox="1">
            <a:spLocks/>
          </p:cNvSpPr>
          <p:nvPr/>
        </p:nvSpPr>
        <p:spPr>
          <a:xfrm>
            <a:off x="2639616" y="2276872"/>
            <a:ext cx="7020780" cy="1455963"/>
          </a:xfrm>
          <a:prstGeom prst="rect">
            <a:avLst/>
          </a:prstGeom>
        </p:spPr>
        <p:txBody>
          <a:bodyPr anchor="ct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defTabSz="914400">
              <a:spcBef>
                <a:spcPts val="1000"/>
              </a:spcBef>
              <a:buNone/>
            </a:pPr>
            <a:r>
              <a:rPr lang="en-US" sz="1800" dirty="0">
                <a:solidFill>
                  <a:prstClr val="white"/>
                </a:solidFill>
                <a:latin typeface="Fira Sans Light"/>
              </a:rPr>
              <a:t>BVU connects businesses and nonprofits, creating connections to better our community.</a:t>
            </a:r>
          </a:p>
        </p:txBody>
      </p:sp>
      <p:grpSp>
        <p:nvGrpSpPr>
          <p:cNvPr id="2" name="Group 1">
            <a:extLst>
              <a:ext uri="{FF2B5EF4-FFF2-40B4-BE49-F238E27FC236}">
                <a16:creationId xmlns:a16="http://schemas.microsoft.com/office/drawing/2014/main" id="{85A05B0B-FA24-4D28-A0D9-B22D246861C3}"/>
              </a:ext>
            </a:extLst>
          </p:cNvPr>
          <p:cNvGrpSpPr/>
          <p:nvPr/>
        </p:nvGrpSpPr>
        <p:grpSpPr>
          <a:xfrm>
            <a:off x="3323692" y="4595418"/>
            <a:ext cx="5730018" cy="1134040"/>
            <a:chOff x="6719392" y="8878416"/>
            <a:chExt cx="11460035" cy="2268080"/>
          </a:xfrm>
        </p:grpSpPr>
        <p:sp>
          <p:nvSpPr>
            <p:cNvPr id="8" name="TextBox 7">
              <a:extLst>
                <a:ext uri="{FF2B5EF4-FFF2-40B4-BE49-F238E27FC236}">
                  <a16:creationId xmlns:a16="http://schemas.microsoft.com/office/drawing/2014/main" id="{A834F9D2-3971-46DA-9648-EABA01F735B5}"/>
                </a:ext>
              </a:extLst>
            </p:cNvPr>
            <p:cNvSpPr txBox="1"/>
            <p:nvPr/>
          </p:nvSpPr>
          <p:spPr>
            <a:xfrm>
              <a:off x="7415292" y="8957812"/>
              <a:ext cx="4708072" cy="600164"/>
            </a:xfrm>
            <a:prstGeom prst="rect">
              <a:avLst/>
            </a:prstGeom>
            <a:noFill/>
          </p:spPr>
          <p:txBody>
            <a:bodyPr wrap="square" rtlCol="0">
              <a:spAutoFit/>
            </a:bodyPr>
            <a:lstStyle/>
            <a:p>
              <a:pPr defTabSz="342900">
                <a:defRPr/>
              </a:pPr>
              <a:r>
                <a:rPr lang="en-US" sz="1350" dirty="0">
                  <a:solidFill>
                    <a:srgbClr val="0B1624"/>
                  </a:solidFill>
                  <a:latin typeface="Nunito Sans"/>
                </a:rPr>
                <a:t>@bvuvolunteers</a:t>
              </a:r>
            </a:p>
          </p:txBody>
        </p:sp>
        <p:sp>
          <p:nvSpPr>
            <p:cNvPr id="9" name="TextBox 8">
              <a:extLst>
                <a:ext uri="{FF2B5EF4-FFF2-40B4-BE49-F238E27FC236}">
                  <a16:creationId xmlns:a16="http://schemas.microsoft.com/office/drawing/2014/main" id="{599C8477-FC38-4D86-8E45-0805BF54981C}"/>
                </a:ext>
              </a:extLst>
            </p:cNvPr>
            <p:cNvSpPr txBox="1"/>
            <p:nvPr/>
          </p:nvSpPr>
          <p:spPr>
            <a:xfrm>
              <a:off x="7415292" y="10130834"/>
              <a:ext cx="4708072" cy="1015662"/>
            </a:xfrm>
            <a:prstGeom prst="rect">
              <a:avLst/>
            </a:prstGeom>
            <a:noFill/>
          </p:spPr>
          <p:txBody>
            <a:bodyPr wrap="square" rtlCol="0">
              <a:spAutoFit/>
            </a:bodyPr>
            <a:lstStyle/>
            <a:p>
              <a:pPr defTabSz="342900">
                <a:defRPr/>
              </a:pPr>
              <a:r>
                <a:rPr lang="en-US" sz="1350" dirty="0">
                  <a:solidFill>
                    <a:srgbClr val="0B1624"/>
                  </a:solidFill>
                  <a:latin typeface="Nunito Sans"/>
                </a:rPr>
                <a:t>facebook.com/bvuvolunteers</a:t>
              </a:r>
            </a:p>
          </p:txBody>
        </p:sp>
        <p:sp>
          <p:nvSpPr>
            <p:cNvPr id="10" name="TextBox 9">
              <a:extLst>
                <a:ext uri="{FF2B5EF4-FFF2-40B4-BE49-F238E27FC236}">
                  <a16:creationId xmlns:a16="http://schemas.microsoft.com/office/drawing/2014/main" id="{0197D5F7-FABD-49F0-875F-1F598C092DAE}"/>
                </a:ext>
              </a:extLst>
            </p:cNvPr>
            <p:cNvSpPr txBox="1"/>
            <p:nvPr/>
          </p:nvSpPr>
          <p:spPr>
            <a:xfrm>
              <a:off x="13471355" y="8957810"/>
              <a:ext cx="4708072" cy="600164"/>
            </a:xfrm>
            <a:prstGeom prst="rect">
              <a:avLst/>
            </a:prstGeom>
            <a:noFill/>
          </p:spPr>
          <p:txBody>
            <a:bodyPr wrap="square" rtlCol="0">
              <a:spAutoFit/>
            </a:bodyPr>
            <a:lstStyle/>
            <a:p>
              <a:pPr defTabSz="342900">
                <a:defRPr/>
              </a:pPr>
              <a:r>
                <a:rPr lang="en-US" sz="1350" dirty="0">
                  <a:solidFill>
                    <a:srgbClr val="0B1624"/>
                  </a:solidFill>
                  <a:latin typeface="Nunito Sans"/>
                </a:rPr>
                <a:t>linkedin.com/company/bvu</a:t>
              </a:r>
            </a:p>
          </p:txBody>
        </p:sp>
        <p:sp>
          <p:nvSpPr>
            <p:cNvPr id="11" name="TextBox 10">
              <a:extLst>
                <a:ext uri="{FF2B5EF4-FFF2-40B4-BE49-F238E27FC236}">
                  <a16:creationId xmlns:a16="http://schemas.microsoft.com/office/drawing/2014/main" id="{D6B7EBAB-E1D0-47A2-A4F0-7B4A727EC2A8}"/>
                </a:ext>
              </a:extLst>
            </p:cNvPr>
            <p:cNvSpPr txBox="1"/>
            <p:nvPr/>
          </p:nvSpPr>
          <p:spPr>
            <a:xfrm>
              <a:off x="13471355" y="10159900"/>
              <a:ext cx="4708072" cy="600164"/>
            </a:xfrm>
            <a:prstGeom prst="rect">
              <a:avLst/>
            </a:prstGeom>
            <a:noFill/>
          </p:spPr>
          <p:txBody>
            <a:bodyPr wrap="square" rtlCol="0">
              <a:spAutoFit/>
            </a:bodyPr>
            <a:lstStyle/>
            <a:p>
              <a:pPr defTabSz="342900">
                <a:defRPr/>
              </a:pPr>
              <a:r>
                <a:rPr lang="en-US" sz="1350" dirty="0">
                  <a:solidFill>
                    <a:srgbClr val="0B1624"/>
                  </a:solidFill>
                  <a:latin typeface="Nunito Sans"/>
                </a:rPr>
                <a:t>flickr.com/photos/bvu</a:t>
              </a:r>
            </a:p>
          </p:txBody>
        </p:sp>
        <p:pic>
          <p:nvPicPr>
            <p:cNvPr id="16" name="Picture 15" descr=":social-01.png">
              <a:extLst>
                <a:ext uri="{FF2B5EF4-FFF2-40B4-BE49-F238E27FC236}">
                  <a16:creationId xmlns:a16="http://schemas.microsoft.com/office/drawing/2014/main" id="{5213B474-80F9-4F65-8889-1B239616F3BD}"/>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14000" contrast="-100000"/>
                      </a14:imgEffect>
                    </a14:imgLayer>
                  </a14:imgProps>
                </a:ext>
                <a:ext uri="{28A0092B-C50C-407E-A947-70E740481C1C}">
                  <a14:useLocalDpi xmlns:a14="http://schemas.microsoft.com/office/drawing/2010/main" val="0"/>
                </a:ext>
              </a:extLst>
            </a:blip>
            <a:stretch>
              <a:fillRect/>
            </a:stretch>
          </p:blipFill>
          <p:spPr>
            <a:xfrm>
              <a:off x="12649666" y="8878416"/>
              <a:ext cx="666622" cy="666622"/>
            </a:xfrm>
            <a:prstGeom prst="rect">
              <a:avLst/>
            </a:prstGeom>
          </p:spPr>
        </p:pic>
        <p:pic>
          <p:nvPicPr>
            <p:cNvPr id="17" name="Picture 16" descr=":social-02.png">
              <a:extLst>
                <a:ext uri="{FF2B5EF4-FFF2-40B4-BE49-F238E27FC236}">
                  <a16:creationId xmlns:a16="http://schemas.microsoft.com/office/drawing/2014/main" id="{6C2C2981-7B41-411F-8538-0339D3BE5855}"/>
                </a:ext>
              </a:extLst>
            </p:cNvPr>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649666" y="10007802"/>
              <a:ext cx="666622" cy="666622"/>
            </a:xfrm>
            <a:prstGeom prst="rect">
              <a:avLst/>
            </a:prstGeom>
          </p:spPr>
        </p:pic>
        <p:pic>
          <p:nvPicPr>
            <p:cNvPr id="19" name="Picture 18" descr=":social-03.png">
              <a:extLst>
                <a:ext uri="{FF2B5EF4-FFF2-40B4-BE49-F238E27FC236}">
                  <a16:creationId xmlns:a16="http://schemas.microsoft.com/office/drawing/2014/main" id="{8D792252-4962-4C88-8D45-D444D27712CE}"/>
                </a:ext>
              </a:extLst>
            </p:cNvPr>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392" y="10007802"/>
              <a:ext cx="666622" cy="666622"/>
            </a:xfrm>
            <a:prstGeom prst="rect">
              <a:avLst/>
            </a:prstGeom>
          </p:spPr>
        </p:pic>
        <p:pic>
          <p:nvPicPr>
            <p:cNvPr id="20" name="Picture 19" descr=":social-04.png">
              <a:extLst>
                <a:ext uri="{FF2B5EF4-FFF2-40B4-BE49-F238E27FC236}">
                  <a16:creationId xmlns:a16="http://schemas.microsoft.com/office/drawing/2014/main" id="{5070C2FC-14C6-48D4-9DCF-32AE81B60E06}"/>
                </a:ext>
              </a:extLst>
            </p:cNvPr>
            <p:cNvPicPr>
              <a:picLocks noChangeAspect="1"/>
            </p:cNvPicPr>
            <p:nvPr/>
          </p:nvPicPr>
          <p:blipFill>
            <a:blip r:embed="rId8" cstate="print">
              <a:duotone>
                <a:prstClr val="black"/>
                <a:schemeClr val="accent1">
                  <a:tint val="45000"/>
                  <a:satMod val="400000"/>
                </a:schemeClr>
              </a:duotone>
              <a:extLst>
                <a:ext uri="{BEBA8EAE-BF5A-486C-A8C5-ECC9F3942E4B}">
                  <a14:imgProps xmlns:a14="http://schemas.microsoft.com/office/drawing/2010/main">
                    <a14:imgLayer r:embed="rId9">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392" y="8878416"/>
              <a:ext cx="666622" cy="666622"/>
            </a:xfrm>
            <a:prstGeom prst="rect">
              <a:avLst/>
            </a:prstGeom>
          </p:spPr>
        </p:pic>
      </p:grpSp>
      <p:sp>
        <p:nvSpPr>
          <p:cNvPr id="13" name="Rectangle 12"/>
          <p:cNvSpPr/>
          <p:nvPr/>
        </p:nvSpPr>
        <p:spPr>
          <a:xfrm>
            <a:off x="99618" y="5406848"/>
            <a:ext cx="2172217" cy="1304764"/>
          </a:xfrm>
          <a:prstGeom prst="rect">
            <a:avLst/>
          </a:prstGeom>
          <a:solidFill>
            <a:schemeClr val="bg1"/>
          </a:solidFill>
        </p:spPr>
        <p:style>
          <a:lnRef idx="1">
            <a:schemeClr val="accent4"/>
          </a:lnRef>
          <a:fillRef idx="3">
            <a:schemeClr val="accent4"/>
          </a:fillRef>
          <a:effectRef idx="2">
            <a:schemeClr val="accent4"/>
          </a:effectRef>
          <a:fontRef idx="minor">
            <a:schemeClr val="lt1"/>
          </a:fontRef>
        </p:style>
        <p:txBody>
          <a:bodyPr rtlCol="0" anchor="ctr"/>
          <a:lstStyle/>
          <a:p>
            <a:pPr algn="ctr" defTabSz="228600"/>
            <a:endParaRPr lang="en-US" sz="900">
              <a:solidFill>
                <a:prstClr val="white"/>
              </a:solidFill>
              <a:latin typeface="Fira Sans Light"/>
            </a:endParaRP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3628" y="5475543"/>
            <a:ext cx="1764196" cy="1167373"/>
          </a:xfrm>
          <a:prstGeom prst="rect">
            <a:avLst/>
          </a:prstGeom>
        </p:spPr>
      </p:pic>
    </p:spTree>
    <p:extLst>
      <p:ext uri="{BB962C8B-B14F-4D97-AF65-F5344CB8AC3E}">
        <p14:creationId xmlns:p14="http://schemas.microsoft.com/office/powerpoint/2010/main" val="75114804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ctrTitle"/>
          </p:nvPr>
        </p:nvSpPr>
        <p:spPr>
          <a:xfrm>
            <a:off x="3733800" y="3452814"/>
            <a:ext cx="6248400" cy="1042987"/>
          </a:xfrm>
        </p:spPr>
        <p:txBody>
          <a:bodyPr>
            <a:normAutofit fontScale="90000"/>
          </a:bodyPr>
          <a:lstStyle/>
          <a:p>
            <a:pPr fontAlgn="base">
              <a:spcAft>
                <a:spcPct val="0"/>
              </a:spcAft>
            </a:pPr>
            <a:r>
              <a:rPr lang="en-US" altLang="en-US" sz="4000"/>
              <a:t>Board of Directors:</a:t>
            </a:r>
            <a:r>
              <a:rPr lang="en-US" altLang="en-US" sz="3600"/>
              <a:t/>
            </a:r>
            <a:br>
              <a:rPr lang="en-US" altLang="en-US" sz="3600"/>
            </a:br>
            <a:r>
              <a:rPr lang="en-US" altLang="en-US" sz="3600" i="1"/>
              <a:t>Governance and Leadership</a:t>
            </a:r>
          </a:p>
        </p:txBody>
      </p:sp>
      <p:sp>
        <p:nvSpPr>
          <p:cNvPr id="3" name="Subtitle 2">
            <a:extLst>
              <a:ext uri="{FF2B5EF4-FFF2-40B4-BE49-F238E27FC236}">
                <a16:creationId xmlns:a16="http://schemas.microsoft.com/office/drawing/2014/main" id="{C84E0F8A-7CD5-4DB7-9F82-867D6F652859}"/>
              </a:ext>
            </a:extLst>
          </p:cNvPr>
          <p:cNvSpPr>
            <a:spLocks noGrp="1"/>
          </p:cNvSpPr>
          <p:nvPr>
            <p:ph type="subTitle" idx="4294967295"/>
          </p:nvPr>
        </p:nvSpPr>
        <p:spPr>
          <a:xfrm>
            <a:off x="3733800" y="4724400"/>
            <a:ext cx="6477000" cy="1447800"/>
          </a:xfrm>
        </p:spPr>
        <p:txBody>
          <a:bodyPr rtlCol="0">
            <a:normAutofit fontScale="92500" lnSpcReduction="20000"/>
          </a:bodyPr>
          <a:lstStyle/>
          <a:p>
            <a:pPr marL="0" indent="0" eaLnBrk="1" fontAlgn="auto" hangingPunct="1">
              <a:spcBef>
                <a:spcPts val="0"/>
              </a:spcBef>
              <a:spcAft>
                <a:spcPts val="0"/>
              </a:spcAft>
              <a:buClr>
                <a:schemeClr val="bg1">
                  <a:lumMod val="50000"/>
                </a:schemeClr>
              </a:buClr>
              <a:buNone/>
              <a:defRPr/>
            </a:pPr>
            <a:r>
              <a:rPr lang="en-US" sz="1800" dirty="0">
                <a:solidFill>
                  <a:srgbClr val="808080"/>
                </a:solidFill>
              </a:rPr>
              <a:t>Leslie M. Connolly, Esq.</a:t>
            </a:r>
          </a:p>
          <a:p>
            <a:pPr marL="0" indent="0" eaLnBrk="1" fontAlgn="auto" hangingPunct="1">
              <a:spcBef>
                <a:spcPts val="0"/>
              </a:spcBef>
              <a:spcAft>
                <a:spcPts val="0"/>
              </a:spcAft>
              <a:buClr>
                <a:schemeClr val="bg1">
                  <a:lumMod val="50000"/>
                </a:schemeClr>
              </a:buClr>
              <a:buNone/>
              <a:defRPr/>
            </a:pPr>
            <a:r>
              <a:rPr lang="en-US" sz="1800" dirty="0">
                <a:solidFill>
                  <a:srgbClr val="808080"/>
                </a:solidFill>
              </a:rPr>
              <a:t>Joseph G. </a:t>
            </a:r>
            <a:r>
              <a:rPr lang="en-US" sz="1800" dirty="0" err="1">
                <a:solidFill>
                  <a:srgbClr val="808080"/>
                </a:solidFill>
              </a:rPr>
              <a:t>Casion</a:t>
            </a:r>
            <a:r>
              <a:rPr lang="en-US" sz="1800" dirty="0">
                <a:solidFill>
                  <a:srgbClr val="808080"/>
                </a:solidFill>
              </a:rPr>
              <a:t>, Esq.</a:t>
            </a:r>
          </a:p>
          <a:p>
            <a:pPr marL="0" indent="0" eaLnBrk="1" fontAlgn="auto" hangingPunct="1">
              <a:spcBef>
                <a:spcPts val="0"/>
              </a:spcBef>
              <a:spcAft>
                <a:spcPts val="0"/>
              </a:spcAft>
              <a:buClr>
                <a:schemeClr val="bg1">
                  <a:lumMod val="50000"/>
                </a:schemeClr>
              </a:buClr>
              <a:buNone/>
              <a:defRPr/>
            </a:pPr>
            <a:r>
              <a:rPr lang="en-US" sz="1800" dirty="0">
                <a:solidFill>
                  <a:srgbClr val="808080"/>
                </a:solidFill>
              </a:rPr>
              <a:t>Harter Secrest &amp; Emery LLP</a:t>
            </a:r>
          </a:p>
          <a:p>
            <a:pPr marL="0" indent="0" eaLnBrk="1" fontAlgn="auto" hangingPunct="1">
              <a:spcBef>
                <a:spcPts val="0"/>
              </a:spcBef>
              <a:spcAft>
                <a:spcPts val="0"/>
              </a:spcAft>
              <a:buClr>
                <a:schemeClr val="bg1">
                  <a:lumMod val="50000"/>
                </a:schemeClr>
              </a:buClr>
              <a:buNone/>
              <a:defRPr/>
            </a:pPr>
            <a:r>
              <a:rPr lang="en-US" sz="1800" dirty="0">
                <a:solidFill>
                  <a:srgbClr val="808080"/>
                </a:solidFill>
              </a:rPr>
              <a:t>8 Denison Parkway</a:t>
            </a:r>
          </a:p>
          <a:p>
            <a:pPr marL="0" indent="0" eaLnBrk="1" fontAlgn="auto" hangingPunct="1">
              <a:spcBef>
                <a:spcPts val="0"/>
              </a:spcBef>
              <a:spcAft>
                <a:spcPts val="0"/>
              </a:spcAft>
              <a:buClr>
                <a:schemeClr val="bg1">
                  <a:lumMod val="50000"/>
                </a:schemeClr>
              </a:buClr>
              <a:buNone/>
              <a:defRPr/>
            </a:pPr>
            <a:r>
              <a:rPr lang="en-US" sz="1800" dirty="0">
                <a:solidFill>
                  <a:srgbClr val="808080"/>
                </a:solidFill>
              </a:rPr>
              <a:t>Corning, NY 14830</a:t>
            </a:r>
          </a:p>
          <a:p>
            <a:pPr marL="0" indent="0" eaLnBrk="1" fontAlgn="auto" hangingPunct="1">
              <a:spcBef>
                <a:spcPts val="0"/>
              </a:spcBef>
              <a:spcAft>
                <a:spcPts val="0"/>
              </a:spcAft>
              <a:buClr>
                <a:schemeClr val="bg1">
                  <a:lumMod val="50000"/>
                </a:schemeClr>
              </a:buClr>
              <a:buNone/>
              <a:defRPr/>
            </a:pPr>
            <a:r>
              <a:rPr lang="en-US" sz="1800" dirty="0">
                <a:solidFill>
                  <a:srgbClr val="808080"/>
                </a:solidFill>
              </a:rPr>
              <a:t>(585) 232-6500</a:t>
            </a:r>
          </a:p>
        </p:txBody>
      </p:sp>
    </p:spTree>
    <p:extLst>
      <p:ext uri="{BB962C8B-B14F-4D97-AF65-F5344CB8AC3E}">
        <p14:creationId xmlns:p14="http://schemas.microsoft.com/office/powerpoint/2010/main" val="417608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3A2A88-6BF9-4D81-B6B5-FC00CAB73D85}"/>
              </a:ext>
            </a:extLst>
          </p:cNvPr>
          <p:cNvSpPr txBox="1"/>
          <p:nvPr/>
        </p:nvSpPr>
        <p:spPr>
          <a:xfrm>
            <a:off x="1019436" y="836712"/>
            <a:ext cx="11172564" cy="553998"/>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Proliferation of Nonprofit Organizations </a:t>
            </a:r>
          </a:p>
        </p:txBody>
      </p:sp>
      <p:sp>
        <p:nvSpPr>
          <p:cNvPr id="6" name="Oval 5">
            <a:extLst>
              <a:ext uri="{FF2B5EF4-FFF2-40B4-BE49-F238E27FC236}">
                <a16:creationId xmlns:a16="http://schemas.microsoft.com/office/drawing/2014/main" id="{35E6B484-436D-46E3-8C7C-7EC05145C6A4}"/>
              </a:ext>
            </a:extLst>
          </p:cNvPr>
          <p:cNvSpPr/>
          <p:nvPr/>
        </p:nvSpPr>
        <p:spPr>
          <a:xfrm>
            <a:off x="587388" y="692696"/>
            <a:ext cx="828092"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1</a:t>
            </a:r>
          </a:p>
        </p:txBody>
      </p:sp>
      <p:sp>
        <p:nvSpPr>
          <p:cNvPr id="7" name="TextBox 6">
            <a:extLst>
              <a:ext uri="{FF2B5EF4-FFF2-40B4-BE49-F238E27FC236}">
                <a16:creationId xmlns:a16="http://schemas.microsoft.com/office/drawing/2014/main" id="{5025AC4B-C6CE-4980-8A8A-412299B28D17}"/>
              </a:ext>
            </a:extLst>
          </p:cNvPr>
          <p:cNvSpPr txBox="1"/>
          <p:nvPr/>
        </p:nvSpPr>
        <p:spPr>
          <a:xfrm>
            <a:off x="1883532" y="1880828"/>
            <a:ext cx="6588732" cy="3754874"/>
          </a:xfrm>
          <a:prstGeom prst="rect">
            <a:avLst/>
          </a:prstGeom>
          <a:noFill/>
        </p:spPr>
        <p:txBody>
          <a:bodyPr wrap="square" rtlCol="0">
            <a:spAutoFit/>
          </a:bodyPr>
          <a:lstStyle/>
          <a:p>
            <a:pPr defTabSz="228600"/>
            <a:r>
              <a:rPr lang="en-US" sz="2200" b="1" dirty="0">
                <a:solidFill>
                  <a:srgbClr val="53327A">
                    <a:lumMod val="60000"/>
                    <a:lumOff val="40000"/>
                  </a:srgbClr>
                </a:solidFill>
                <a:latin typeface="Fira Sans Light"/>
              </a:rPr>
              <a:t>Over </a:t>
            </a:r>
            <a:r>
              <a:rPr lang="en-US" sz="2400" b="1" dirty="0">
                <a:solidFill>
                  <a:srgbClr val="53327A">
                    <a:lumMod val="60000"/>
                    <a:lumOff val="40000"/>
                  </a:srgbClr>
                </a:solidFill>
                <a:latin typeface="Fira Sans Light"/>
              </a:rPr>
              <a:t>1.3 million </a:t>
            </a:r>
            <a:r>
              <a:rPr lang="en-US" sz="2200" b="1" dirty="0">
                <a:solidFill>
                  <a:srgbClr val="53327A">
                    <a:lumMod val="60000"/>
                    <a:lumOff val="40000"/>
                  </a:srgbClr>
                </a:solidFill>
                <a:latin typeface="Fira Sans Light"/>
              </a:rPr>
              <a:t>active nonprofit organizations </a:t>
            </a:r>
          </a:p>
          <a:p>
            <a:pPr defTabSz="228600"/>
            <a:endParaRPr lang="en-US" sz="900" dirty="0">
              <a:solidFill>
                <a:srgbClr val="0B1624"/>
              </a:solidFill>
              <a:latin typeface="Fira Sans Light"/>
            </a:endParaRP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Provide </a:t>
            </a:r>
            <a:r>
              <a:rPr lang="en-US" sz="2400" dirty="0">
                <a:solidFill>
                  <a:srgbClr val="008AD8"/>
                </a:solidFill>
                <a:latin typeface="Fira Sans Light"/>
              </a:rPr>
              <a:t>11.4 million </a:t>
            </a:r>
            <a:r>
              <a:rPr lang="en-US" sz="2000" dirty="0">
                <a:solidFill>
                  <a:srgbClr val="0B1624"/>
                </a:solidFill>
                <a:latin typeface="Fira Sans Light"/>
              </a:rPr>
              <a:t>jobs</a:t>
            </a:r>
          </a:p>
          <a:p>
            <a:pPr marL="285750" indent="-285750" defTabSz="228600">
              <a:spcAft>
                <a:spcPts val="600"/>
              </a:spcAft>
              <a:buClr>
                <a:srgbClr val="0B1624"/>
              </a:buClr>
              <a:buFont typeface="Wingdings" panose="05000000000000000000" pitchFamily="2" charset="2"/>
              <a:buChar char="§"/>
            </a:pPr>
            <a:r>
              <a:rPr lang="en-US" sz="2400" dirty="0">
                <a:solidFill>
                  <a:srgbClr val="008AD8"/>
                </a:solidFill>
                <a:latin typeface="Fira Sans Light"/>
              </a:rPr>
              <a:t>5.4%</a:t>
            </a:r>
            <a:r>
              <a:rPr lang="en-US" sz="2000" dirty="0">
                <a:solidFill>
                  <a:srgbClr val="008AD8"/>
                </a:solidFill>
                <a:latin typeface="Fira Sans Light"/>
              </a:rPr>
              <a:t> </a:t>
            </a:r>
            <a:r>
              <a:rPr lang="en-US" sz="2000" dirty="0">
                <a:solidFill>
                  <a:srgbClr val="0B1624"/>
                </a:solidFill>
                <a:latin typeface="Fira Sans Light"/>
              </a:rPr>
              <a:t>of GDP ($887 billion to US economy)</a:t>
            </a:r>
          </a:p>
          <a:p>
            <a:pPr defTabSz="228600"/>
            <a:endParaRPr lang="en-US" sz="2100" b="1" dirty="0" smtClean="0">
              <a:solidFill>
                <a:srgbClr val="0B1624"/>
              </a:solidFill>
              <a:latin typeface="Calibri Light" panose="020F0302020204030204" pitchFamily="34" charset="0"/>
              <a:cs typeface="Calibri Light" panose="020F0302020204030204" pitchFamily="34" charset="0"/>
            </a:endParaRPr>
          </a:p>
          <a:p>
            <a:pPr defTabSz="228600"/>
            <a:endParaRPr lang="en-US" sz="2100" b="1" dirty="0">
              <a:solidFill>
                <a:srgbClr val="0B1624"/>
              </a:solidFill>
              <a:latin typeface="Calibri Light" panose="020F0302020204030204" pitchFamily="34" charset="0"/>
              <a:cs typeface="Calibri Light" panose="020F0302020204030204" pitchFamily="34" charset="0"/>
            </a:endParaRPr>
          </a:p>
          <a:p>
            <a:pPr defTabSz="228600"/>
            <a:r>
              <a:rPr lang="en-US" sz="2200" b="1" dirty="0">
                <a:solidFill>
                  <a:srgbClr val="53327A">
                    <a:lumMod val="60000"/>
                    <a:lumOff val="40000"/>
                  </a:srgbClr>
                </a:solidFill>
                <a:latin typeface="Fira Sans Light"/>
              </a:rPr>
              <a:t>Nonprofits in New York: </a:t>
            </a:r>
            <a:r>
              <a:rPr lang="en-US" sz="2100" dirty="0" smtClean="0">
                <a:solidFill>
                  <a:srgbClr val="0B1624"/>
                </a:solidFill>
                <a:latin typeface="Calibri Light" panose="020F0302020204030204" pitchFamily="34" charset="0"/>
                <a:cs typeface="Calibri Light" panose="020F0302020204030204" pitchFamily="34" charset="0"/>
              </a:rPr>
              <a:t>115,982</a:t>
            </a:r>
          </a:p>
          <a:p>
            <a:pPr marL="342900" indent="-342900" defTabSz="228600">
              <a:buFont typeface="Wingdings" panose="05000000000000000000" pitchFamily="2" charset="2"/>
              <a:buChar char="§"/>
            </a:pPr>
            <a:r>
              <a:rPr lang="en-US" sz="2100" dirty="0" smtClean="0">
                <a:solidFill>
                  <a:srgbClr val="0B1624"/>
                </a:solidFill>
                <a:latin typeface="Calibri Light" panose="020F0302020204030204" pitchFamily="34" charset="0"/>
                <a:cs typeface="Calibri Light" panose="020F0302020204030204" pitchFamily="34" charset="0"/>
              </a:rPr>
              <a:t>Employee 2 million people</a:t>
            </a:r>
          </a:p>
          <a:p>
            <a:pPr marL="342900" indent="-342900" defTabSz="228600">
              <a:buFont typeface="Wingdings" panose="05000000000000000000" pitchFamily="2" charset="2"/>
              <a:buChar char="§"/>
            </a:pPr>
            <a:r>
              <a:rPr lang="en-US" sz="2100" dirty="0" smtClean="0">
                <a:solidFill>
                  <a:srgbClr val="0B1624"/>
                </a:solidFill>
                <a:latin typeface="Calibri Light" panose="020F0302020204030204" pitchFamily="34" charset="0"/>
                <a:cs typeface="Calibri Light" panose="020F0302020204030204" pitchFamily="34" charset="0"/>
              </a:rPr>
              <a:t>$322 billion in revenue</a:t>
            </a:r>
          </a:p>
          <a:p>
            <a:pPr marL="342900" indent="-342900" defTabSz="228600">
              <a:buFont typeface="Wingdings" panose="05000000000000000000" pitchFamily="2" charset="2"/>
              <a:buChar char="§"/>
            </a:pPr>
            <a:r>
              <a:rPr lang="en-US" sz="2100" dirty="0" smtClean="0">
                <a:solidFill>
                  <a:srgbClr val="0B1624"/>
                </a:solidFill>
                <a:latin typeface="Calibri Light" panose="020F0302020204030204" pitchFamily="34" charset="0"/>
                <a:cs typeface="Calibri Light" panose="020F0302020204030204" pitchFamily="34" charset="0"/>
              </a:rPr>
              <a:t>Assets of $633 billion</a:t>
            </a:r>
            <a:endParaRPr lang="en-US" sz="2100" dirty="0">
              <a:solidFill>
                <a:srgbClr val="0B1624"/>
              </a:solidFill>
              <a:latin typeface="Calibri Light" panose="020F0302020204030204" pitchFamily="34" charset="0"/>
              <a:cs typeface="Calibri Light" panose="020F0302020204030204" pitchFamily="34" charset="0"/>
            </a:endParaRPr>
          </a:p>
          <a:p>
            <a:pPr marL="285750" indent="-285750" defTabSz="228600">
              <a:spcAft>
                <a:spcPts val="600"/>
              </a:spcAft>
              <a:buClr>
                <a:srgbClr val="0B1624"/>
              </a:buClr>
              <a:buFont typeface="Wingdings" panose="05000000000000000000" pitchFamily="2" charset="2"/>
              <a:buChar char="§"/>
            </a:pPr>
            <a:endParaRPr lang="en-US" sz="2000" dirty="0">
              <a:solidFill>
                <a:srgbClr val="0B1624"/>
              </a:solidFill>
              <a:latin typeface="Fira Sans Light"/>
            </a:endParaRPr>
          </a:p>
        </p:txBody>
      </p:sp>
      <p:grpSp>
        <p:nvGrpSpPr>
          <p:cNvPr id="13" name="Group 12">
            <a:extLst>
              <a:ext uri="{FF2B5EF4-FFF2-40B4-BE49-F238E27FC236}">
                <a16:creationId xmlns:a16="http://schemas.microsoft.com/office/drawing/2014/main" id="{37975146-7A6B-4398-B185-D57C05F50873}"/>
              </a:ext>
            </a:extLst>
          </p:cNvPr>
          <p:cNvGrpSpPr/>
          <p:nvPr/>
        </p:nvGrpSpPr>
        <p:grpSpPr>
          <a:xfrm>
            <a:off x="1523492" y="1772816"/>
            <a:ext cx="180020" cy="4572508"/>
            <a:chOff x="3046984" y="3761656"/>
            <a:chExt cx="360040" cy="9145016"/>
          </a:xfrm>
        </p:grpSpPr>
        <p:cxnSp>
          <p:nvCxnSpPr>
            <p:cNvPr id="10" name="Straight Connector 9">
              <a:extLst>
                <a:ext uri="{FF2B5EF4-FFF2-40B4-BE49-F238E27FC236}">
                  <a16:creationId xmlns:a16="http://schemas.microsoft.com/office/drawing/2014/main" id="{CFDBA2FD-EEC4-4F81-8B2E-592AC3B81998}"/>
                </a:ext>
              </a:extLst>
            </p:cNvPr>
            <p:cNvCxnSpPr>
              <a:cxnSpLocks/>
            </p:cNvCxnSpPr>
            <p:nvPr/>
          </p:nvCxnSpPr>
          <p:spPr>
            <a:xfrm>
              <a:off x="3263008" y="3761656"/>
              <a:ext cx="0" cy="9145016"/>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3A8D840-DA8D-4C8C-B9ED-7B23272BE1DF}"/>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cxnSp>
        <p:nvCxnSpPr>
          <p:cNvPr id="18" name="Straight Connector 17">
            <a:extLst>
              <a:ext uri="{FF2B5EF4-FFF2-40B4-BE49-F238E27FC236}">
                <a16:creationId xmlns:a16="http://schemas.microsoft.com/office/drawing/2014/main" id="{03D1AB78-3291-4B74-B4B8-E66C594A0613}"/>
              </a:ext>
            </a:extLst>
          </p:cNvPr>
          <p:cNvCxnSpPr/>
          <p:nvPr/>
        </p:nvCxnSpPr>
        <p:spPr>
          <a:xfrm>
            <a:off x="1955540" y="3429000"/>
            <a:ext cx="102364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Footer Placeholder 20">
            <a:extLst>
              <a:ext uri="{FF2B5EF4-FFF2-40B4-BE49-F238E27FC236}">
                <a16:creationId xmlns:a16="http://schemas.microsoft.com/office/drawing/2014/main" id="{DBA37AA8-A6A9-4671-BCBB-2205BC1FA29D}"/>
              </a:ext>
            </a:extLst>
          </p:cNvPr>
          <p:cNvSpPr>
            <a:spLocks noGrp="1"/>
          </p:cNvSpPr>
          <p:nvPr>
            <p:ph type="ftr" sz="quarter" idx="11"/>
          </p:nvPr>
        </p:nvSpPr>
        <p:spPr/>
        <p:txBody>
          <a:bodyPr/>
          <a:lstStyle/>
          <a:p>
            <a:pPr defTabSz="228600"/>
            <a:r>
              <a:rPr lang="en-US" dirty="0">
                <a:latin typeface="Arial  "/>
                <a:cs typeface="Arial  "/>
              </a:rPr>
              <a:t>Business Volunteers Unlimited</a:t>
            </a:r>
          </a:p>
        </p:txBody>
      </p:sp>
    </p:spTree>
    <p:extLst>
      <p:ext uri="{BB962C8B-B14F-4D97-AF65-F5344CB8AC3E}">
        <p14:creationId xmlns:p14="http://schemas.microsoft.com/office/powerpoint/2010/main" val="4272490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4"/>
          <p:cNvSpPr>
            <a:spLocks noGrp="1" noChangeArrowheads="1"/>
          </p:cNvSpPr>
          <p:nvPr>
            <p:ph idx="1"/>
          </p:nvPr>
        </p:nvSpPr>
        <p:spPr>
          <a:xfrm>
            <a:off x="1981200" y="1600200"/>
            <a:ext cx="8229600" cy="4953000"/>
          </a:xfrm>
        </p:spPr>
        <p:txBody>
          <a:bodyPr/>
          <a:lstStyle/>
          <a:p>
            <a:pPr eaLnBrk="1" hangingPunct="1">
              <a:lnSpc>
                <a:spcPct val="90000"/>
              </a:lnSpc>
            </a:pPr>
            <a:r>
              <a:rPr lang="en-US" altLang="en-US" sz="2700"/>
              <a:t>Generally, the Board exercises its legal governance responsibilities by </a:t>
            </a:r>
          </a:p>
          <a:p>
            <a:pPr lvl="1" eaLnBrk="1" hangingPunct="1">
              <a:lnSpc>
                <a:spcPct val="90000"/>
              </a:lnSpc>
            </a:pPr>
            <a:r>
              <a:rPr lang="en-US" altLang="en-US" sz="2300"/>
              <a:t>Supporting the Organization by providing resources to further the mission of the Organization; and </a:t>
            </a:r>
          </a:p>
          <a:p>
            <a:pPr lvl="1" eaLnBrk="1" hangingPunct="1">
              <a:lnSpc>
                <a:spcPct val="90000"/>
              </a:lnSpc>
            </a:pPr>
            <a:r>
              <a:rPr lang="en-US" altLang="en-US" sz="2400"/>
              <a:t>Monitoring and evaluating the overall performance of the Executive Director and the Organization.  </a:t>
            </a:r>
          </a:p>
        </p:txBody>
      </p:sp>
      <p:sp>
        <p:nvSpPr>
          <p:cNvPr id="10243" name="Title 2"/>
          <p:cNvSpPr>
            <a:spLocks noGrp="1" noChangeArrowheads="1"/>
          </p:cNvSpPr>
          <p:nvPr>
            <p:ph type="title"/>
          </p:nvPr>
        </p:nvSpPr>
        <p:spPr/>
        <p:txBody>
          <a:bodyPr/>
          <a:lstStyle/>
          <a:p>
            <a:pPr eaLnBrk="1" hangingPunct="1"/>
            <a:r>
              <a:rPr lang="en-US" altLang="en-US" smtClean="0"/>
              <a:t>General Concept	</a:t>
            </a:r>
          </a:p>
        </p:txBody>
      </p:sp>
      <p:sp>
        <p:nvSpPr>
          <p:cNvPr id="2" name="Slide Number Placeholder 1">
            <a:extLst>
              <a:ext uri="{FF2B5EF4-FFF2-40B4-BE49-F238E27FC236}">
                <a16:creationId xmlns:a16="http://schemas.microsoft.com/office/drawing/2014/main" id="{E1094BBB-16F0-47E1-82D6-0E0840E1BD13}"/>
              </a:ext>
            </a:extLst>
          </p:cNvPr>
          <p:cNvSpPr>
            <a:spLocks noGrp="1"/>
          </p:cNvSpPr>
          <p:nvPr>
            <p:ph type="sldNum" sz="quarter" idx="10"/>
          </p:nvPr>
        </p:nvSpPr>
        <p:spPr/>
        <p:txBody>
          <a:bodyPr rtlCol="0"/>
          <a:lstStyle/>
          <a:p>
            <a:pPr>
              <a:defRPr/>
            </a:pPr>
            <a:r>
              <a:rPr lang="en-US" dirty="0">
                <a:solidFill>
                  <a:prstClr val="black">
                    <a:tint val="75000"/>
                  </a:prstClr>
                </a:solidFill>
                <a:latin typeface="Calibri"/>
              </a:rPr>
              <a:t>1</a:t>
            </a:r>
          </a:p>
        </p:txBody>
      </p:sp>
    </p:spTree>
    <p:extLst>
      <p:ext uri="{BB962C8B-B14F-4D97-AF65-F5344CB8AC3E}">
        <p14:creationId xmlns:p14="http://schemas.microsoft.com/office/powerpoint/2010/main" val="683989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p:txBody>
          <a:bodyPr/>
          <a:lstStyle/>
          <a:p>
            <a:pPr eaLnBrk="1" hangingPunct="1"/>
            <a:r>
              <a:rPr lang="en-US" altLang="en-US" smtClean="0"/>
              <a:t> What Board “Governance” Means</a:t>
            </a:r>
          </a:p>
        </p:txBody>
      </p:sp>
      <p:sp>
        <p:nvSpPr>
          <p:cNvPr id="11267" name="Content Placeholder 2"/>
          <p:cNvSpPr>
            <a:spLocks noGrp="1" noChangeArrowheads="1"/>
          </p:cNvSpPr>
          <p:nvPr>
            <p:ph idx="1"/>
          </p:nvPr>
        </p:nvSpPr>
        <p:spPr/>
        <p:txBody>
          <a:bodyPr/>
          <a:lstStyle/>
          <a:p>
            <a:pPr eaLnBrk="1" hangingPunct="1">
              <a:lnSpc>
                <a:spcPct val="90000"/>
              </a:lnSpc>
            </a:pPr>
            <a:r>
              <a:rPr lang="en-US" altLang="en-US" sz="2700"/>
              <a:t>This involves:</a:t>
            </a:r>
          </a:p>
          <a:p>
            <a:pPr lvl="1" eaLnBrk="1" hangingPunct="1">
              <a:lnSpc>
                <a:spcPct val="90000"/>
              </a:lnSpc>
            </a:pPr>
            <a:r>
              <a:rPr lang="en-US" altLang="en-US" sz="2100"/>
              <a:t>Working with management to establish strategic direction and carry out objectives</a:t>
            </a:r>
          </a:p>
          <a:p>
            <a:pPr lvl="1" eaLnBrk="1" hangingPunct="1">
              <a:lnSpc>
                <a:spcPct val="90000"/>
              </a:lnSpc>
            </a:pPr>
            <a:r>
              <a:rPr lang="en-US" altLang="en-US" sz="2100"/>
              <a:t>Ensuring that resources are available and assets are properly managed</a:t>
            </a:r>
          </a:p>
          <a:p>
            <a:pPr lvl="1" eaLnBrk="1" hangingPunct="1">
              <a:lnSpc>
                <a:spcPct val="90000"/>
              </a:lnSpc>
            </a:pPr>
            <a:r>
              <a:rPr lang="en-US" altLang="en-US" sz="2100"/>
              <a:t>Ensuring that the Organization operates responsibly and effectively</a:t>
            </a:r>
          </a:p>
          <a:p>
            <a:pPr lvl="1" eaLnBrk="1" hangingPunct="1">
              <a:lnSpc>
                <a:spcPct val="90000"/>
              </a:lnSpc>
            </a:pPr>
            <a:r>
              <a:rPr lang="en-US" altLang="en-US" sz="2100"/>
              <a:t>Monitoring the Board’s performance and ensuring Board continuity</a:t>
            </a:r>
          </a:p>
          <a:p>
            <a:pPr lvl="1" eaLnBrk="1" hangingPunct="1">
              <a:lnSpc>
                <a:spcPct val="90000"/>
              </a:lnSpc>
            </a:pPr>
            <a:r>
              <a:rPr lang="en-US" altLang="en-US" sz="2100"/>
              <a:t>Advising, evaluating and supporting the Chairperson and the Executive Director</a:t>
            </a:r>
          </a:p>
          <a:p>
            <a:pPr lvl="1" eaLnBrk="1" hangingPunct="1">
              <a:lnSpc>
                <a:spcPct val="90000"/>
              </a:lnSpc>
            </a:pPr>
            <a:r>
              <a:rPr lang="en-US" altLang="en-US" sz="2100"/>
              <a:t>Acting as an ambassador and advocating for the Organization</a:t>
            </a:r>
          </a:p>
          <a:p>
            <a:pPr eaLnBrk="1" hangingPunct="1"/>
            <a:endParaRPr lang="en-US" altLang="en-US" smtClean="0"/>
          </a:p>
        </p:txBody>
      </p:sp>
      <p:sp>
        <p:nvSpPr>
          <p:cNvPr id="11268" name="Slide Number Placehold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SzPct val="75000"/>
              <a:buFont typeface="Cambria Math" panose="02040503050406030204" pitchFamily="18"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fontAlgn="base">
              <a:spcBef>
                <a:spcPct val="0"/>
              </a:spcBef>
              <a:spcAft>
                <a:spcPct val="0"/>
              </a:spcAft>
              <a:buClrTx/>
              <a:buSzTx/>
              <a:buNone/>
            </a:pPr>
            <a:fld id="{B949B834-E1F7-434D-8A22-AA78DA8CEA73}" type="slidenum">
              <a:rPr lang="en-US" altLang="en-US" sz="1200">
                <a:solidFill>
                  <a:srgbClr val="898989"/>
                </a:solidFill>
                <a:latin typeface="Calibri" panose="020F0502020204030204" pitchFamily="34" charset="0"/>
              </a:rPr>
              <a:pPr fontAlgn="base">
                <a:spcBef>
                  <a:spcPct val="0"/>
                </a:spcBef>
                <a:spcAft>
                  <a:spcPct val="0"/>
                </a:spcAft>
                <a:buClrTx/>
                <a:buSzTx/>
                <a:buNone/>
              </a:pPr>
              <a:t>31</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2893160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title"/>
          </p:nvPr>
        </p:nvSpPr>
        <p:spPr/>
        <p:txBody>
          <a:bodyPr/>
          <a:lstStyle/>
          <a:p>
            <a:pPr eaLnBrk="1" hangingPunct="1"/>
            <a:r>
              <a:rPr lang="en-US" altLang="en-US" smtClean="0"/>
              <a:t>Division of Responsibilities</a:t>
            </a:r>
          </a:p>
        </p:txBody>
      </p:sp>
      <p:sp>
        <p:nvSpPr>
          <p:cNvPr id="12291" name="Content Placeholder 2"/>
          <p:cNvSpPr>
            <a:spLocks noGrp="1" noChangeArrowheads="1"/>
          </p:cNvSpPr>
          <p:nvPr>
            <p:ph idx="1"/>
          </p:nvPr>
        </p:nvSpPr>
        <p:spPr/>
        <p:txBody>
          <a:bodyPr/>
          <a:lstStyle/>
          <a:p>
            <a:pPr eaLnBrk="1" hangingPunct="1">
              <a:lnSpc>
                <a:spcPct val="90000"/>
              </a:lnSpc>
            </a:pPr>
            <a:r>
              <a:rPr lang="en-US" altLang="en-US" sz="2700"/>
              <a:t>Items appropriate for Board review and approval:</a:t>
            </a:r>
          </a:p>
          <a:p>
            <a:pPr lvl="1" eaLnBrk="1" hangingPunct="1">
              <a:lnSpc>
                <a:spcPct val="90000"/>
              </a:lnSpc>
            </a:pPr>
            <a:r>
              <a:rPr lang="en-US" altLang="en-US" sz="2400"/>
              <a:t>Mission</a:t>
            </a:r>
          </a:p>
          <a:p>
            <a:pPr lvl="1" eaLnBrk="1" hangingPunct="1">
              <a:lnSpc>
                <a:spcPct val="90000"/>
              </a:lnSpc>
            </a:pPr>
            <a:r>
              <a:rPr lang="en-US" altLang="en-US" sz="2400"/>
              <a:t>Governance Policies and Procedures</a:t>
            </a:r>
          </a:p>
          <a:p>
            <a:pPr lvl="1" eaLnBrk="1" hangingPunct="1">
              <a:lnSpc>
                <a:spcPct val="90000"/>
              </a:lnSpc>
            </a:pPr>
            <a:r>
              <a:rPr lang="en-US" altLang="en-US" sz="2400"/>
              <a:t>Regulatory Reporting</a:t>
            </a:r>
          </a:p>
          <a:p>
            <a:pPr lvl="1" eaLnBrk="1" hangingPunct="1">
              <a:lnSpc>
                <a:spcPct val="90000"/>
              </a:lnSpc>
            </a:pPr>
            <a:r>
              <a:rPr lang="en-US" altLang="en-US" sz="2400"/>
              <a:t>Organizational Finances and Audits</a:t>
            </a:r>
          </a:p>
          <a:p>
            <a:pPr lvl="1" eaLnBrk="1" hangingPunct="1">
              <a:lnSpc>
                <a:spcPct val="90000"/>
              </a:lnSpc>
            </a:pPr>
            <a:r>
              <a:rPr lang="en-US" altLang="en-US" sz="2400"/>
              <a:t>Major Corporate Transactions</a:t>
            </a:r>
          </a:p>
          <a:p>
            <a:pPr lvl="1" eaLnBrk="1" hangingPunct="1">
              <a:lnSpc>
                <a:spcPct val="90000"/>
              </a:lnSpc>
            </a:pPr>
            <a:r>
              <a:rPr lang="en-US" altLang="en-US" sz="2400"/>
              <a:t>Chief Executive Officer</a:t>
            </a:r>
          </a:p>
          <a:p>
            <a:pPr lvl="1" eaLnBrk="1" hangingPunct="1"/>
            <a:endParaRPr lang="en-US" altLang="en-US" smtClean="0"/>
          </a:p>
          <a:p>
            <a:pPr eaLnBrk="1" hangingPunct="1"/>
            <a:r>
              <a:rPr lang="en-US" altLang="en-US" sz="2400"/>
              <a:t>All remaining items should be undertaken by the Executive Director and Staff.</a:t>
            </a:r>
          </a:p>
        </p:txBody>
      </p:sp>
      <p:sp>
        <p:nvSpPr>
          <p:cNvPr id="12292" name="Slide Number Placehold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SzPct val="75000"/>
              <a:buFont typeface="Cambria Math" panose="02040503050406030204" pitchFamily="18"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fontAlgn="base">
              <a:spcBef>
                <a:spcPct val="0"/>
              </a:spcBef>
              <a:spcAft>
                <a:spcPct val="0"/>
              </a:spcAft>
              <a:buClrTx/>
              <a:buSzTx/>
              <a:buNone/>
            </a:pPr>
            <a:fld id="{EFE2F87E-3D9A-4EAA-A1E5-294DA647ECC4}" type="slidenum">
              <a:rPr lang="en-US" altLang="en-US" sz="1200">
                <a:solidFill>
                  <a:srgbClr val="898989"/>
                </a:solidFill>
                <a:latin typeface="Calibri" panose="020F0502020204030204" pitchFamily="34" charset="0"/>
              </a:rPr>
              <a:pPr fontAlgn="base">
                <a:spcBef>
                  <a:spcPct val="0"/>
                </a:spcBef>
                <a:spcAft>
                  <a:spcPct val="0"/>
                </a:spcAft>
                <a:buClrTx/>
                <a:buSzTx/>
                <a:buNone/>
              </a:pPr>
              <a:t>32</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2519605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p:txBody>
          <a:bodyPr/>
          <a:lstStyle/>
          <a:p>
            <a:pPr eaLnBrk="1" hangingPunct="1"/>
            <a:r>
              <a:rPr lang="en-US" altLang="en-US" smtClean="0"/>
              <a:t>Examples</a:t>
            </a:r>
          </a:p>
        </p:txBody>
      </p:sp>
      <p:sp>
        <p:nvSpPr>
          <p:cNvPr id="13315" name="Content Placeholder 2"/>
          <p:cNvSpPr>
            <a:spLocks noGrp="1" noChangeArrowheads="1"/>
          </p:cNvSpPr>
          <p:nvPr>
            <p:ph idx="1"/>
          </p:nvPr>
        </p:nvSpPr>
        <p:spPr>
          <a:xfrm>
            <a:off x="1981200" y="1600201"/>
            <a:ext cx="8229600" cy="6507163"/>
          </a:xfrm>
        </p:spPr>
        <p:txBody>
          <a:bodyPr/>
          <a:lstStyle/>
          <a:p>
            <a:pPr eaLnBrk="1" hangingPunct="1">
              <a:lnSpc>
                <a:spcPct val="90000"/>
              </a:lnSpc>
            </a:pPr>
            <a:r>
              <a:rPr lang="en-US" altLang="en-US" sz="2700"/>
              <a:t>Mission</a:t>
            </a:r>
          </a:p>
          <a:p>
            <a:pPr lvl="1" eaLnBrk="1" hangingPunct="1">
              <a:lnSpc>
                <a:spcPct val="90000"/>
              </a:lnSpc>
            </a:pPr>
            <a:r>
              <a:rPr lang="en-US" altLang="en-US" sz="2400"/>
              <a:t>Adopting the strategic plan and long-term goals for the Organization; approving changes in the charitable mission; approving substantial changes to the scope of services provided or geographic area served by the Organization</a:t>
            </a:r>
          </a:p>
          <a:p>
            <a:pPr eaLnBrk="1" hangingPunct="1">
              <a:lnSpc>
                <a:spcPct val="90000"/>
              </a:lnSpc>
            </a:pPr>
            <a:r>
              <a:rPr lang="en-US" altLang="en-US" sz="2700"/>
              <a:t>Governance Policies and Procedures</a:t>
            </a:r>
          </a:p>
          <a:p>
            <a:pPr lvl="1" eaLnBrk="1" hangingPunct="1">
              <a:lnSpc>
                <a:spcPct val="90000"/>
              </a:lnSpc>
            </a:pPr>
            <a:r>
              <a:rPr lang="en-US" altLang="en-US" sz="2400"/>
              <a:t>Adopting and amending the Organization’s bylaws, policies, procedures and charters as necessary and as required by law; reviewing and approving recommendations from committees without delegated authority</a:t>
            </a:r>
          </a:p>
          <a:p>
            <a:pPr lvl="1" eaLnBrk="1" hangingPunct="1">
              <a:lnSpc>
                <a:spcPct val="90000"/>
              </a:lnSpc>
            </a:pPr>
            <a:r>
              <a:rPr lang="en-US" altLang="en-US" sz="2400"/>
              <a:t>Committee actions shall be regularly reported to the Board even if Board approval is not required</a:t>
            </a:r>
          </a:p>
          <a:p>
            <a:pPr eaLnBrk="1" hangingPunct="1"/>
            <a:endParaRPr lang="en-US" altLang="en-US" smtClean="0"/>
          </a:p>
          <a:p>
            <a:pPr eaLnBrk="1" hangingPunct="1"/>
            <a:endParaRPr lang="en-US" altLang="en-US" i="1" smtClean="0"/>
          </a:p>
        </p:txBody>
      </p:sp>
      <p:sp>
        <p:nvSpPr>
          <p:cNvPr id="13316" name="Slide Number Placehold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SzPct val="75000"/>
              <a:buFont typeface="Cambria Math" panose="02040503050406030204" pitchFamily="18"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fontAlgn="base">
              <a:spcBef>
                <a:spcPct val="0"/>
              </a:spcBef>
              <a:spcAft>
                <a:spcPct val="0"/>
              </a:spcAft>
              <a:buClrTx/>
              <a:buSzTx/>
              <a:buNone/>
            </a:pPr>
            <a:fld id="{D735ABD9-8905-4340-9D8C-30257B250699}" type="slidenum">
              <a:rPr lang="en-US" altLang="en-US" sz="1200">
                <a:solidFill>
                  <a:srgbClr val="898989"/>
                </a:solidFill>
                <a:latin typeface="Calibri" panose="020F0502020204030204" pitchFamily="34" charset="0"/>
              </a:rPr>
              <a:pPr fontAlgn="base">
                <a:spcBef>
                  <a:spcPct val="0"/>
                </a:spcBef>
                <a:spcAft>
                  <a:spcPct val="0"/>
                </a:spcAft>
                <a:buClrTx/>
                <a:buSzTx/>
                <a:buNone/>
              </a:pPr>
              <a:t>33</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2131850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p:txBody>
          <a:bodyPr/>
          <a:lstStyle/>
          <a:p>
            <a:pPr eaLnBrk="1" hangingPunct="1"/>
            <a:r>
              <a:rPr lang="en-US" altLang="en-US" smtClean="0"/>
              <a:t>Examples (cont’d)</a:t>
            </a:r>
          </a:p>
        </p:txBody>
      </p:sp>
      <p:sp>
        <p:nvSpPr>
          <p:cNvPr id="14339" name="Content Placeholder 2"/>
          <p:cNvSpPr>
            <a:spLocks noGrp="1" noChangeArrowheads="1"/>
          </p:cNvSpPr>
          <p:nvPr>
            <p:ph idx="1"/>
          </p:nvPr>
        </p:nvSpPr>
        <p:spPr/>
        <p:txBody>
          <a:bodyPr/>
          <a:lstStyle/>
          <a:p>
            <a:pPr eaLnBrk="1" hangingPunct="1">
              <a:lnSpc>
                <a:spcPct val="90000"/>
              </a:lnSpc>
            </a:pPr>
            <a:r>
              <a:rPr lang="en-US" altLang="en-US" sz="2700"/>
              <a:t>Regulatory Reporting</a:t>
            </a:r>
          </a:p>
          <a:p>
            <a:pPr lvl="1" eaLnBrk="1" hangingPunct="1">
              <a:lnSpc>
                <a:spcPct val="90000"/>
              </a:lnSpc>
            </a:pPr>
            <a:r>
              <a:rPr lang="en-US" altLang="en-US" sz="2400"/>
              <a:t>Audits or assessments by state or federal authorities (e.g., DOH, CMS, IRS) that have primary regulatory oversight over the programs, services and finances of the Organization</a:t>
            </a:r>
          </a:p>
          <a:p>
            <a:pPr eaLnBrk="1" hangingPunct="1">
              <a:lnSpc>
                <a:spcPct val="90000"/>
              </a:lnSpc>
            </a:pPr>
            <a:r>
              <a:rPr lang="en-US" altLang="en-US" sz="2700"/>
              <a:t>Organizational Finances and Audits</a:t>
            </a:r>
          </a:p>
          <a:p>
            <a:pPr lvl="1" eaLnBrk="1" hangingPunct="1">
              <a:lnSpc>
                <a:spcPct val="90000"/>
              </a:lnSpc>
            </a:pPr>
            <a:r>
              <a:rPr lang="en-US" altLang="en-US" sz="2400"/>
              <a:t>Approving the annual budget prepared by management and/or appropriate committee; authorizing “material” changes to the approved budget; approving engagement of auditors and accepting audited financial reports</a:t>
            </a:r>
          </a:p>
          <a:p>
            <a:pPr eaLnBrk="1" hangingPunct="1"/>
            <a:endParaRPr lang="en-US" altLang="en-US" smtClean="0"/>
          </a:p>
          <a:p>
            <a:pPr eaLnBrk="1" hangingPunct="1"/>
            <a:endParaRPr lang="en-US" altLang="en-US" i="1" smtClean="0"/>
          </a:p>
        </p:txBody>
      </p:sp>
      <p:sp>
        <p:nvSpPr>
          <p:cNvPr id="14340" name="Slide Number Placehold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SzPct val="75000"/>
              <a:buFont typeface="Cambria Math" panose="02040503050406030204" pitchFamily="18"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fontAlgn="base">
              <a:spcBef>
                <a:spcPct val="0"/>
              </a:spcBef>
              <a:spcAft>
                <a:spcPct val="0"/>
              </a:spcAft>
              <a:buClrTx/>
              <a:buSzTx/>
              <a:buNone/>
            </a:pPr>
            <a:fld id="{4B7B23E3-4DB2-4766-BDE8-0284615BC83C}" type="slidenum">
              <a:rPr lang="en-US" altLang="en-US" sz="1200">
                <a:solidFill>
                  <a:srgbClr val="898989"/>
                </a:solidFill>
                <a:latin typeface="Calibri" panose="020F0502020204030204" pitchFamily="34" charset="0"/>
              </a:rPr>
              <a:pPr fontAlgn="base">
                <a:spcBef>
                  <a:spcPct val="0"/>
                </a:spcBef>
                <a:spcAft>
                  <a:spcPct val="0"/>
                </a:spcAft>
                <a:buClrTx/>
                <a:buSzTx/>
                <a:buNone/>
              </a:pPr>
              <a:t>34</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2007425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p:txBody>
          <a:bodyPr/>
          <a:lstStyle/>
          <a:p>
            <a:pPr eaLnBrk="1" hangingPunct="1"/>
            <a:r>
              <a:rPr lang="en-US" altLang="en-US" smtClean="0"/>
              <a:t>Examples (cont’d)</a:t>
            </a:r>
          </a:p>
        </p:txBody>
      </p:sp>
      <p:sp>
        <p:nvSpPr>
          <p:cNvPr id="15363" name="Content Placeholder 2"/>
          <p:cNvSpPr>
            <a:spLocks noGrp="1" noChangeArrowheads="1"/>
          </p:cNvSpPr>
          <p:nvPr>
            <p:ph idx="1"/>
          </p:nvPr>
        </p:nvSpPr>
        <p:spPr/>
        <p:txBody>
          <a:bodyPr/>
          <a:lstStyle/>
          <a:p>
            <a:pPr eaLnBrk="1" hangingPunct="1">
              <a:lnSpc>
                <a:spcPct val="90000"/>
              </a:lnSpc>
            </a:pPr>
            <a:r>
              <a:rPr lang="en-US" altLang="en-US" sz="2700"/>
              <a:t>Major Corporate Transactions</a:t>
            </a:r>
          </a:p>
          <a:p>
            <a:pPr lvl="1" eaLnBrk="1" hangingPunct="1">
              <a:lnSpc>
                <a:spcPct val="90000"/>
              </a:lnSpc>
            </a:pPr>
            <a:r>
              <a:rPr lang="en-US" altLang="en-US" sz="2400"/>
              <a:t>Approving the sale or purchase of assets, mergers, dissolution or lease of real property (by or of the Organization) if such transaction would constitute substantially all assets of the Organization; changes in corporate structure (e.g., the formation of a “holding company” or affiliate) </a:t>
            </a:r>
          </a:p>
          <a:p>
            <a:pPr eaLnBrk="1" hangingPunct="1">
              <a:lnSpc>
                <a:spcPct val="90000"/>
              </a:lnSpc>
            </a:pPr>
            <a:r>
              <a:rPr lang="en-US" altLang="en-US" sz="2700"/>
              <a:t>Chief Executive Officer</a:t>
            </a:r>
          </a:p>
          <a:p>
            <a:pPr lvl="1" eaLnBrk="1" hangingPunct="1">
              <a:lnSpc>
                <a:spcPct val="90000"/>
              </a:lnSpc>
            </a:pPr>
            <a:r>
              <a:rPr lang="en-US" altLang="en-US" sz="2400"/>
              <a:t>Hiring, terminating and evaluating performance and setting compensation for the CEO</a:t>
            </a:r>
          </a:p>
          <a:p>
            <a:pPr eaLnBrk="1" hangingPunct="1"/>
            <a:endParaRPr lang="en-US" altLang="en-US" i="1" smtClean="0"/>
          </a:p>
        </p:txBody>
      </p:sp>
      <p:sp>
        <p:nvSpPr>
          <p:cNvPr id="15364" name="Slide Number Placehold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SzPct val="75000"/>
              <a:buFont typeface="Cambria Math" panose="02040503050406030204" pitchFamily="18"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fontAlgn="base">
              <a:spcBef>
                <a:spcPct val="0"/>
              </a:spcBef>
              <a:spcAft>
                <a:spcPct val="0"/>
              </a:spcAft>
              <a:buClrTx/>
              <a:buSzTx/>
              <a:buNone/>
            </a:pPr>
            <a:fld id="{FD9988E8-02FC-4BC8-AC83-96AAAE6E1EA7}" type="slidenum">
              <a:rPr lang="en-US" altLang="en-US" sz="1200">
                <a:solidFill>
                  <a:srgbClr val="898989"/>
                </a:solidFill>
                <a:latin typeface="Calibri" panose="020F0502020204030204" pitchFamily="34" charset="0"/>
              </a:rPr>
              <a:pPr fontAlgn="base">
                <a:spcBef>
                  <a:spcPct val="0"/>
                </a:spcBef>
                <a:spcAft>
                  <a:spcPct val="0"/>
                </a:spcAft>
                <a:buClrTx/>
                <a:buSzTx/>
                <a:buNone/>
              </a:pPr>
              <a:t>35</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2877221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p:txBody>
          <a:bodyPr/>
          <a:lstStyle/>
          <a:p>
            <a:pPr eaLnBrk="1" hangingPunct="1"/>
            <a:r>
              <a:rPr lang="en-US" altLang="en-US" smtClean="0"/>
              <a:t>Board Fiduciary Duties </a:t>
            </a:r>
          </a:p>
        </p:txBody>
      </p:sp>
      <p:sp>
        <p:nvSpPr>
          <p:cNvPr id="16387" name="Content Placeholder 2"/>
          <p:cNvSpPr>
            <a:spLocks noGrp="1" noChangeArrowheads="1"/>
          </p:cNvSpPr>
          <p:nvPr>
            <p:ph idx="1"/>
          </p:nvPr>
        </p:nvSpPr>
        <p:spPr/>
        <p:txBody>
          <a:bodyPr/>
          <a:lstStyle/>
          <a:p>
            <a:pPr eaLnBrk="1" hangingPunct="1">
              <a:lnSpc>
                <a:spcPct val="90000"/>
              </a:lnSpc>
            </a:pPr>
            <a:r>
              <a:rPr lang="en-US" altLang="en-US" sz="2700"/>
              <a:t>Three Duties:</a:t>
            </a:r>
          </a:p>
          <a:p>
            <a:pPr lvl="1" eaLnBrk="1" hangingPunct="1">
              <a:lnSpc>
                <a:spcPct val="90000"/>
              </a:lnSpc>
            </a:pPr>
            <a:r>
              <a:rPr lang="en-US" altLang="en-US" sz="2400"/>
              <a:t>Duty of Care</a:t>
            </a:r>
          </a:p>
          <a:p>
            <a:pPr lvl="1" eaLnBrk="1" hangingPunct="1">
              <a:lnSpc>
                <a:spcPct val="90000"/>
              </a:lnSpc>
            </a:pPr>
            <a:r>
              <a:rPr lang="en-US" altLang="en-US" sz="2400"/>
              <a:t>Duty of Loyalty</a:t>
            </a:r>
          </a:p>
          <a:p>
            <a:pPr lvl="1" eaLnBrk="1" hangingPunct="1">
              <a:lnSpc>
                <a:spcPct val="90000"/>
              </a:lnSpc>
            </a:pPr>
            <a:r>
              <a:rPr lang="en-US" altLang="en-US" sz="2400"/>
              <a:t>Duty of Obedience </a:t>
            </a:r>
          </a:p>
        </p:txBody>
      </p:sp>
      <p:sp>
        <p:nvSpPr>
          <p:cNvPr id="16388" name="Slide Number Placehold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SzPct val="75000"/>
              <a:buFont typeface="Cambria Math" panose="02040503050406030204" pitchFamily="18"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fontAlgn="base">
              <a:spcBef>
                <a:spcPct val="0"/>
              </a:spcBef>
              <a:spcAft>
                <a:spcPct val="0"/>
              </a:spcAft>
              <a:buClrTx/>
              <a:buSzTx/>
              <a:buNone/>
            </a:pPr>
            <a:fld id="{10E40E9A-3D2E-4A8F-8B0D-D240C9FDD459}" type="slidenum">
              <a:rPr lang="en-US" altLang="en-US" sz="1200">
                <a:solidFill>
                  <a:srgbClr val="898989"/>
                </a:solidFill>
                <a:latin typeface="Calibri" panose="020F0502020204030204" pitchFamily="34" charset="0"/>
              </a:rPr>
              <a:pPr fontAlgn="base">
                <a:spcBef>
                  <a:spcPct val="0"/>
                </a:spcBef>
                <a:spcAft>
                  <a:spcPct val="0"/>
                </a:spcAft>
                <a:buClrTx/>
                <a:buSzTx/>
                <a:buNone/>
              </a:pPr>
              <a:t>36</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2967802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p:txBody>
          <a:bodyPr/>
          <a:lstStyle/>
          <a:p>
            <a:pPr eaLnBrk="1" hangingPunct="1"/>
            <a:r>
              <a:rPr lang="en-US" altLang="en-US" smtClean="0"/>
              <a:t>Duty of Care</a:t>
            </a:r>
          </a:p>
        </p:txBody>
      </p:sp>
      <p:sp>
        <p:nvSpPr>
          <p:cNvPr id="3" name="Content Placeholder 2">
            <a:extLst>
              <a:ext uri="{FF2B5EF4-FFF2-40B4-BE49-F238E27FC236}">
                <a16:creationId xmlns:a16="http://schemas.microsoft.com/office/drawing/2014/main" id="{82F39E55-0F17-48E6-9D4A-E8ADDCBED51A}"/>
              </a:ext>
            </a:extLst>
          </p:cNvPr>
          <p:cNvSpPr>
            <a:spLocks noGrp="1"/>
          </p:cNvSpPr>
          <p:nvPr>
            <p:ph idx="1"/>
          </p:nvPr>
        </p:nvSpPr>
        <p:spPr/>
        <p:txBody>
          <a:bodyPr rtlCol="0">
            <a:noAutofit/>
          </a:bodyPr>
          <a:lstStyle/>
          <a:p>
            <a:pPr eaLnBrk="1" fontAlgn="auto" hangingPunct="1">
              <a:lnSpc>
                <a:spcPct val="90000"/>
              </a:lnSpc>
              <a:spcAft>
                <a:spcPts val="0"/>
              </a:spcAft>
              <a:buClr>
                <a:schemeClr val="bg1">
                  <a:lumMod val="50000"/>
                </a:schemeClr>
              </a:buClr>
              <a:defRPr/>
            </a:pPr>
            <a:r>
              <a:rPr lang="en-US" sz="2700" dirty="0"/>
              <a:t>A Director shall discharge the position in good faith and with a degree of diligence, care and skill that an ordinarily prudent person would exercise under similar circumstances in a like position.</a:t>
            </a:r>
          </a:p>
          <a:p>
            <a:pPr eaLnBrk="1" fontAlgn="auto" hangingPunct="1">
              <a:lnSpc>
                <a:spcPct val="90000"/>
              </a:lnSpc>
              <a:spcAft>
                <a:spcPts val="0"/>
              </a:spcAft>
              <a:buClr>
                <a:schemeClr val="bg1">
                  <a:lumMod val="50000"/>
                </a:schemeClr>
              </a:buClr>
              <a:defRPr/>
            </a:pPr>
            <a:endParaRPr lang="en-US" sz="2400" dirty="0"/>
          </a:p>
          <a:p>
            <a:pPr eaLnBrk="1" fontAlgn="auto" hangingPunct="1">
              <a:lnSpc>
                <a:spcPct val="90000"/>
              </a:lnSpc>
              <a:spcAft>
                <a:spcPts val="0"/>
              </a:spcAft>
              <a:buClr>
                <a:schemeClr val="bg1">
                  <a:lumMod val="50000"/>
                </a:schemeClr>
              </a:buClr>
              <a:defRPr/>
            </a:pPr>
            <a:r>
              <a:rPr lang="en-US" sz="2700" dirty="0"/>
              <a:t>The duty of care consists of both a duty of attention and a duty of informed decision-making.  Some decision responsibility can be delegated to committees, advisors and staff.</a:t>
            </a:r>
          </a:p>
          <a:p>
            <a:pPr eaLnBrk="1" fontAlgn="auto" hangingPunct="1">
              <a:lnSpc>
                <a:spcPct val="90000"/>
              </a:lnSpc>
              <a:spcAft>
                <a:spcPts val="0"/>
              </a:spcAft>
              <a:buClr>
                <a:schemeClr val="bg1">
                  <a:lumMod val="50000"/>
                </a:schemeClr>
              </a:buClr>
              <a:defRPr/>
            </a:pPr>
            <a:endParaRPr lang="en-US" sz="2400" dirty="0"/>
          </a:p>
          <a:p>
            <a:pPr eaLnBrk="1" fontAlgn="auto" hangingPunct="1">
              <a:lnSpc>
                <a:spcPct val="90000"/>
              </a:lnSpc>
              <a:spcAft>
                <a:spcPts val="0"/>
              </a:spcAft>
              <a:buClr>
                <a:schemeClr val="bg1">
                  <a:lumMod val="50000"/>
                </a:schemeClr>
              </a:buClr>
              <a:defRPr/>
            </a:pPr>
            <a:r>
              <a:rPr lang="en-US" sz="2700" dirty="0"/>
              <a:t>Duty of attention shifts to duty of “supervision” when decision-making is delegated.</a:t>
            </a:r>
          </a:p>
          <a:p>
            <a:pPr marL="0" indent="0" eaLnBrk="1" fontAlgn="auto" hangingPunct="1">
              <a:spcAft>
                <a:spcPts val="0"/>
              </a:spcAft>
              <a:buClr>
                <a:schemeClr val="bg1">
                  <a:lumMod val="50000"/>
                </a:schemeClr>
              </a:buClr>
              <a:buNone/>
              <a:defRPr/>
            </a:pPr>
            <a:endParaRPr lang="en-US" dirty="0"/>
          </a:p>
        </p:txBody>
      </p:sp>
      <p:sp>
        <p:nvSpPr>
          <p:cNvPr id="17412" name="Slide Number Placehold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SzPct val="75000"/>
              <a:buFont typeface="Cambria Math" panose="02040503050406030204" pitchFamily="18"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fontAlgn="base">
              <a:spcBef>
                <a:spcPct val="0"/>
              </a:spcBef>
              <a:spcAft>
                <a:spcPct val="0"/>
              </a:spcAft>
              <a:buClrTx/>
              <a:buSzTx/>
              <a:buNone/>
            </a:pPr>
            <a:fld id="{74968271-BD97-4328-9DF2-A310731FA6F4}" type="slidenum">
              <a:rPr lang="en-US" altLang="en-US" sz="1200">
                <a:solidFill>
                  <a:srgbClr val="898989"/>
                </a:solidFill>
                <a:latin typeface="Calibri" panose="020F0502020204030204" pitchFamily="34" charset="0"/>
              </a:rPr>
              <a:pPr fontAlgn="base">
                <a:spcBef>
                  <a:spcPct val="0"/>
                </a:spcBef>
                <a:spcAft>
                  <a:spcPct val="0"/>
                </a:spcAft>
                <a:buClrTx/>
                <a:buSzTx/>
                <a:buNone/>
              </a:pPr>
              <a:t>37</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2904413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p:txBody>
          <a:bodyPr/>
          <a:lstStyle/>
          <a:p>
            <a:pPr eaLnBrk="1" hangingPunct="1"/>
            <a:r>
              <a:rPr lang="en-US" altLang="en-US" smtClean="0"/>
              <a:t>Duty of Loyalty</a:t>
            </a:r>
          </a:p>
        </p:txBody>
      </p:sp>
      <p:sp>
        <p:nvSpPr>
          <p:cNvPr id="18435" name="Content Placeholder 2"/>
          <p:cNvSpPr>
            <a:spLocks noGrp="1" noChangeArrowheads="1"/>
          </p:cNvSpPr>
          <p:nvPr>
            <p:ph idx="1"/>
          </p:nvPr>
        </p:nvSpPr>
        <p:spPr/>
        <p:txBody>
          <a:bodyPr/>
          <a:lstStyle/>
          <a:p>
            <a:pPr eaLnBrk="1" hangingPunct="1">
              <a:lnSpc>
                <a:spcPct val="90000"/>
              </a:lnSpc>
            </a:pPr>
            <a:r>
              <a:rPr lang="en-US" altLang="en-US" sz="2700"/>
              <a:t>A Director shall have an undivided allegiance to the organization and shall not use his or her position to improperly benefit from or gain an advantage that properly belongs to the organization.</a:t>
            </a:r>
          </a:p>
          <a:p>
            <a:pPr eaLnBrk="1" hangingPunct="1">
              <a:lnSpc>
                <a:spcPct val="90000"/>
              </a:lnSpc>
            </a:pPr>
            <a:endParaRPr lang="en-US" altLang="en-US" sz="2400"/>
          </a:p>
          <a:p>
            <a:pPr eaLnBrk="1" hangingPunct="1">
              <a:lnSpc>
                <a:spcPct val="90000"/>
              </a:lnSpc>
            </a:pPr>
            <a:r>
              <a:rPr lang="en-US" altLang="en-US" sz="2700"/>
              <a:t>The duty of loyalty encompasses a prohibition against private gain and a prohibition against (unreviewed and unapproved) transactions involving conflicts of interest.</a:t>
            </a:r>
          </a:p>
          <a:p>
            <a:pPr eaLnBrk="1" hangingPunct="1">
              <a:lnSpc>
                <a:spcPct val="90000"/>
              </a:lnSpc>
            </a:pPr>
            <a:endParaRPr lang="en-US" altLang="en-US" sz="2400"/>
          </a:p>
          <a:p>
            <a:pPr eaLnBrk="1" hangingPunct="1">
              <a:lnSpc>
                <a:spcPct val="90000"/>
              </a:lnSpc>
            </a:pPr>
            <a:r>
              <a:rPr lang="en-US" altLang="en-US" sz="2700"/>
              <a:t>Disclose, Discuss and Document.</a:t>
            </a:r>
          </a:p>
          <a:p>
            <a:pPr eaLnBrk="1" hangingPunct="1"/>
            <a:endParaRPr lang="en-US" altLang="en-US" smtClean="0"/>
          </a:p>
        </p:txBody>
      </p:sp>
      <p:sp>
        <p:nvSpPr>
          <p:cNvPr id="18436" name="Slide Number Placehold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SzPct val="75000"/>
              <a:buFont typeface="Cambria Math" panose="02040503050406030204" pitchFamily="18"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fontAlgn="base">
              <a:spcBef>
                <a:spcPct val="0"/>
              </a:spcBef>
              <a:spcAft>
                <a:spcPct val="0"/>
              </a:spcAft>
              <a:buClrTx/>
              <a:buSzTx/>
              <a:buNone/>
            </a:pPr>
            <a:fld id="{EECB4E01-D764-4A14-AAAE-5FE8CBCD27ED}" type="slidenum">
              <a:rPr lang="en-US" altLang="en-US" sz="1200">
                <a:solidFill>
                  <a:srgbClr val="898989"/>
                </a:solidFill>
                <a:latin typeface="Calibri" panose="020F0502020204030204" pitchFamily="34" charset="0"/>
              </a:rPr>
              <a:pPr fontAlgn="base">
                <a:spcBef>
                  <a:spcPct val="0"/>
                </a:spcBef>
                <a:spcAft>
                  <a:spcPct val="0"/>
                </a:spcAft>
                <a:buClrTx/>
                <a:buSzTx/>
                <a:buNone/>
              </a:pPr>
              <a:t>38</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230128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p:txBody>
          <a:bodyPr/>
          <a:lstStyle/>
          <a:p>
            <a:pPr eaLnBrk="1" hangingPunct="1"/>
            <a:r>
              <a:rPr lang="en-US" altLang="en-US" smtClean="0"/>
              <a:t>Duty of Obedience </a:t>
            </a:r>
          </a:p>
        </p:txBody>
      </p:sp>
      <p:sp>
        <p:nvSpPr>
          <p:cNvPr id="3" name="Content Placeholder 2">
            <a:extLst>
              <a:ext uri="{FF2B5EF4-FFF2-40B4-BE49-F238E27FC236}">
                <a16:creationId xmlns:a16="http://schemas.microsoft.com/office/drawing/2014/main" id="{8E1FD0CF-E92A-4CD2-BD18-1BF999B3F080}"/>
              </a:ext>
            </a:extLst>
          </p:cNvPr>
          <p:cNvSpPr>
            <a:spLocks noGrp="1"/>
          </p:cNvSpPr>
          <p:nvPr>
            <p:ph idx="1"/>
          </p:nvPr>
        </p:nvSpPr>
        <p:spPr/>
        <p:txBody>
          <a:bodyPr rtlCol="0">
            <a:normAutofit/>
          </a:bodyPr>
          <a:lstStyle/>
          <a:p>
            <a:pPr eaLnBrk="1" fontAlgn="auto" hangingPunct="1">
              <a:lnSpc>
                <a:spcPct val="90000"/>
              </a:lnSpc>
              <a:spcAft>
                <a:spcPts val="0"/>
              </a:spcAft>
              <a:buClr>
                <a:schemeClr val="bg1">
                  <a:lumMod val="50000"/>
                </a:schemeClr>
              </a:buClr>
              <a:defRPr/>
            </a:pPr>
            <a:r>
              <a:rPr lang="en-US" sz="2700" dirty="0"/>
              <a:t>A Director shall carry out the organization’s mission as defined in its governing documents and ensure that it complies with applicable laws.</a:t>
            </a:r>
          </a:p>
          <a:p>
            <a:pPr eaLnBrk="1" fontAlgn="auto" hangingPunct="1">
              <a:lnSpc>
                <a:spcPct val="90000"/>
              </a:lnSpc>
              <a:spcAft>
                <a:spcPts val="0"/>
              </a:spcAft>
              <a:buClr>
                <a:schemeClr val="bg1">
                  <a:lumMod val="50000"/>
                </a:schemeClr>
              </a:buClr>
              <a:defRPr/>
            </a:pPr>
            <a:endParaRPr lang="en-US" sz="2700" dirty="0"/>
          </a:p>
          <a:p>
            <a:pPr eaLnBrk="1" fontAlgn="auto" hangingPunct="1">
              <a:lnSpc>
                <a:spcPct val="90000"/>
              </a:lnSpc>
              <a:spcAft>
                <a:spcPts val="0"/>
              </a:spcAft>
              <a:buClr>
                <a:schemeClr val="bg1">
                  <a:lumMod val="50000"/>
                </a:schemeClr>
              </a:buClr>
              <a:defRPr/>
            </a:pPr>
            <a:r>
              <a:rPr lang="en-US" sz="2700" dirty="0"/>
              <a:t>The duty of obedience requires that the organization’s assets be used and deployed in furtherance of the organization’s purposes and in compliance with law.</a:t>
            </a:r>
          </a:p>
          <a:p>
            <a:pPr marL="0" indent="0" eaLnBrk="1" fontAlgn="auto" hangingPunct="1">
              <a:spcAft>
                <a:spcPts val="0"/>
              </a:spcAft>
              <a:buClr>
                <a:schemeClr val="bg1">
                  <a:lumMod val="50000"/>
                </a:schemeClr>
              </a:buClr>
              <a:buNone/>
              <a:defRPr/>
            </a:pPr>
            <a:endParaRPr lang="en-US" dirty="0"/>
          </a:p>
        </p:txBody>
      </p:sp>
      <p:sp>
        <p:nvSpPr>
          <p:cNvPr id="19460" name="Slide Number Placehold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SzPct val="75000"/>
              <a:buFont typeface="Cambria Math" panose="02040503050406030204" pitchFamily="18"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fontAlgn="base">
              <a:spcBef>
                <a:spcPct val="0"/>
              </a:spcBef>
              <a:spcAft>
                <a:spcPct val="0"/>
              </a:spcAft>
              <a:buClrTx/>
              <a:buSzTx/>
              <a:buNone/>
            </a:pPr>
            <a:fld id="{4D8ACB2F-723B-4FE3-B480-8BB29371017D}" type="slidenum">
              <a:rPr lang="en-US" altLang="en-US" sz="1200">
                <a:solidFill>
                  <a:srgbClr val="898989"/>
                </a:solidFill>
                <a:latin typeface="Calibri" panose="020F0502020204030204" pitchFamily="34" charset="0"/>
              </a:rPr>
              <a:pPr fontAlgn="base">
                <a:spcBef>
                  <a:spcPct val="0"/>
                </a:spcBef>
                <a:spcAft>
                  <a:spcPct val="0"/>
                </a:spcAft>
                <a:buClrTx/>
                <a:buSzTx/>
                <a:buNone/>
              </a:pPr>
              <a:t>39</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2849086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3A2A88-6BF9-4D81-B6B5-FC00CAB73D85}"/>
              </a:ext>
            </a:extLst>
          </p:cNvPr>
          <p:cNvSpPr txBox="1"/>
          <p:nvPr/>
        </p:nvSpPr>
        <p:spPr>
          <a:xfrm>
            <a:off x="1019436" y="836712"/>
            <a:ext cx="11172564" cy="553998"/>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Strategic and Financial Pressures </a:t>
            </a:r>
          </a:p>
        </p:txBody>
      </p:sp>
      <p:sp>
        <p:nvSpPr>
          <p:cNvPr id="6" name="Oval 5">
            <a:extLst>
              <a:ext uri="{FF2B5EF4-FFF2-40B4-BE49-F238E27FC236}">
                <a16:creationId xmlns:a16="http://schemas.microsoft.com/office/drawing/2014/main" id="{35E6B484-436D-46E3-8C7C-7EC05145C6A4}"/>
              </a:ext>
            </a:extLst>
          </p:cNvPr>
          <p:cNvSpPr/>
          <p:nvPr/>
        </p:nvSpPr>
        <p:spPr>
          <a:xfrm>
            <a:off x="587388" y="692696"/>
            <a:ext cx="828092"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2</a:t>
            </a:r>
            <a:endParaRPr lang="en-US" sz="3300" dirty="0">
              <a:solidFill>
                <a:prstClr val="white"/>
              </a:solidFill>
              <a:latin typeface="Fira Sans Light"/>
            </a:endParaRPr>
          </a:p>
        </p:txBody>
      </p:sp>
      <p:sp>
        <p:nvSpPr>
          <p:cNvPr id="7" name="TextBox 6">
            <a:extLst>
              <a:ext uri="{FF2B5EF4-FFF2-40B4-BE49-F238E27FC236}">
                <a16:creationId xmlns:a16="http://schemas.microsoft.com/office/drawing/2014/main" id="{5025AC4B-C6CE-4980-8A8A-412299B28D17}"/>
              </a:ext>
            </a:extLst>
          </p:cNvPr>
          <p:cNvSpPr txBox="1"/>
          <p:nvPr/>
        </p:nvSpPr>
        <p:spPr>
          <a:xfrm>
            <a:off x="1883532" y="1736812"/>
            <a:ext cx="6588732" cy="1554272"/>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Increasing demand</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Shrinking resources</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Reduction in government funding</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501-C3 “nonprofit” is tax status, not business model</a:t>
            </a:r>
          </a:p>
        </p:txBody>
      </p:sp>
      <p:grpSp>
        <p:nvGrpSpPr>
          <p:cNvPr id="13" name="Group 12">
            <a:extLst>
              <a:ext uri="{FF2B5EF4-FFF2-40B4-BE49-F238E27FC236}">
                <a16:creationId xmlns:a16="http://schemas.microsoft.com/office/drawing/2014/main" id="{37975146-7A6B-4398-B185-D57C05F50873}"/>
              </a:ext>
            </a:extLst>
          </p:cNvPr>
          <p:cNvGrpSpPr/>
          <p:nvPr/>
        </p:nvGrpSpPr>
        <p:grpSpPr>
          <a:xfrm>
            <a:off x="1523492" y="1628800"/>
            <a:ext cx="180020" cy="4572508"/>
            <a:chOff x="3046984" y="3761656"/>
            <a:chExt cx="360040" cy="9145016"/>
          </a:xfrm>
        </p:grpSpPr>
        <p:cxnSp>
          <p:nvCxnSpPr>
            <p:cNvPr id="10" name="Straight Connector 9">
              <a:extLst>
                <a:ext uri="{FF2B5EF4-FFF2-40B4-BE49-F238E27FC236}">
                  <a16:creationId xmlns:a16="http://schemas.microsoft.com/office/drawing/2014/main" id="{CFDBA2FD-EEC4-4F81-8B2E-592AC3B81998}"/>
                </a:ext>
              </a:extLst>
            </p:cNvPr>
            <p:cNvCxnSpPr>
              <a:cxnSpLocks/>
            </p:cNvCxnSpPr>
            <p:nvPr/>
          </p:nvCxnSpPr>
          <p:spPr>
            <a:xfrm>
              <a:off x="3263008" y="3761656"/>
              <a:ext cx="0" cy="9145016"/>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3A8D840-DA8D-4C8C-B9ED-7B23272BE1DF}"/>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cxnSp>
        <p:nvCxnSpPr>
          <p:cNvPr id="12" name="Straight Connector 11">
            <a:extLst>
              <a:ext uri="{FF2B5EF4-FFF2-40B4-BE49-F238E27FC236}">
                <a16:creationId xmlns:a16="http://schemas.microsoft.com/office/drawing/2014/main" id="{D62F33E2-CF11-452C-88E5-E65C8378CCA6}"/>
              </a:ext>
            </a:extLst>
          </p:cNvPr>
          <p:cNvCxnSpPr/>
          <p:nvPr/>
        </p:nvCxnSpPr>
        <p:spPr>
          <a:xfrm>
            <a:off x="1955540" y="3429000"/>
            <a:ext cx="102364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CD413A4E-F251-4FE5-820A-E4112C05F68C}"/>
              </a:ext>
            </a:extLst>
          </p:cNvPr>
          <p:cNvSpPr>
            <a:spLocks noGrp="1"/>
          </p:cNvSpPr>
          <p:nvPr>
            <p:ph type="ftr" sz="quarter" idx="11"/>
          </p:nvPr>
        </p:nvSpPr>
        <p:spPr/>
        <p:txBody>
          <a:bodyPr/>
          <a:lstStyle/>
          <a:p>
            <a:pPr defTabSz="228600"/>
            <a:r>
              <a:rPr lang="en-US">
                <a:latin typeface="Arial  "/>
                <a:cs typeface="Arial  "/>
              </a:rPr>
              <a:t>Business Volunteers Unlimited</a:t>
            </a:r>
            <a:endParaRPr lang="en-US" dirty="0">
              <a:latin typeface="Arial  "/>
              <a:cs typeface="Arial  "/>
            </a:endParaRPr>
          </a:p>
        </p:txBody>
      </p:sp>
    </p:spTree>
    <p:extLst>
      <p:ext uri="{BB962C8B-B14F-4D97-AF65-F5344CB8AC3E}">
        <p14:creationId xmlns:p14="http://schemas.microsoft.com/office/powerpoint/2010/main" val="848863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p:txBody>
          <a:bodyPr/>
          <a:lstStyle/>
          <a:p>
            <a:pPr eaLnBrk="1" hangingPunct="1"/>
            <a:r>
              <a:rPr lang="en-US" altLang="en-US" smtClean="0"/>
              <a:t>Other Noteworthy Items</a:t>
            </a:r>
          </a:p>
        </p:txBody>
      </p:sp>
      <p:sp>
        <p:nvSpPr>
          <p:cNvPr id="3" name="Content Placeholder 2">
            <a:extLst>
              <a:ext uri="{FF2B5EF4-FFF2-40B4-BE49-F238E27FC236}">
                <a16:creationId xmlns:a16="http://schemas.microsoft.com/office/drawing/2014/main" id="{B7A65277-F7FB-4E45-B6A2-AB741480E7BB}"/>
              </a:ext>
            </a:extLst>
          </p:cNvPr>
          <p:cNvSpPr>
            <a:spLocks noGrp="1"/>
          </p:cNvSpPr>
          <p:nvPr>
            <p:ph idx="1"/>
          </p:nvPr>
        </p:nvSpPr>
        <p:spPr/>
        <p:txBody>
          <a:bodyPr rtlCol="0">
            <a:normAutofit/>
          </a:bodyPr>
          <a:lstStyle/>
          <a:p>
            <a:pPr eaLnBrk="1" fontAlgn="auto" hangingPunct="1">
              <a:lnSpc>
                <a:spcPct val="90000"/>
              </a:lnSpc>
              <a:spcAft>
                <a:spcPts val="0"/>
              </a:spcAft>
              <a:buClr>
                <a:schemeClr val="bg1">
                  <a:lumMod val="50000"/>
                </a:schemeClr>
              </a:buClr>
              <a:defRPr/>
            </a:pPr>
            <a:r>
              <a:rPr lang="en-US" sz="2700" dirty="0"/>
              <a:t>Volunteer Immunity</a:t>
            </a:r>
          </a:p>
          <a:p>
            <a:pPr marL="0" indent="0" eaLnBrk="1" fontAlgn="auto" hangingPunct="1">
              <a:lnSpc>
                <a:spcPct val="90000"/>
              </a:lnSpc>
              <a:spcAft>
                <a:spcPts val="0"/>
              </a:spcAft>
              <a:buClr>
                <a:schemeClr val="bg1">
                  <a:lumMod val="50000"/>
                </a:schemeClr>
              </a:buClr>
              <a:buNone/>
              <a:defRPr/>
            </a:pPr>
            <a:endParaRPr lang="en-US" sz="2700" dirty="0"/>
          </a:p>
          <a:p>
            <a:pPr marL="0" indent="0" eaLnBrk="1" fontAlgn="auto" hangingPunct="1">
              <a:lnSpc>
                <a:spcPct val="90000"/>
              </a:lnSpc>
              <a:spcAft>
                <a:spcPts val="0"/>
              </a:spcAft>
              <a:buClr>
                <a:schemeClr val="bg1">
                  <a:lumMod val="50000"/>
                </a:schemeClr>
              </a:buClr>
              <a:buNone/>
              <a:defRPr/>
            </a:pPr>
            <a:endParaRPr lang="en-US" sz="2700" dirty="0"/>
          </a:p>
          <a:p>
            <a:pPr eaLnBrk="1" fontAlgn="auto" hangingPunct="1">
              <a:lnSpc>
                <a:spcPct val="90000"/>
              </a:lnSpc>
              <a:spcAft>
                <a:spcPts val="0"/>
              </a:spcAft>
              <a:buClr>
                <a:schemeClr val="bg1">
                  <a:lumMod val="50000"/>
                </a:schemeClr>
              </a:buClr>
              <a:defRPr/>
            </a:pPr>
            <a:r>
              <a:rPr lang="en-US" sz="2700" dirty="0" err="1"/>
              <a:t>D&amp;O</a:t>
            </a:r>
            <a:r>
              <a:rPr lang="en-US" sz="2700" dirty="0"/>
              <a:t> Insurance</a:t>
            </a:r>
          </a:p>
          <a:p>
            <a:pPr marL="0" indent="0" eaLnBrk="1" fontAlgn="auto" hangingPunct="1">
              <a:lnSpc>
                <a:spcPct val="90000"/>
              </a:lnSpc>
              <a:spcAft>
                <a:spcPts val="0"/>
              </a:spcAft>
              <a:buClr>
                <a:schemeClr val="bg1">
                  <a:lumMod val="50000"/>
                </a:schemeClr>
              </a:buClr>
              <a:buNone/>
              <a:defRPr/>
            </a:pPr>
            <a:endParaRPr lang="en-US" sz="2700" dirty="0"/>
          </a:p>
          <a:p>
            <a:pPr marL="0" indent="0" eaLnBrk="1" fontAlgn="auto" hangingPunct="1">
              <a:lnSpc>
                <a:spcPct val="90000"/>
              </a:lnSpc>
              <a:spcAft>
                <a:spcPts val="0"/>
              </a:spcAft>
              <a:buClr>
                <a:schemeClr val="bg1">
                  <a:lumMod val="50000"/>
                </a:schemeClr>
              </a:buClr>
              <a:buNone/>
              <a:defRPr/>
            </a:pPr>
            <a:endParaRPr lang="en-US" sz="2700" dirty="0"/>
          </a:p>
          <a:p>
            <a:pPr marL="0" indent="0" eaLnBrk="1" fontAlgn="auto" hangingPunct="1">
              <a:spcAft>
                <a:spcPts val="0"/>
              </a:spcAft>
              <a:buClr>
                <a:schemeClr val="bg1">
                  <a:lumMod val="50000"/>
                </a:schemeClr>
              </a:buClr>
              <a:buNone/>
              <a:defRPr/>
            </a:pPr>
            <a:endParaRPr lang="en-US" dirty="0"/>
          </a:p>
        </p:txBody>
      </p:sp>
      <p:sp>
        <p:nvSpPr>
          <p:cNvPr id="20484" name="Slide Number Placehold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SzPct val="75000"/>
              <a:buFont typeface="Cambria Math" panose="02040503050406030204" pitchFamily="18"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fontAlgn="base">
              <a:spcBef>
                <a:spcPct val="0"/>
              </a:spcBef>
              <a:spcAft>
                <a:spcPct val="0"/>
              </a:spcAft>
              <a:buClrTx/>
              <a:buSzTx/>
              <a:buNone/>
            </a:pPr>
            <a:fld id="{E1AD66E4-8141-4501-9AAF-E9B186FDDAE6}" type="slidenum">
              <a:rPr lang="en-US" altLang="en-US" sz="1200">
                <a:solidFill>
                  <a:srgbClr val="898989"/>
                </a:solidFill>
                <a:latin typeface="Calibri" panose="020F0502020204030204" pitchFamily="34" charset="0"/>
              </a:rPr>
              <a:pPr fontAlgn="base">
                <a:spcBef>
                  <a:spcPct val="0"/>
                </a:spcBef>
                <a:spcAft>
                  <a:spcPct val="0"/>
                </a:spcAft>
                <a:buClrTx/>
                <a:buSzTx/>
                <a:buNone/>
              </a:pPr>
              <a:t>40</a:t>
            </a:fld>
            <a:endParaRPr lang="en-US"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2853481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3657600" y="2209801"/>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SzPct val="75000"/>
              <a:buFont typeface="Cambria Math" panose="02040503050406030204" pitchFamily="18"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algn="ctr" fontAlgn="base">
              <a:spcBef>
                <a:spcPct val="0"/>
              </a:spcBef>
              <a:spcAft>
                <a:spcPct val="0"/>
              </a:spcAft>
              <a:buClrTx/>
              <a:buSzTx/>
              <a:buNone/>
            </a:pPr>
            <a:r>
              <a:rPr lang="en-US" altLang="en-US" sz="3600" i="1">
                <a:solidFill>
                  <a:prstClr val="black"/>
                </a:solidFill>
                <a:latin typeface="Calibri" panose="020F0502020204030204" pitchFamily="34" charset="0"/>
              </a:rPr>
              <a:t>Questions?</a:t>
            </a:r>
          </a:p>
        </p:txBody>
      </p:sp>
    </p:spTree>
    <p:extLst>
      <p:ext uri="{BB962C8B-B14F-4D97-AF65-F5344CB8AC3E}">
        <p14:creationId xmlns:p14="http://schemas.microsoft.com/office/powerpoint/2010/main" val="3670053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31313" y="1722069"/>
            <a:ext cx="7258938" cy="852220"/>
          </a:xfrm>
          <a:prstGeom prst="rect">
            <a:avLst/>
          </a:prstGeom>
        </p:spPr>
      </p:pic>
      <p:grpSp>
        <p:nvGrpSpPr>
          <p:cNvPr id="3" name="object 3"/>
          <p:cNvGrpSpPr/>
          <p:nvPr/>
        </p:nvGrpSpPr>
        <p:grpSpPr>
          <a:xfrm>
            <a:off x="1291463" y="3594227"/>
            <a:ext cx="9893300" cy="1391920"/>
            <a:chOff x="1291463" y="3594227"/>
            <a:chExt cx="9893300" cy="1391920"/>
          </a:xfrm>
        </p:grpSpPr>
        <p:sp>
          <p:nvSpPr>
            <p:cNvPr id="4" name="object 4"/>
            <p:cNvSpPr/>
            <p:nvPr/>
          </p:nvSpPr>
          <p:spPr>
            <a:xfrm>
              <a:off x="1291463" y="3992753"/>
              <a:ext cx="9607550" cy="18415"/>
            </a:xfrm>
            <a:custGeom>
              <a:avLst/>
              <a:gdLst/>
              <a:ahLst/>
              <a:cxnLst/>
              <a:rect l="l" t="t" r="r" b="b"/>
              <a:pathLst>
                <a:path w="9607550" h="18414">
                  <a:moveTo>
                    <a:pt x="9607296" y="0"/>
                  </a:moveTo>
                  <a:lnTo>
                    <a:pt x="0" y="0"/>
                  </a:lnTo>
                  <a:lnTo>
                    <a:pt x="0" y="18288"/>
                  </a:lnTo>
                  <a:lnTo>
                    <a:pt x="9607296" y="18288"/>
                  </a:lnTo>
                  <a:lnTo>
                    <a:pt x="9607296" y="0"/>
                  </a:lnTo>
                  <a:close/>
                </a:path>
              </a:pathLst>
            </a:custGeom>
            <a:solidFill>
              <a:srgbClr val="0462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1291717" y="3594227"/>
              <a:ext cx="9892665" cy="496824"/>
            </a:xfrm>
            <a:prstGeom prst="rect">
              <a:avLst/>
            </a:prstGeom>
          </p:spPr>
        </p:pic>
        <p:pic>
          <p:nvPicPr>
            <p:cNvPr id="6" name="object 6"/>
            <p:cNvPicPr/>
            <p:nvPr/>
          </p:nvPicPr>
          <p:blipFill>
            <a:blip r:embed="rId4" cstate="print"/>
            <a:stretch>
              <a:fillRect/>
            </a:stretch>
          </p:blipFill>
          <p:spPr>
            <a:xfrm>
              <a:off x="3421126" y="3977970"/>
              <a:ext cx="5535930" cy="497128"/>
            </a:xfrm>
            <a:prstGeom prst="rect">
              <a:avLst/>
            </a:prstGeom>
          </p:spPr>
        </p:pic>
        <p:sp>
          <p:nvSpPr>
            <p:cNvPr id="7" name="object 7"/>
            <p:cNvSpPr/>
            <p:nvPr/>
          </p:nvSpPr>
          <p:spPr>
            <a:xfrm>
              <a:off x="3420491" y="4376801"/>
              <a:ext cx="5351145" cy="18415"/>
            </a:xfrm>
            <a:custGeom>
              <a:avLst/>
              <a:gdLst/>
              <a:ahLst/>
              <a:cxnLst/>
              <a:rect l="l" t="t" r="r" b="b"/>
              <a:pathLst>
                <a:path w="5351145" h="18414">
                  <a:moveTo>
                    <a:pt x="5350764" y="0"/>
                  </a:moveTo>
                  <a:lnTo>
                    <a:pt x="0" y="0"/>
                  </a:lnTo>
                  <a:lnTo>
                    <a:pt x="0" y="18287"/>
                  </a:lnTo>
                  <a:lnTo>
                    <a:pt x="5350764" y="18287"/>
                  </a:lnTo>
                  <a:lnTo>
                    <a:pt x="5350764" y="0"/>
                  </a:lnTo>
                  <a:close/>
                </a:path>
              </a:pathLst>
            </a:custGeom>
            <a:solidFill>
              <a:srgbClr val="0462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4199889" y="4489069"/>
              <a:ext cx="3993515" cy="496824"/>
            </a:xfrm>
            <a:prstGeom prst="rect">
              <a:avLst/>
            </a:prstGeom>
          </p:spPr>
        </p:pic>
        <p:sp>
          <p:nvSpPr>
            <p:cNvPr id="9" name="object 9"/>
            <p:cNvSpPr/>
            <p:nvPr/>
          </p:nvSpPr>
          <p:spPr>
            <a:xfrm>
              <a:off x="4199255" y="4887341"/>
              <a:ext cx="3793490" cy="18415"/>
            </a:xfrm>
            <a:custGeom>
              <a:avLst/>
              <a:gdLst/>
              <a:ahLst/>
              <a:cxnLst/>
              <a:rect l="l" t="t" r="r" b="b"/>
              <a:pathLst>
                <a:path w="3793490" h="18414">
                  <a:moveTo>
                    <a:pt x="3793236" y="0"/>
                  </a:moveTo>
                  <a:lnTo>
                    <a:pt x="0" y="0"/>
                  </a:lnTo>
                  <a:lnTo>
                    <a:pt x="0" y="18287"/>
                  </a:lnTo>
                  <a:lnTo>
                    <a:pt x="3793236" y="18287"/>
                  </a:lnTo>
                  <a:lnTo>
                    <a:pt x="3793236" y="0"/>
                  </a:lnTo>
                  <a:close/>
                </a:path>
              </a:pathLst>
            </a:custGeom>
            <a:solidFill>
              <a:srgbClr val="0462C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42</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208569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2129" y="640969"/>
            <a:ext cx="5668518" cy="781812"/>
          </a:xfrm>
          <a:prstGeom prst="rect">
            <a:avLst/>
          </a:prstGeom>
        </p:spPr>
      </p:pic>
      <p:pic>
        <p:nvPicPr>
          <p:cNvPr id="3" name="object 3"/>
          <p:cNvPicPr/>
          <p:nvPr/>
        </p:nvPicPr>
        <p:blipFill>
          <a:blip r:embed="rId3" cstate="print"/>
          <a:stretch>
            <a:fillRect/>
          </a:stretch>
        </p:blipFill>
        <p:spPr>
          <a:xfrm>
            <a:off x="1051255" y="2823082"/>
            <a:ext cx="5444490" cy="356615"/>
          </a:xfrm>
          <a:prstGeom prst="rect">
            <a:avLst/>
          </a:prstGeom>
        </p:spPr>
      </p:pic>
      <p:pic>
        <p:nvPicPr>
          <p:cNvPr id="4" name="object 4"/>
          <p:cNvPicPr/>
          <p:nvPr/>
        </p:nvPicPr>
        <p:blipFill>
          <a:blip r:embed="rId4" cstate="print"/>
          <a:stretch>
            <a:fillRect/>
          </a:stretch>
        </p:blipFill>
        <p:spPr>
          <a:xfrm>
            <a:off x="1051255" y="4174566"/>
            <a:ext cx="6121780" cy="356920"/>
          </a:xfrm>
          <a:prstGeom prst="rect">
            <a:avLst/>
          </a:prstGeom>
        </p:spPr>
      </p:pic>
      <p:grpSp>
        <p:nvGrpSpPr>
          <p:cNvPr id="5" name="object 5"/>
          <p:cNvGrpSpPr/>
          <p:nvPr/>
        </p:nvGrpSpPr>
        <p:grpSpPr>
          <a:xfrm>
            <a:off x="838200" y="4687823"/>
            <a:ext cx="8949055" cy="1194435"/>
            <a:chOff x="838200" y="4687823"/>
            <a:chExt cx="8949055" cy="1194435"/>
          </a:xfrm>
        </p:grpSpPr>
        <p:pic>
          <p:nvPicPr>
            <p:cNvPr id="6" name="object 6"/>
            <p:cNvPicPr/>
            <p:nvPr/>
          </p:nvPicPr>
          <p:blipFill>
            <a:blip r:embed="rId5" cstate="print"/>
            <a:stretch>
              <a:fillRect/>
            </a:stretch>
          </p:blipFill>
          <p:spPr>
            <a:xfrm>
              <a:off x="1051255" y="5525109"/>
              <a:ext cx="345185" cy="356920"/>
            </a:xfrm>
            <a:prstGeom prst="rect">
              <a:avLst/>
            </a:prstGeom>
          </p:spPr>
        </p:pic>
        <p:pic>
          <p:nvPicPr>
            <p:cNvPr id="7" name="object 7"/>
            <p:cNvPicPr/>
            <p:nvPr/>
          </p:nvPicPr>
          <p:blipFill>
            <a:blip r:embed="rId6" cstate="print"/>
            <a:stretch>
              <a:fillRect/>
            </a:stretch>
          </p:blipFill>
          <p:spPr>
            <a:xfrm>
              <a:off x="1281430" y="5525109"/>
              <a:ext cx="207263" cy="356920"/>
            </a:xfrm>
            <a:prstGeom prst="rect">
              <a:avLst/>
            </a:prstGeom>
          </p:spPr>
        </p:pic>
        <p:pic>
          <p:nvPicPr>
            <p:cNvPr id="8" name="object 8"/>
            <p:cNvPicPr/>
            <p:nvPr/>
          </p:nvPicPr>
          <p:blipFill>
            <a:blip r:embed="rId7" cstate="print"/>
            <a:stretch>
              <a:fillRect/>
            </a:stretch>
          </p:blipFill>
          <p:spPr>
            <a:xfrm>
              <a:off x="1385062" y="5525109"/>
              <a:ext cx="8401685" cy="356920"/>
            </a:xfrm>
            <a:prstGeom prst="rect">
              <a:avLst/>
            </a:prstGeom>
          </p:spPr>
        </p:pic>
        <p:pic>
          <p:nvPicPr>
            <p:cNvPr id="9" name="object 9"/>
            <p:cNvPicPr/>
            <p:nvPr/>
          </p:nvPicPr>
          <p:blipFill>
            <a:blip r:embed="rId8" cstate="print"/>
            <a:stretch>
              <a:fillRect/>
            </a:stretch>
          </p:blipFill>
          <p:spPr>
            <a:xfrm>
              <a:off x="838200" y="4687823"/>
              <a:ext cx="3688079" cy="883919"/>
            </a:xfrm>
            <a:prstGeom prst="rect">
              <a:avLst/>
            </a:prstGeom>
          </p:spPr>
        </p:pic>
      </p:grpSp>
      <p:pic>
        <p:nvPicPr>
          <p:cNvPr id="10" name="object 10"/>
          <p:cNvPicPr/>
          <p:nvPr/>
        </p:nvPicPr>
        <p:blipFill>
          <a:blip r:embed="rId9" cstate="print"/>
          <a:stretch>
            <a:fillRect/>
          </a:stretch>
        </p:blipFill>
        <p:spPr>
          <a:xfrm>
            <a:off x="848867" y="3230879"/>
            <a:ext cx="3805428" cy="911352"/>
          </a:xfrm>
          <a:prstGeom prst="rect">
            <a:avLst/>
          </a:prstGeom>
        </p:spPr>
      </p:pic>
      <p:pic>
        <p:nvPicPr>
          <p:cNvPr id="11" name="object 11"/>
          <p:cNvPicPr/>
          <p:nvPr/>
        </p:nvPicPr>
        <p:blipFill>
          <a:blip r:embed="rId10" cstate="print"/>
          <a:stretch>
            <a:fillRect/>
          </a:stretch>
        </p:blipFill>
        <p:spPr>
          <a:xfrm>
            <a:off x="838200" y="1748027"/>
            <a:ext cx="3669791" cy="879348"/>
          </a:xfrm>
          <a:prstGeom prst="rect">
            <a:avLst/>
          </a:prstGeom>
        </p:spPr>
      </p:pic>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43</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366168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9300" y="274065"/>
            <a:ext cx="8569960" cy="696595"/>
          </a:xfrm>
          <a:prstGeom prst="rect">
            <a:avLst/>
          </a:prstGeom>
        </p:spPr>
        <p:txBody>
          <a:bodyPr vert="horz" wrap="square" lIns="0" tIns="12700" rIns="0" bIns="0" rtlCol="0">
            <a:spAutoFit/>
          </a:bodyPr>
          <a:lstStyle/>
          <a:p>
            <a:pPr marL="12700">
              <a:lnSpc>
                <a:spcPct val="100000"/>
              </a:lnSpc>
              <a:spcBef>
                <a:spcPts val="100"/>
              </a:spcBef>
            </a:pPr>
            <a:r>
              <a:rPr spc="-5" dirty="0"/>
              <a:t>About</a:t>
            </a:r>
            <a:r>
              <a:rPr spc="-10" dirty="0"/>
              <a:t> </a:t>
            </a:r>
            <a:r>
              <a:rPr spc="-40" dirty="0"/>
              <a:t>NYCON</a:t>
            </a:r>
            <a:r>
              <a:rPr spc="-10" dirty="0"/>
              <a:t> </a:t>
            </a:r>
            <a:r>
              <a:rPr dirty="0"/>
              <a:t>&amp;</a:t>
            </a:r>
            <a:r>
              <a:rPr spc="15" dirty="0"/>
              <a:t> </a:t>
            </a:r>
            <a:r>
              <a:rPr spc="-5" dirty="0"/>
              <a:t>Our</a:t>
            </a:r>
            <a:r>
              <a:rPr spc="-20" dirty="0"/>
              <a:t> </a:t>
            </a:r>
            <a:r>
              <a:rPr spc="-25" dirty="0"/>
              <a:t>Corporate</a:t>
            </a:r>
            <a:r>
              <a:rPr spc="-10" dirty="0"/>
              <a:t> </a:t>
            </a:r>
            <a:r>
              <a:rPr spc="-20" dirty="0"/>
              <a:t>Family</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44</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3" name="object 3"/>
          <p:cNvSpPr txBox="1"/>
          <p:nvPr/>
        </p:nvSpPr>
        <p:spPr>
          <a:xfrm>
            <a:off x="655421" y="1037093"/>
            <a:ext cx="10473055" cy="4784725"/>
          </a:xfrm>
          <a:prstGeom prst="rect">
            <a:avLst/>
          </a:prstGeom>
        </p:spPr>
        <p:txBody>
          <a:bodyPr vert="horz" wrap="square" lIns="0" tIns="56515" rIns="0" bIns="0" rtlCol="0">
            <a:spAutoFit/>
          </a:bodyPr>
          <a:lstStyle/>
          <a:p>
            <a:pPr marL="241300" marR="0" lvl="0" indent="-228600" algn="l" defTabSz="914400" rtl="0" eaLnBrk="1" fontAlgn="auto" latinLnBrk="0" hangingPunct="1">
              <a:lnSpc>
                <a:spcPct val="100000"/>
              </a:lnSpc>
              <a:spcBef>
                <a:spcPts val="445"/>
              </a:spcBef>
              <a:spcAft>
                <a:spcPts val="0"/>
              </a:spcAft>
              <a:buClrTx/>
              <a:buSzTx/>
              <a:buFont typeface="Arial"/>
              <a:buChar char="•"/>
              <a:tabLst>
                <a:tab pos="241300" algn="l"/>
              </a:tabLst>
              <a:defRPr/>
            </a:pPr>
            <a:r>
              <a:rPr kumimoji="0" sz="2400" b="1" i="0" u="none" strike="noStrike" kern="1200" cap="none" spc="-25" normalizeH="0" baseline="0" noProof="0" dirty="0">
                <a:ln>
                  <a:noFill/>
                </a:ln>
                <a:solidFill>
                  <a:prstClr val="black"/>
                </a:solidFill>
                <a:effectLst/>
                <a:uLnTx/>
                <a:uFillTx/>
                <a:latin typeface="Calibri"/>
                <a:ea typeface="+mn-ea"/>
                <a:cs typeface="Calibri"/>
              </a:rPr>
              <a:t>NYCON</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698500" marR="0" lvl="1" indent="-229235" algn="l" defTabSz="914400" rtl="0" eaLnBrk="1" fontAlgn="auto" latinLnBrk="0" hangingPunct="1">
              <a:lnSpc>
                <a:spcPct val="100000"/>
              </a:lnSpc>
              <a:spcBef>
                <a:spcPts val="290"/>
              </a:spcBef>
              <a:spcAft>
                <a:spcPts val="0"/>
              </a:spcAft>
              <a:buClrTx/>
              <a:buSzTx/>
              <a:buFont typeface="Courier New"/>
              <a:buChar char="o"/>
              <a:tabLst>
                <a:tab pos="699135" algn="l"/>
              </a:tabLst>
              <a:defRPr/>
            </a:pPr>
            <a:r>
              <a:rPr kumimoji="0" sz="2000" b="0" i="0" u="none" strike="noStrike" kern="1200" cap="none" spc="-15" normalizeH="0" baseline="0" noProof="0" dirty="0">
                <a:ln>
                  <a:noFill/>
                </a:ln>
                <a:solidFill>
                  <a:prstClr val="black"/>
                </a:solidFill>
                <a:effectLst/>
                <a:uLnTx/>
                <a:uFillTx/>
                <a:latin typeface="Calibri"/>
                <a:ea typeface="+mn-ea"/>
                <a:cs typeface="Calibri"/>
              </a:rPr>
              <a:t>State</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association</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in</a:t>
            </a:r>
            <a:r>
              <a:rPr kumimoji="0" sz="2000" b="0" i="0" u="none" strike="noStrike" kern="1200" cap="none" spc="-5" normalizeH="0" baseline="0" noProof="0" dirty="0">
                <a:ln>
                  <a:noFill/>
                </a:ln>
                <a:solidFill>
                  <a:prstClr val="black"/>
                </a:solidFill>
                <a:effectLst/>
                <a:uLnTx/>
                <a:uFillTx/>
                <a:latin typeface="Calibri"/>
                <a:ea typeface="+mn-ea"/>
                <a:cs typeface="Calibri"/>
              </a:rPr>
              <a:t> NYS</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with</a:t>
            </a:r>
            <a:r>
              <a:rPr kumimoji="0" sz="2000" b="0" i="0" u="none" strike="noStrike" kern="1200" cap="none" spc="0" normalizeH="0" baseline="0" noProof="0" dirty="0">
                <a:ln>
                  <a:noFill/>
                </a:ln>
                <a:solidFill>
                  <a:prstClr val="black"/>
                </a:solidFill>
                <a:effectLst/>
                <a:uLnTx/>
                <a:uFillTx/>
                <a:latin typeface="Calibri"/>
                <a:ea typeface="+mn-ea"/>
                <a:cs typeface="Calibri"/>
              </a:rPr>
              <a:t> 3,000</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members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698500" marR="5080" lvl="1" indent="-229235" algn="l" defTabSz="914400" rtl="0" eaLnBrk="1" fontAlgn="auto" latinLnBrk="0" hangingPunct="1">
              <a:lnSpc>
                <a:spcPts val="2160"/>
              </a:lnSpc>
              <a:spcBef>
                <a:spcPts val="525"/>
              </a:spcBef>
              <a:spcAft>
                <a:spcPts val="0"/>
              </a:spcAft>
              <a:buClrTx/>
              <a:buSzTx/>
              <a:buFont typeface="Courier New"/>
              <a:buChar char="o"/>
              <a:tabLst>
                <a:tab pos="699135"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Provide</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 </a:t>
            </a:r>
            <a:r>
              <a:rPr kumimoji="0" sz="2000" b="0" i="0" u="none" strike="noStrike" kern="1200" cap="none" spc="-5" normalizeH="0" baseline="0" noProof="0" dirty="0">
                <a:ln>
                  <a:noFill/>
                </a:ln>
                <a:solidFill>
                  <a:prstClr val="black"/>
                </a:solidFill>
                <a:effectLst/>
                <a:uLnTx/>
                <a:uFillTx/>
                <a:latin typeface="Calibri"/>
                <a:ea typeface="+mn-ea"/>
                <a:cs typeface="Calibri"/>
              </a:rPr>
              <a:t>wide</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range</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of</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85" normalizeH="0" baseline="0" noProof="0" dirty="0">
                <a:ln>
                  <a:noFill/>
                </a:ln>
                <a:solidFill>
                  <a:prstClr val="black"/>
                </a:solidFill>
                <a:effectLst/>
                <a:uLnTx/>
                <a:uFillTx/>
                <a:latin typeface="Calibri"/>
                <a:ea typeface="+mn-ea"/>
                <a:cs typeface="Calibri"/>
              </a:rPr>
              <a:t>TA</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/Training</a:t>
            </a:r>
            <a:r>
              <a:rPr kumimoji="0" sz="2000" b="0" i="0" u="none" strike="noStrike" kern="1200" cap="none" spc="0" normalizeH="0" baseline="0" noProof="0" dirty="0">
                <a:ln>
                  <a:noFill/>
                </a:ln>
                <a:solidFill>
                  <a:prstClr val="black"/>
                </a:solidFill>
                <a:effectLst/>
                <a:uLnTx/>
                <a:uFillTx/>
                <a:latin typeface="Calibri"/>
                <a:ea typeface="+mn-ea"/>
                <a:cs typeface="Calibri"/>
              </a:rPr>
              <a:t> services,</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group</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business</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products</a:t>
            </a:r>
            <a:r>
              <a:rPr kumimoji="0" sz="2000" b="0" i="0" u="none" strike="noStrike" kern="1200" cap="none" spc="0" normalizeH="0" baseline="0" noProof="0" dirty="0">
                <a:ln>
                  <a:noFill/>
                </a:ln>
                <a:solidFill>
                  <a:prstClr val="black"/>
                </a:solidFill>
                <a:effectLst/>
                <a:uLnTx/>
                <a:uFillTx/>
                <a:latin typeface="Calibri"/>
                <a:ea typeface="+mn-ea"/>
                <a:cs typeface="Calibri"/>
              </a:rPr>
              <a:t> &amp;</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services,</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information,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state</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&amp; </a:t>
            </a:r>
            <a:r>
              <a:rPr kumimoji="0" sz="2000" b="0" i="0" u="none" strike="noStrike" kern="1200" cap="none" spc="-15" normalizeH="0" baseline="0" noProof="0" dirty="0">
                <a:ln>
                  <a:noFill/>
                </a:ln>
                <a:solidFill>
                  <a:prstClr val="black"/>
                </a:solidFill>
                <a:effectLst/>
                <a:uLnTx/>
                <a:uFillTx/>
                <a:latin typeface="Calibri"/>
                <a:ea typeface="+mn-ea"/>
                <a:cs typeface="Calibri"/>
              </a:rPr>
              <a:t>federal</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advocacy, </a:t>
            </a:r>
            <a:r>
              <a:rPr kumimoji="0" sz="2000" b="0" i="0" u="none" strike="noStrike" kern="1200" cap="none" spc="-10" normalizeH="0" baseline="0" noProof="0" dirty="0">
                <a:ln>
                  <a:noFill/>
                </a:ln>
                <a:solidFill>
                  <a:prstClr val="black"/>
                </a:solidFill>
                <a:effectLst/>
                <a:uLnTx/>
                <a:uFillTx/>
                <a:latin typeface="Calibri"/>
                <a:ea typeface="+mn-ea"/>
                <a:cs typeface="Calibri"/>
              </a:rPr>
              <a:t>etc.</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660"/>
              </a:spcBef>
              <a:spcAft>
                <a:spcPts val="0"/>
              </a:spcAft>
              <a:buClrTx/>
              <a:buSzTx/>
              <a:buFont typeface="Arial"/>
              <a:buChar char="•"/>
              <a:tabLst>
                <a:tab pos="241300" algn="l"/>
              </a:tabLst>
              <a:defRPr/>
            </a:pPr>
            <a:r>
              <a:rPr kumimoji="0" sz="2400" b="1" i="0" u="none" strike="noStrike" kern="1200" cap="none" spc="-15" normalizeH="0" baseline="0" noProof="0" dirty="0">
                <a:ln>
                  <a:noFill/>
                </a:ln>
                <a:solidFill>
                  <a:prstClr val="black"/>
                </a:solidFill>
                <a:effectLst/>
                <a:uLnTx/>
                <a:uFillTx/>
                <a:latin typeface="Calibri"/>
                <a:ea typeface="+mn-ea"/>
                <a:cs typeface="Calibri"/>
              </a:rPr>
              <a:t>Innovative</a:t>
            </a:r>
            <a:r>
              <a:rPr kumimoji="0" sz="2400" b="1" i="0" u="none" strike="noStrike" kern="1200" cap="none" spc="10" normalizeH="0" baseline="0" noProof="0" dirty="0">
                <a:ln>
                  <a:noFill/>
                </a:ln>
                <a:solidFill>
                  <a:prstClr val="black"/>
                </a:solidFill>
                <a:effectLst/>
                <a:uLnTx/>
                <a:uFillTx/>
                <a:latin typeface="Calibri"/>
                <a:ea typeface="+mn-ea"/>
                <a:cs typeface="Calibri"/>
              </a:rPr>
              <a:t> </a:t>
            </a:r>
            <a:r>
              <a:rPr kumimoji="0" sz="2400" b="1" i="0" u="none" strike="noStrike" kern="1200" cap="none" spc="-10" normalizeH="0" baseline="0" noProof="0" dirty="0">
                <a:ln>
                  <a:noFill/>
                </a:ln>
                <a:solidFill>
                  <a:prstClr val="black"/>
                </a:solidFill>
                <a:effectLst/>
                <a:uLnTx/>
                <a:uFillTx/>
                <a:latin typeface="Calibri"/>
                <a:ea typeface="+mn-ea"/>
                <a:cs typeface="Calibri"/>
              </a:rPr>
              <a:t>Charitable</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10" normalizeH="0" baseline="0" noProof="0" dirty="0">
                <a:ln>
                  <a:noFill/>
                </a:ln>
                <a:solidFill>
                  <a:prstClr val="black"/>
                </a:solidFill>
                <a:effectLst/>
                <a:uLnTx/>
                <a:uFillTx/>
                <a:latin typeface="Calibri"/>
                <a:ea typeface="+mn-ea"/>
                <a:cs typeface="Calibri"/>
              </a:rPr>
              <a:t>Initiatives</a:t>
            </a:r>
            <a:r>
              <a:rPr kumimoji="0" sz="2400" b="1" i="0" u="none" strike="noStrike" kern="1200" cap="none" spc="25" normalizeH="0" baseline="0" noProof="0" dirty="0">
                <a:ln>
                  <a:noFill/>
                </a:ln>
                <a:solidFill>
                  <a:prstClr val="black"/>
                </a:solidFill>
                <a:effectLst/>
                <a:uLnTx/>
                <a:uFillTx/>
                <a:latin typeface="Calibri"/>
                <a:ea typeface="+mn-ea"/>
                <a:cs typeface="Calibri"/>
              </a:rPr>
              <a:t> </a:t>
            </a:r>
            <a:r>
              <a:rPr kumimoji="0" sz="2400" b="1" i="0" u="none" strike="noStrike" kern="1200" cap="none" spc="-10" normalizeH="0" baseline="0" noProof="0" dirty="0">
                <a:ln>
                  <a:noFill/>
                </a:ln>
                <a:solidFill>
                  <a:prstClr val="black"/>
                </a:solidFill>
                <a:effectLst/>
                <a:uLnTx/>
                <a:uFillTx/>
                <a:latin typeface="Calibri"/>
                <a:ea typeface="+mn-ea"/>
                <a:cs typeface="Calibri"/>
              </a:rPr>
              <a:t>(ICI)</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698500" marR="0" lvl="1" indent="-229235" algn="l" defTabSz="914400" rtl="0" eaLnBrk="1" fontAlgn="auto" latinLnBrk="0" hangingPunct="1">
              <a:lnSpc>
                <a:spcPct val="100000"/>
              </a:lnSpc>
              <a:spcBef>
                <a:spcPts val="280"/>
              </a:spcBef>
              <a:spcAft>
                <a:spcPts val="0"/>
              </a:spcAft>
              <a:buClrTx/>
              <a:buSzTx/>
              <a:buFont typeface="Courier New"/>
              <a:buChar char="o"/>
              <a:tabLst>
                <a:tab pos="699135"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Fiscal</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agent/</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incubation</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services</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for</a:t>
            </a:r>
            <a:r>
              <a:rPr kumimoji="0" sz="2000" b="0" i="0" u="none" strike="noStrike" kern="1200" cap="none" spc="-5" normalizeH="0" baseline="0" noProof="0" dirty="0">
                <a:ln>
                  <a:noFill/>
                </a:ln>
                <a:solidFill>
                  <a:prstClr val="black"/>
                </a:solidFill>
                <a:effectLst/>
                <a:uLnTx/>
                <a:uFillTx/>
                <a:latin typeface="Calibri"/>
                <a:ea typeface="+mn-ea"/>
                <a:cs typeface="Calibri"/>
              </a:rPr>
              <a:t> emerging</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nonprofits or </a:t>
            </a:r>
            <a:r>
              <a:rPr kumimoji="0" sz="2000" b="0" i="0" u="none" strike="noStrike" kern="1200" cap="none" spc="-10" normalizeH="0" baseline="0" noProof="0" dirty="0">
                <a:ln>
                  <a:noFill/>
                </a:ln>
                <a:solidFill>
                  <a:prstClr val="black"/>
                </a:solidFill>
                <a:effectLst/>
                <a:uLnTx/>
                <a:uFillTx/>
                <a:latin typeface="Calibri"/>
                <a:ea typeface="+mn-ea"/>
                <a:cs typeface="Calibri"/>
              </a:rPr>
              <a:t>divested</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programs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698500" marR="0" lvl="1" indent="-229235" algn="l" defTabSz="914400" rtl="0" eaLnBrk="1" fontAlgn="auto" latinLnBrk="0" hangingPunct="1">
              <a:lnSpc>
                <a:spcPct val="100000"/>
              </a:lnSpc>
              <a:spcBef>
                <a:spcPts val="265"/>
              </a:spcBef>
              <a:spcAft>
                <a:spcPts val="0"/>
              </a:spcAft>
              <a:buClrTx/>
              <a:buSzTx/>
              <a:buFont typeface="Courier New"/>
              <a:buChar char="o"/>
              <a:tabLst>
                <a:tab pos="699135"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Employment</a:t>
            </a:r>
            <a:r>
              <a:rPr kumimoji="0" sz="2000" b="0" i="0" u="none" strike="noStrike" kern="1200" cap="none" spc="-6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administration</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698500" marR="0" lvl="1" indent="-229235" algn="l" defTabSz="914400" rtl="0" eaLnBrk="1" fontAlgn="auto" latinLnBrk="0" hangingPunct="1">
              <a:lnSpc>
                <a:spcPct val="100000"/>
              </a:lnSpc>
              <a:spcBef>
                <a:spcPts val="265"/>
              </a:spcBef>
              <a:spcAft>
                <a:spcPts val="0"/>
              </a:spcAft>
              <a:buClrTx/>
              <a:buSzTx/>
              <a:buFont typeface="Courier New"/>
              <a:buChar char="o"/>
              <a:tabLst>
                <a:tab pos="699135"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Services </a:t>
            </a:r>
            <a:r>
              <a:rPr kumimoji="0" sz="2000" b="0" i="0" u="none" strike="noStrike" kern="1200" cap="none" spc="-10" normalizeH="0" baseline="0" noProof="0" dirty="0">
                <a:ln>
                  <a:noFill/>
                </a:ln>
                <a:solidFill>
                  <a:prstClr val="black"/>
                </a:solidFill>
                <a:effectLst/>
                <a:uLnTx/>
                <a:uFillTx/>
                <a:latin typeface="Calibri"/>
                <a:ea typeface="+mn-ea"/>
                <a:cs typeface="Calibri"/>
              </a:rPr>
              <a:t>available</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nationally</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680"/>
              </a:spcBef>
              <a:spcAft>
                <a:spcPts val="0"/>
              </a:spcAft>
              <a:buClrTx/>
              <a:buSzTx/>
              <a:buFont typeface="Arial"/>
              <a:buChar char="•"/>
              <a:tabLst>
                <a:tab pos="241300" algn="l"/>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Board</a:t>
            </a:r>
            <a:r>
              <a:rPr kumimoji="0" sz="2400" b="1" i="0" u="none" strike="noStrike" kern="1200" cap="none" spc="-5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Strong</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698500" marR="0" lvl="1" indent="-229235" algn="l" defTabSz="914400" rtl="0" eaLnBrk="1" fontAlgn="auto" latinLnBrk="0" hangingPunct="1">
              <a:lnSpc>
                <a:spcPct val="100000"/>
              </a:lnSpc>
              <a:spcBef>
                <a:spcPts val="295"/>
              </a:spcBef>
              <a:spcAft>
                <a:spcPts val="0"/>
              </a:spcAft>
              <a:buClrTx/>
              <a:buSzTx/>
              <a:buFont typeface="Courier New"/>
              <a:buChar char="o"/>
              <a:tabLst>
                <a:tab pos="699135"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Board</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matching</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tool </a:t>
            </a:r>
            <a:r>
              <a:rPr kumimoji="0" sz="2000" b="0" i="0" u="none" strike="noStrike" kern="1200" cap="none" spc="0" normalizeH="0" baseline="0" noProof="0" dirty="0">
                <a:ln>
                  <a:noFill/>
                </a:ln>
                <a:solidFill>
                  <a:prstClr val="black"/>
                </a:solidFill>
                <a:effectLst/>
                <a:uLnTx/>
                <a:uFillTx/>
                <a:latin typeface="Calibri"/>
                <a:ea typeface="+mn-ea"/>
                <a:cs typeface="Calibri"/>
              </a:rPr>
              <a:t>(online </a:t>
            </a:r>
            <a:r>
              <a:rPr kumimoji="0" sz="2000" b="0" i="0" u="none" strike="noStrike" kern="1200" cap="none" spc="-15" normalizeH="0" baseline="0" noProof="0" dirty="0">
                <a:ln>
                  <a:noFill/>
                </a:ln>
                <a:solidFill>
                  <a:prstClr val="black"/>
                </a:solidFill>
                <a:effectLst/>
                <a:uLnTx/>
                <a:uFillTx/>
                <a:latin typeface="Calibri"/>
                <a:ea typeface="+mn-ea"/>
                <a:cs typeface="Calibri"/>
              </a:rPr>
              <a:t>www.boardstrong.org)</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680"/>
              </a:spcBef>
              <a:spcAft>
                <a:spcPts val="0"/>
              </a:spcAft>
              <a:buClrTx/>
              <a:buSzTx/>
              <a:buFont typeface="Arial"/>
              <a:buChar char="•"/>
              <a:tabLst>
                <a:tab pos="241300" algn="l"/>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Council</a:t>
            </a:r>
            <a:r>
              <a:rPr kumimoji="0" sz="2400" b="1" i="0" u="none" strike="noStrike" kern="1200" cap="none" spc="-3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Services</a:t>
            </a:r>
            <a:r>
              <a:rPr kumimoji="0" sz="2400" b="1" i="0" u="none" strike="noStrike" kern="1200" cap="none" spc="-20"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Plus</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(CS</a:t>
            </a:r>
            <a:r>
              <a:rPr kumimoji="0" sz="2400" b="1" i="0" u="none" strike="noStrike" kern="1200" cap="none" spc="0"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Plus)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698500" marR="0" lvl="1" indent="-229235" algn="l" defTabSz="914400" rtl="0" eaLnBrk="1" fontAlgn="auto" latinLnBrk="0" hangingPunct="1">
              <a:lnSpc>
                <a:spcPct val="100000"/>
              </a:lnSpc>
              <a:spcBef>
                <a:spcPts val="290"/>
              </a:spcBef>
              <a:spcAft>
                <a:spcPts val="0"/>
              </a:spcAft>
              <a:buClrTx/>
              <a:buSzTx/>
              <a:buFont typeface="Courier New"/>
              <a:buChar char="o"/>
              <a:tabLst>
                <a:tab pos="699135"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Social </a:t>
            </a:r>
            <a:r>
              <a:rPr kumimoji="0" sz="2000" b="0" i="0" u="none" strike="noStrike" kern="1200" cap="none" spc="-5" normalizeH="0" baseline="0" noProof="0" dirty="0">
                <a:ln>
                  <a:noFill/>
                </a:ln>
                <a:solidFill>
                  <a:prstClr val="black"/>
                </a:solidFill>
                <a:effectLst/>
                <a:uLnTx/>
                <a:uFillTx/>
                <a:latin typeface="Calibri"/>
                <a:ea typeface="+mn-ea"/>
                <a:cs typeface="Calibri"/>
              </a:rPr>
              <a:t>enterprise</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insurance</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brokerage </a:t>
            </a:r>
            <a:r>
              <a:rPr kumimoji="0" sz="2000" b="0" i="0" u="none" strike="noStrike" kern="1200" cap="none" spc="-5" normalizeH="0" baseline="0" noProof="0" dirty="0">
                <a:ln>
                  <a:noFill/>
                </a:ln>
                <a:solidFill>
                  <a:prstClr val="black"/>
                </a:solidFill>
                <a:effectLst/>
                <a:uLnTx/>
                <a:uFillTx/>
                <a:latin typeface="Calibri"/>
                <a:ea typeface="+mn-ea"/>
                <a:cs typeface="Calibri"/>
              </a:rPr>
              <a:t>firm</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(employee</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benefits</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and</a:t>
            </a:r>
            <a:r>
              <a:rPr kumimoji="0" sz="2000" b="0" i="0" u="none" strike="noStrike" kern="1200" cap="none" spc="-5" normalizeH="0" baseline="0" noProof="0" dirty="0">
                <a:ln>
                  <a:noFill/>
                </a:ln>
                <a:solidFill>
                  <a:prstClr val="black"/>
                </a:solidFill>
                <a:effectLst/>
                <a:uLnTx/>
                <a:uFillTx/>
                <a:latin typeface="Calibri"/>
                <a:ea typeface="+mn-ea"/>
                <a:cs typeface="Calibri"/>
              </a:rPr>
              <a:t> liability</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insurance)</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698500" marR="0" lvl="1" indent="-229235" algn="l" defTabSz="914400" rtl="0" eaLnBrk="1" fontAlgn="auto" latinLnBrk="0" hangingPunct="1">
              <a:lnSpc>
                <a:spcPct val="100000"/>
              </a:lnSpc>
              <a:spcBef>
                <a:spcPts val="254"/>
              </a:spcBef>
              <a:spcAft>
                <a:spcPts val="0"/>
              </a:spcAft>
              <a:buClrTx/>
              <a:buSzTx/>
              <a:buFont typeface="Courier New"/>
              <a:buChar char="o"/>
              <a:tabLst>
                <a:tab pos="699135"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Risk</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management</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consultation</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73224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29639" y="583437"/>
            <a:ext cx="8663051" cy="781812"/>
          </a:xfrm>
          <a:prstGeom prst="rect">
            <a:avLst/>
          </a:prstGeom>
        </p:spPr>
      </p:pic>
      <p:grpSp>
        <p:nvGrpSpPr>
          <p:cNvPr id="3" name="object 3"/>
          <p:cNvGrpSpPr/>
          <p:nvPr/>
        </p:nvGrpSpPr>
        <p:grpSpPr>
          <a:xfrm>
            <a:off x="1249984" y="1786382"/>
            <a:ext cx="9798685" cy="3211830"/>
            <a:chOff x="1249984" y="1786382"/>
            <a:chExt cx="9798685" cy="3211830"/>
          </a:xfrm>
        </p:grpSpPr>
        <p:pic>
          <p:nvPicPr>
            <p:cNvPr id="4" name="object 4"/>
            <p:cNvPicPr/>
            <p:nvPr/>
          </p:nvPicPr>
          <p:blipFill>
            <a:blip r:embed="rId3" cstate="print"/>
            <a:stretch>
              <a:fillRect/>
            </a:stretch>
          </p:blipFill>
          <p:spPr>
            <a:xfrm>
              <a:off x="1249984" y="1786382"/>
              <a:ext cx="4488561" cy="356615"/>
            </a:xfrm>
            <a:prstGeom prst="rect">
              <a:avLst/>
            </a:prstGeom>
          </p:spPr>
        </p:pic>
        <p:pic>
          <p:nvPicPr>
            <p:cNvPr id="5" name="object 5"/>
            <p:cNvPicPr/>
            <p:nvPr/>
          </p:nvPicPr>
          <p:blipFill>
            <a:blip r:embed="rId4" cstate="print"/>
            <a:stretch>
              <a:fillRect/>
            </a:stretch>
          </p:blipFill>
          <p:spPr>
            <a:xfrm>
              <a:off x="1615694" y="2129282"/>
              <a:ext cx="9432417" cy="213360"/>
            </a:xfrm>
            <a:prstGeom prst="rect">
              <a:avLst/>
            </a:prstGeom>
          </p:spPr>
        </p:pic>
        <p:pic>
          <p:nvPicPr>
            <p:cNvPr id="6" name="object 6"/>
            <p:cNvPicPr/>
            <p:nvPr/>
          </p:nvPicPr>
          <p:blipFill>
            <a:blip r:embed="rId5" cstate="print"/>
            <a:stretch>
              <a:fillRect/>
            </a:stretch>
          </p:blipFill>
          <p:spPr>
            <a:xfrm>
              <a:off x="1249984" y="2367102"/>
              <a:ext cx="2577465" cy="356920"/>
            </a:xfrm>
            <a:prstGeom prst="rect">
              <a:avLst/>
            </a:prstGeom>
          </p:spPr>
        </p:pic>
        <p:pic>
          <p:nvPicPr>
            <p:cNvPr id="7" name="object 7"/>
            <p:cNvPicPr/>
            <p:nvPr/>
          </p:nvPicPr>
          <p:blipFill>
            <a:blip r:embed="rId6" cstate="print"/>
            <a:stretch>
              <a:fillRect/>
            </a:stretch>
          </p:blipFill>
          <p:spPr>
            <a:xfrm>
              <a:off x="1649222" y="2709621"/>
              <a:ext cx="8393811" cy="213664"/>
            </a:xfrm>
            <a:prstGeom prst="rect">
              <a:avLst/>
            </a:prstGeom>
          </p:spPr>
        </p:pic>
        <p:pic>
          <p:nvPicPr>
            <p:cNvPr id="8" name="object 8"/>
            <p:cNvPicPr/>
            <p:nvPr/>
          </p:nvPicPr>
          <p:blipFill>
            <a:blip r:embed="rId7" cstate="print"/>
            <a:stretch>
              <a:fillRect/>
            </a:stretch>
          </p:blipFill>
          <p:spPr>
            <a:xfrm>
              <a:off x="1249984" y="2948051"/>
              <a:ext cx="4077080" cy="356615"/>
            </a:xfrm>
            <a:prstGeom prst="rect">
              <a:avLst/>
            </a:prstGeom>
          </p:spPr>
        </p:pic>
        <p:pic>
          <p:nvPicPr>
            <p:cNvPr id="9" name="object 9"/>
            <p:cNvPicPr/>
            <p:nvPr/>
          </p:nvPicPr>
          <p:blipFill>
            <a:blip r:embed="rId8" cstate="print"/>
            <a:stretch>
              <a:fillRect/>
            </a:stretch>
          </p:blipFill>
          <p:spPr>
            <a:xfrm>
              <a:off x="1249984" y="3318383"/>
              <a:ext cx="3224784" cy="356615"/>
            </a:xfrm>
            <a:prstGeom prst="rect">
              <a:avLst/>
            </a:prstGeom>
          </p:spPr>
        </p:pic>
        <p:pic>
          <p:nvPicPr>
            <p:cNvPr id="10" name="object 10"/>
            <p:cNvPicPr/>
            <p:nvPr/>
          </p:nvPicPr>
          <p:blipFill>
            <a:blip r:embed="rId9" cstate="print"/>
            <a:stretch>
              <a:fillRect/>
            </a:stretch>
          </p:blipFill>
          <p:spPr>
            <a:xfrm>
              <a:off x="1649222" y="3661283"/>
              <a:ext cx="3978275" cy="213360"/>
            </a:xfrm>
            <a:prstGeom prst="rect">
              <a:avLst/>
            </a:prstGeom>
          </p:spPr>
        </p:pic>
        <p:pic>
          <p:nvPicPr>
            <p:cNvPr id="11" name="object 11"/>
            <p:cNvPicPr/>
            <p:nvPr/>
          </p:nvPicPr>
          <p:blipFill>
            <a:blip r:embed="rId10" cstate="print"/>
            <a:stretch>
              <a:fillRect/>
            </a:stretch>
          </p:blipFill>
          <p:spPr>
            <a:xfrm>
              <a:off x="1249984" y="3898976"/>
              <a:ext cx="4003167" cy="356920"/>
            </a:xfrm>
            <a:prstGeom prst="rect">
              <a:avLst/>
            </a:prstGeom>
          </p:spPr>
        </p:pic>
        <p:pic>
          <p:nvPicPr>
            <p:cNvPr id="12" name="object 12"/>
            <p:cNvPicPr/>
            <p:nvPr/>
          </p:nvPicPr>
          <p:blipFill>
            <a:blip r:embed="rId11" cstate="print"/>
            <a:stretch>
              <a:fillRect/>
            </a:stretch>
          </p:blipFill>
          <p:spPr>
            <a:xfrm>
              <a:off x="1249984" y="4271136"/>
              <a:ext cx="5088636" cy="356615"/>
            </a:xfrm>
            <a:prstGeom prst="rect">
              <a:avLst/>
            </a:prstGeom>
          </p:spPr>
        </p:pic>
        <p:pic>
          <p:nvPicPr>
            <p:cNvPr id="13" name="object 13"/>
            <p:cNvPicPr/>
            <p:nvPr/>
          </p:nvPicPr>
          <p:blipFill>
            <a:blip r:embed="rId12" cstate="print"/>
            <a:stretch>
              <a:fillRect/>
            </a:stretch>
          </p:blipFill>
          <p:spPr>
            <a:xfrm>
              <a:off x="1249984" y="4641469"/>
              <a:ext cx="1738502" cy="356615"/>
            </a:xfrm>
            <a:prstGeom prst="rect">
              <a:avLst/>
            </a:prstGeom>
          </p:spPr>
        </p:pic>
      </p:grpSp>
      <p:sp>
        <p:nvSpPr>
          <p:cNvPr id="14" name="object 14"/>
          <p:cNvSpPr txBox="1"/>
          <p:nvPr/>
        </p:nvSpPr>
        <p:spPr>
          <a:xfrm>
            <a:off x="916939" y="1734969"/>
            <a:ext cx="536575" cy="3980815"/>
          </a:xfrm>
          <a:prstGeom prst="rect">
            <a:avLst/>
          </a:prstGeom>
        </p:spPr>
        <p:txBody>
          <a:bodyPr vert="horz" wrap="square" lIns="0" tIns="65405" rIns="0" bIns="0" rtlCol="0">
            <a:spAutoFit/>
          </a:bodyPr>
          <a:lstStyle/>
          <a:p>
            <a:pPr marL="12700" marR="0" lvl="0" indent="0" algn="l" defTabSz="914400" rtl="0" eaLnBrk="1" fontAlgn="auto" latinLnBrk="0" hangingPunct="1">
              <a:lnSpc>
                <a:spcPct val="100000"/>
              </a:lnSpc>
              <a:spcBef>
                <a:spcPts val="51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5080" lvl="0" indent="0" algn="r" defTabSz="914400" rtl="0" eaLnBrk="1" fontAlgn="auto" latinLnBrk="0" hangingPunct="1">
              <a:lnSpc>
                <a:spcPct val="100000"/>
              </a:lnSpc>
              <a:spcBef>
                <a:spcPts val="25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48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60960" lvl="0" indent="0" algn="r" defTabSz="914400" rtl="0" eaLnBrk="1" fontAlgn="auto" latinLnBrk="0" hangingPunct="1">
              <a:lnSpc>
                <a:spcPct val="100000"/>
              </a:lnSpc>
              <a:spcBef>
                <a:spcPts val="25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484"/>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52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60960" lvl="0" indent="0" algn="r" defTabSz="914400" rtl="0" eaLnBrk="1" fontAlgn="auto" latinLnBrk="0" hangingPunct="1">
              <a:lnSpc>
                <a:spcPct val="100000"/>
              </a:lnSpc>
              <a:spcBef>
                <a:spcPts val="24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484"/>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53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51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95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grpSp>
        <p:nvGrpSpPr>
          <p:cNvPr id="15" name="object 15"/>
          <p:cNvGrpSpPr/>
          <p:nvPr/>
        </p:nvGrpSpPr>
        <p:grpSpPr>
          <a:xfrm>
            <a:off x="1249984" y="5383682"/>
            <a:ext cx="9763125" cy="600710"/>
            <a:chOff x="1249984" y="5383682"/>
            <a:chExt cx="9763125" cy="600710"/>
          </a:xfrm>
        </p:grpSpPr>
        <p:pic>
          <p:nvPicPr>
            <p:cNvPr id="16" name="object 16"/>
            <p:cNvPicPr/>
            <p:nvPr/>
          </p:nvPicPr>
          <p:blipFill>
            <a:blip r:embed="rId13" cstate="print"/>
            <a:stretch>
              <a:fillRect/>
            </a:stretch>
          </p:blipFill>
          <p:spPr>
            <a:xfrm>
              <a:off x="1249984" y="5383682"/>
              <a:ext cx="4956048" cy="356616"/>
            </a:xfrm>
            <a:prstGeom prst="rect">
              <a:avLst/>
            </a:prstGeom>
          </p:spPr>
        </p:pic>
        <p:pic>
          <p:nvPicPr>
            <p:cNvPr id="17" name="object 17"/>
            <p:cNvPicPr/>
            <p:nvPr/>
          </p:nvPicPr>
          <p:blipFill>
            <a:blip r:embed="rId14" cstate="print"/>
            <a:stretch>
              <a:fillRect/>
            </a:stretch>
          </p:blipFill>
          <p:spPr>
            <a:xfrm>
              <a:off x="6151753" y="5383682"/>
              <a:ext cx="1113739" cy="356616"/>
            </a:xfrm>
            <a:prstGeom prst="rect">
              <a:avLst/>
            </a:prstGeom>
          </p:spPr>
        </p:pic>
        <p:pic>
          <p:nvPicPr>
            <p:cNvPr id="18" name="object 18"/>
            <p:cNvPicPr/>
            <p:nvPr/>
          </p:nvPicPr>
          <p:blipFill>
            <a:blip r:embed="rId15" cstate="print"/>
            <a:stretch>
              <a:fillRect/>
            </a:stretch>
          </p:blipFill>
          <p:spPr>
            <a:xfrm>
              <a:off x="7154544" y="5383682"/>
              <a:ext cx="3858005" cy="356616"/>
            </a:xfrm>
            <a:prstGeom prst="rect">
              <a:avLst/>
            </a:prstGeom>
          </p:spPr>
        </p:pic>
        <p:pic>
          <p:nvPicPr>
            <p:cNvPr id="19" name="object 19"/>
            <p:cNvPicPr/>
            <p:nvPr/>
          </p:nvPicPr>
          <p:blipFill>
            <a:blip r:embed="rId16" cstate="print"/>
            <a:stretch>
              <a:fillRect/>
            </a:stretch>
          </p:blipFill>
          <p:spPr>
            <a:xfrm>
              <a:off x="1249984" y="5627217"/>
              <a:ext cx="3667505" cy="356920"/>
            </a:xfrm>
            <a:prstGeom prst="rect">
              <a:avLst/>
            </a:prstGeom>
          </p:spPr>
        </p:pic>
      </p:grpSp>
      <p:pic>
        <p:nvPicPr>
          <p:cNvPr id="20" name="object 20"/>
          <p:cNvPicPr/>
          <p:nvPr/>
        </p:nvPicPr>
        <p:blipFill>
          <a:blip r:embed="rId17" cstate="print"/>
          <a:stretch>
            <a:fillRect/>
          </a:stretch>
        </p:blipFill>
        <p:spPr>
          <a:xfrm>
            <a:off x="6728459" y="3611879"/>
            <a:ext cx="4189476" cy="1603248"/>
          </a:xfrm>
          <a:prstGeom prst="rect">
            <a:avLst/>
          </a:prstGeom>
        </p:spPr>
      </p:pic>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45</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1593664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4021" y="418591"/>
            <a:ext cx="6096635" cy="696595"/>
          </a:xfrm>
          <a:prstGeom prst="rect">
            <a:avLst/>
          </a:prstGeom>
        </p:spPr>
        <p:txBody>
          <a:bodyPr vert="horz" wrap="square" lIns="0" tIns="13335" rIns="0" bIns="0" rtlCol="0">
            <a:spAutoFit/>
          </a:bodyPr>
          <a:lstStyle/>
          <a:p>
            <a:pPr marL="12700">
              <a:lnSpc>
                <a:spcPct val="100000"/>
              </a:lnSpc>
              <a:spcBef>
                <a:spcPts val="105"/>
              </a:spcBef>
            </a:pPr>
            <a:r>
              <a:rPr spc="-40" dirty="0"/>
              <a:t>NYCON</a:t>
            </a:r>
            <a:r>
              <a:rPr spc="-25" dirty="0"/>
              <a:t> </a:t>
            </a:r>
            <a:r>
              <a:rPr spc="-175" dirty="0"/>
              <a:t>TA</a:t>
            </a:r>
            <a:r>
              <a:rPr spc="-20" dirty="0"/>
              <a:t> </a:t>
            </a:r>
            <a:r>
              <a:rPr spc="5" dirty="0"/>
              <a:t>Services</a:t>
            </a:r>
            <a:r>
              <a:rPr spc="-15" dirty="0"/>
              <a:t> </a:t>
            </a:r>
            <a:r>
              <a:rPr spc="-40" dirty="0"/>
              <a:t>Offered</a:t>
            </a: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46</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3" name="object 3"/>
          <p:cNvSpPr txBox="1"/>
          <p:nvPr/>
        </p:nvSpPr>
        <p:spPr>
          <a:xfrm>
            <a:off x="914400" y="1507236"/>
            <a:ext cx="2032000" cy="1219200"/>
          </a:xfrm>
          <a:prstGeom prst="rect">
            <a:avLst/>
          </a:prstGeom>
          <a:solidFill>
            <a:srgbClr val="4471C4"/>
          </a:solidFill>
          <a:ln w="12700">
            <a:solidFill>
              <a:srgbClr val="FFFFF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550" b="0" i="0" u="none" strike="noStrike" kern="1200" cap="none" spc="0" normalizeH="0" baseline="0" noProof="0">
              <a:ln>
                <a:noFill/>
              </a:ln>
              <a:solidFill>
                <a:prstClr val="black"/>
              </a:solidFill>
              <a:effectLst/>
              <a:uLnTx/>
              <a:uFillTx/>
              <a:latin typeface="Times New Roman"/>
              <a:ea typeface="+mn-ea"/>
              <a:cs typeface="Times New Roman"/>
            </a:endParaRPr>
          </a:p>
          <a:p>
            <a:pPr marL="421005"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5" normalizeH="0" baseline="0" noProof="0" dirty="0">
                <a:ln>
                  <a:noFill/>
                </a:ln>
                <a:solidFill>
                  <a:srgbClr val="FFFFFF"/>
                </a:solidFill>
                <a:effectLst/>
                <a:uLnTx/>
                <a:uFillTx/>
                <a:latin typeface="Calibri"/>
                <a:ea typeface="+mn-ea"/>
                <a:cs typeface="Calibri"/>
              </a:rPr>
              <a:t>Board </a:t>
            </a:r>
            <a:r>
              <a:rPr kumimoji="0" sz="1600" b="0" i="0" u="none" strike="noStrike" kern="1200" cap="none" spc="-20" normalizeH="0" baseline="0" noProof="0" dirty="0">
                <a:ln>
                  <a:noFill/>
                </a:ln>
                <a:solidFill>
                  <a:srgbClr val="FFFFFF"/>
                </a:solidFill>
                <a:effectLst/>
                <a:uLnTx/>
                <a:uFillTx/>
                <a:latin typeface="Calibri"/>
                <a:ea typeface="+mn-ea"/>
                <a:cs typeface="Calibri"/>
              </a:rPr>
              <a:t>Training</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3148583" y="1507236"/>
            <a:ext cx="2032000" cy="1219200"/>
          </a:xfrm>
          <a:prstGeom prst="rect">
            <a:avLst/>
          </a:prstGeom>
          <a:solidFill>
            <a:srgbClr val="4485C3"/>
          </a:solidFill>
          <a:ln w="12700">
            <a:solidFill>
              <a:srgbClr val="FFFFF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253365" marR="0" lvl="0" indent="0" algn="l" defTabSz="914400" rtl="0" eaLnBrk="1" fontAlgn="auto" latinLnBrk="0" hangingPunct="1">
              <a:lnSpc>
                <a:spcPts val="1835"/>
              </a:lnSpc>
              <a:spcBef>
                <a:spcPts val="940"/>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libri"/>
                <a:ea typeface="+mn-ea"/>
                <a:cs typeface="Calibri"/>
              </a:rPr>
              <a:t>Board</a:t>
            </a:r>
            <a:r>
              <a:rPr kumimoji="0" sz="1600" b="0" i="0"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and/or</a:t>
            </a:r>
            <a:r>
              <a:rPr kumimoji="0" sz="1600" b="0" i="0" u="none" strike="noStrike" kern="1200" cap="none" spc="-20" normalizeH="0" baseline="0" noProof="0" dirty="0">
                <a:ln>
                  <a:noFill/>
                </a:ln>
                <a:solidFill>
                  <a:srgbClr val="FFFFFF"/>
                </a:solidFill>
                <a:effectLst/>
                <a:uLnTx/>
                <a:uFillTx/>
                <a:latin typeface="Calibri"/>
                <a:ea typeface="+mn-ea"/>
                <a:cs typeface="Calibri"/>
              </a:rPr>
              <a:t> </a:t>
            </a:r>
            <a:r>
              <a:rPr kumimoji="0" sz="1600" b="0" i="0" u="none" strike="noStrike" kern="1200" cap="none" spc="-15" normalizeH="0" baseline="0" noProof="0" dirty="0">
                <a:ln>
                  <a:noFill/>
                </a:ln>
                <a:solidFill>
                  <a:srgbClr val="FFFFFF"/>
                </a:solidFill>
                <a:effectLst/>
                <a:uLnTx/>
                <a:uFillTx/>
                <a:latin typeface="Calibri"/>
                <a:ea typeface="+mn-ea"/>
                <a:cs typeface="Calibri"/>
              </a:rPr>
              <a:t>Staff</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281305" marR="0" lvl="0" indent="0" algn="l" defTabSz="914400" rtl="0" eaLnBrk="1" fontAlgn="auto" latinLnBrk="0" hangingPunct="1">
              <a:lnSpc>
                <a:spcPts val="1835"/>
              </a:lnSpc>
              <a:spcBef>
                <a:spcPts val="0"/>
              </a:spcBef>
              <a:spcAft>
                <a:spcPts val="0"/>
              </a:spcAft>
              <a:buClrTx/>
              <a:buSzTx/>
              <a:buFontTx/>
              <a:buNone/>
              <a:tabLst/>
              <a:defRPr/>
            </a:pPr>
            <a:r>
              <a:rPr kumimoji="0" sz="1600" b="0" i="0" u="none" strike="noStrike" kern="1200" cap="none" spc="-40" normalizeH="0" baseline="0" noProof="0" dirty="0">
                <a:ln>
                  <a:noFill/>
                </a:ln>
                <a:solidFill>
                  <a:srgbClr val="FFFFFF"/>
                </a:solidFill>
                <a:effectLst/>
                <a:uLnTx/>
                <a:uFillTx/>
                <a:latin typeface="Calibri"/>
                <a:ea typeface="+mn-ea"/>
                <a:cs typeface="Calibri"/>
              </a:rPr>
              <a:t>Team</a:t>
            </a:r>
            <a:r>
              <a:rPr kumimoji="0" sz="1600" b="0" i="0" u="none" strike="noStrike" kern="1200" cap="none" spc="-25"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Facilitations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5382767" y="1507236"/>
            <a:ext cx="2032000" cy="1219200"/>
          </a:xfrm>
          <a:prstGeom prst="rect">
            <a:avLst/>
          </a:prstGeom>
          <a:solidFill>
            <a:srgbClr val="4497C1"/>
          </a:solidFill>
          <a:ln w="12700">
            <a:solidFill>
              <a:srgbClr val="FFFFF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550" b="0" i="0" u="none" strike="noStrike" kern="1200" cap="none" spc="0" normalizeH="0" baseline="0" noProof="0">
              <a:ln>
                <a:noFill/>
              </a:ln>
              <a:solidFill>
                <a:prstClr val="black"/>
              </a:solidFill>
              <a:effectLst/>
              <a:uLnTx/>
              <a:uFillTx/>
              <a:latin typeface="Times New Roman"/>
              <a:ea typeface="+mn-ea"/>
              <a:cs typeface="Times New Roman"/>
            </a:endParaRPr>
          </a:p>
          <a:p>
            <a:pPr marL="156845"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libri"/>
                <a:ea typeface="+mn-ea"/>
                <a:cs typeface="Calibri"/>
              </a:rPr>
              <a:t>Bylaws</a:t>
            </a:r>
            <a:r>
              <a:rPr kumimoji="0" sz="1600" b="0" i="0" u="none" strike="noStrike" kern="1200" cap="none" spc="-3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Amendments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7618476" y="1507236"/>
            <a:ext cx="2030095" cy="1219200"/>
          </a:xfrm>
          <a:prstGeom prst="rect">
            <a:avLst/>
          </a:prstGeom>
          <a:solidFill>
            <a:srgbClr val="43ABC0"/>
          </a:solidFill>
          <a:ln w="12700">
            <a:solidFill>
              <a:srgbClr val="FFFFF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635" marR="0" lvl="0" indent="0" algn="ctr" defTabSz="914400" rtl="0" eaLnBrk="1" fontAlgn="auto" latinLnBrk="0" hangingPunct="1">
              <a:lnSpc>
                <a:spcPts val="1835"/>
              </a:lnSpc>
              <a:spcBef>
                <a:spcPts val="940"/>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libri"/>
                <a:ea typeface="+mn-ea"/>
                <a:cs typeface="Calibri"/>
              </a:rPr>
              <a:t>COVID-19</a:t>
            </a:r>
            <a:r>
              <a:rPr kumimoji="0" sz="1600" b="0" i="0" u="none" strike="noStrike" kern="1200" cap="none" spc="-15"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Re-opening</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ts val="1835"/>
              </a:lnSpc>
              <a:spcBef>
                <a:spcPts val="0"/>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libri"/>
                <a:ea typeface="+mn-ea"/>
                <a:cs typeface="Calibri"/>
              </a:rPr>
              <a:t>Consultations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9852659" y="1507236"/>
            <a:ext cx="2032000" cy="1219200"/>
          </a:xfrm>
          <a:prstGeom prst="rect">
            <a:avLst/>
          </a:prstGeom>
          <a:solidFill>
            <a:srgbClr val="43BCBE"/>
          </a:solidFill>
          <a:ln w="12700">
            <a:solidFill>
              <a:srgbClr val="FFFFFF"/>
            </a:solidFill>
          </a:ln>
        </p:spPr>
        <p:txBody>
          <a:bodyPr vert="horz" wrap="square" lIns="0" tIns="6350" rIns="0" bIns="0" rtlCol="0">
            <a:sp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Times New Roman"/>
              <a:ea typeface="+mn-ea"/>
              <a:cs typeface="Times New Roman"/>
            </a:endParaRPr>
          </a:p>
          <a:p>
            <a:pPr marL="248920" marR="241300" lvl="0" indent="0" algn="ctr" defTabSz="914400" rtl="0" eaLnBrk="1" fontAlgn="auto" latinLnBrk="0" hangingPunct="1">
              <a:lnSpc>
                <a:spcPct val="91600"/>
              </a:lnSpc>
              <a:spcBef>
                <a:spcPts val="0"/>
              </a:spcBef>
              <a:spcAft>
                <a:spcPts val="0"/>
              </a:spcAft>
              <a:buClrTx/>
              <a:buSzTx/>
              <a:buFontTx/>
              <a:buNone/>
              <a:tabLst/>
              <a:defRPr/>
            </a:pPr>
            <a:r>
              <a:rPr kumimoji="0" sz="1600" b="0" i="0" u="none" strike="noStrike" kern="1200" cap="none" spc="-20" normalizeH="0" baseline="0" noProof="0" dirty="0">
                <a:ln>
                  <a:noFill/>
                </a:ln>
                <a:solidFill>
                  <a:srgbClr val="FFFFFF"/>
                </a:solidFill>
                <a:effectLst/>
                <a:uLnTx/>
                <a:uFillTx/>
                <a:latin typeface="Calibri"/>
                <a:ea typeface="+mn-ea"/>
                <a:cs typeface="Calibri"/>
              </a:rPr>
              <a:t>Diversity, </a:t>
            </a:r>
            <a:r>
              <a:rPr kumimoji="0" sz="1600" b="0" i="0" u="none" strike="noStrike" kern="1200" cap="none" spc="-25" normalizeH="0" baseline="0" noProof="0" dirty="0">
                <a:ln>
                  <a:noFill/>
                </a:ln>
                <a:solidFill>
                  <a:srgbClr val="FFFFFF"/>
                </a:solidFill>
                <a:effectLst/>
                <a:uLnTx/>
                <a:uFillTx/>
                <a:latin typeface="Calibri"/>
                <a:ea typeface="+mn-ea"/>
                <a:cs typeface="Calibri"/>
              </a:rPr>
              <a:t>Equity, </a:t>
            </a:r>
            <a:r>
              <a:rPr kumimoji="0" sz="1600" b="0" i="0" u="none" strike="noStrike" kern="1200" cap="none" spc="-5" normalizeH="0" baseline="0" noProof="0" dirty="0">
                <a:ln>
                  <a:noFill/>
                </a:ln>
                <a:solidFill>
                  <a:srgbClr val="FFFFFF"/>
                </a:solidFill>
                <a:effectLst/>
                <a:uLnTx/>
                <a:uFillTx/>
                <a:latin typeface="Calibri"/>
                <a:ea typeface="+mn-ea"/>
                <a:cs typeface="Calibri"/>
              </a:rPr>
              <a:t>&amp; </a:t>
            </a:r>
            <a:r>
              <a:rPr kumimoji="0" sz="1600" b="0" i="0" u="none" strike="noStrike" kern="1200" cap="none" spc="-35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Inclusion Self- </a:t>
            </a:r>
            <a:r>
              <a:rPr kumimoji="0" sz="1600" b="0" i="0"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Assessment</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914400" y="2929127"/>
            <a:ext cx="2032000" cy="1219200"/>
          </a:xfrm>
          <a:prstGeom prst="rect">
            <a:avLst/>
          </a:prstGeom>
          <a:solidFill>
            <a:srgbClr val="43BCAB"/>
          </a:solidFill>
          <a:ln w="12700">
            <a:solidFill>
              <a:srgbClr val="FFFFFF"/>
            </a:solidFill>
          </a:ln>
        </p:spPr>
        <p:txBody>
          <a:bodyPr vert="horz" wrap="square" lIns="0" tIns="6350" rIns="0" bIns="0" rtlCol="0">
            <a:sp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Times New Roman"/>
              <a:ea typeface="+mn-ea"/>
              <a:cs typeface="Times New Roman"/>
            </a:endParaRPr>
          </a:p>
          <a:p>
            <a:pPr marL="68580" marR="62865" lvl="0" indent="0" algn="ctr" defTabSz="914400" rtl="0" eaLnBrk="1" fontAlgn="auto" latinLnBrk="0" hangingPunct="1">
              <a:lnSpc>
                <a:spcPct val="91600"/>
              </a:lnSpc>
              <a:spcBef>
                <a:spcPts val="0"/>
              </a:spcBef>
              <a:spcAft>
                <a:spcPts val="0"/>
              </a:spcAft>
              <a:buClrTx/>
              <a:buSzTx/>
              <a:buFontTx/>
              <a:buNone/>
              <a:tabLst/>
              <a:defRPr/>
            </a:pPr>
            <a:r>
              <a:rPr kumimoji="0" sz="1600" b="0" i="0" u="none" strike="noStrike" kern="1200" cap="none" spc="-15" normalizeH="0" baseline="0" noProof="0" dirty="0">
                <a:ln>
                  <a:noFill/>
                </a:ln>
                <a:solidFill>
                  <a:srgbClr val="FFFFFF"/>
                </a:solidFill>
                <a:effectLst/>
                <a:uLnTx/>
                <a:uFillTx/>
                <a:latin typeface="Calibri"/>
                <a:ea typeface="+mn-ea"/>
                <a:cs typeface="Calibri"/>
              </a:rPr>
              <a:t>Federal</a:t>
            </a:r>
            <a:r>
              <a:rPr kumimoji="0" sz="1600" b="0" i="0" u="none" strike="noStrike" kern="1200" cap="none" spc="-10" normalizeH="0" baseline="0" noProof="0" dirty="0">
                <a:ln>
                  <a:noFill/>
                </a:ln>
                <a:solidFill>
                  <a:srgbClr val="FFFFFF"/>
                </a:solidFill>
                <a:effectLst/>
                <a:uLnTx/>
                <a:uFillTx/>
                <a:latin typeface="Calibri"/>
                <a:ea typeface="+mn-ea"/>
                <a:cs typeface="Calibri"/>
              </a:rPr>
              <a:t> </a:t>
            </a:r>
            <a:r>
              <a:rPr kumimoji="0" sz="1600" b="0" i="0" u="none" strike="noStrike" kern="1200" cap="none" spc="-15" normalizeH="0" baseline="0" noProof="0" dirty="0">
                <a:ln>
                  <a:noFill/>
                </a:ln>
                <a:solidFill>
                  <a:srgbClr val="FFFFFF"/>
                </a:solidFill>
                <a:effectLst/>
                <a:uLnTx/>
                <a:uFillTx/>
                <a:latin typeface="Calibri"/>
                <a:ea typeface="+mn-ea"/>
                <a:cs typeface="Calibri"/>
              </a:rPr>
              <a:t>COVID</a:t>
            </a:r>
            <a:r>
              <a:rPr kumimoji="0" sz="1600" b="0" i="0" u="none" strike="noStrike" kern="1200" cap="none" spc="-1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Loans</a:t>
            </a:r>
            <a:r>
              <a:rPr kumimoji="0" sz="1600" b="0" i="0" u="none" strike="noStrike" kern="1200" cap="none" spc="-15"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&amp; </a:t>
            </a:r>
            <a:r>
              <a:rPr kumimoji="0" sz="1600" b="0" i="0" u="none" strike="noStrike" kern="1200" cap="none" spc="-345" normalizeH="0" baseline="0" noProof="0" dirty="0">
                <a:ln>
                  <a:noFill/>
                </a:ln>
                <a:solidFill>
                  <a:srgbClr val="FFFFFF"/>
                </a:solidFill>
                <a:effectLst/>
                <a:uLnTx/>
                <a:uFillTx/>
                <a:latin typeface="Calibri"/>
                <a:ea typeface="+mn-ea"/>
                <a:cs typeface="Calibri"/>
              </a:rPr>
              <a:t> </a:t>
            </a:r>
            <a:r>
              <a:rPr kumimoji="0" sz="1600" b="0" i="0" u="none" strike="noStrike" kern="1200" cap="none" spc="-15" normalizeH="0" baseline="0" noProof="0" dirty="0">
                <a:ln>
                  <a:noFill/>
                </a:ln>
                <a:solidFill>
                  <a:srgbClr val="FFFFFF"/>
                </a:solidFill>
                <a:effectLst/>
                <a:uLnTx/>
                <a:uFillTx/>
                <a:latin typeface="Calibri"/>
                <a:ea typeface="+mn-ea"/>
                <a:cs typeface="Calibri"/>
              </a:rPr>
              <a:t>Grants </a:t>
            </a:r>
            <a:r>
              <a:rPr kumimoji="0" sz="1600" b="0" i="0" u="none" strike="noStrike" kern="1200" cap="none" spc="-10" normalizeH="0" baseline="0" noProof="0" dirty="0">
                <a:ln>
                  <a:noFill/>
                </a:ln>
                <a:solidFill>
                  <a:srgbClr val="FFFFFF"/>
                </a:solidFill>
                <a:effectLst/>
                <a:uLnTx/>
                <a:uFillTx/>
                <a:latin typeface="Calibri"/>
                <a:ea typeface="+mn-ea"/>
                <a:cs typeface="Calibri"/>
              </a:rPr>
              <a:t>(CARES</a:t>
            </a:r>
            <a:r>
              <a:rPr kumimoji="0" sz="1600" b="0" i="0" u="none" strike="noStrike" kern="1200" cap="none" spc="5"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Act</a:t>
            </a:r>
            <a:r>
              <a:rPr kumimoji="0" sz="1600" b="0" i="0" u="none" strike="noStrike" kern="1200" cap="none" spc="-10" normalizeH="0" baseline="0" noProof="0" dirty="0">
                <a:ln>
                  <a:noFill/>
                </a:ln>
                <a:solidFill>
                  <a:srgbClr val="FFFFFF"/>
                </a:solidFill>
                <a:effectLst/>
                <a:uLnTx/>
                <a:uFillTx/>
                <a:latin typeface="Calibri"/>
                <a:ea typeface="+mn-ea"/>
                <a:cs typeface="Calibri"/>
              </a:rPr>
              <a:t> and </a:t>
            </a:r>
            <a:r>
              <a:rPr kumimoji="0" sz="1600" b="0" i="0" u="none" strike="noStrike" kern="1200" cap="none" spc="-5"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Heroes/Heal</a:t>
            </a:r>
            <a:r>
              <a:rPr kumimoji="0" sz="1600" b="0" i="0" u="none" strike="noStrike" kern="1200" cap="none" spc="15"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Acts)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3148583" y="2929127"/>
            <a:ext cx="2032000" cy="1219200"/>
          </a:xfrm>
          <a:prstGeom prst="rect">
            <a:avLst/>
          </a:prstGeom>
          <a:solidFill>
            <a:srgbClr val="43BB96"/>
          </a:solidFill>
          <a:ln w="12700">
            <a:solidFill>
              <a:srgbClr val="FFFFF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530860" marR="55244" lvl="0" indent="-467995" algn="l" defTabSz="914400" rtl="0" eaLnBrk="1" fontAlgn="auto" latinLnBrk="0" hangingPunct="1">
              <a:lnSpc>
                <a:spcPts val="1750"/>
              </a:lnSpc>
              <a:spcBef>
                <a:spcPts val="1140"/>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Calibri"/>
                <a:ea typeface="+mn-ea"/>
                <a:cs typeface="Calibri"/>
              </a:rPr>
              <a:t>Financial </a:t>
            </a:r>
            <a:r>
              <a:rPr kumimoji="0" sz="1600" b="0" i="0" u="none" strike="noStrike" kern="1200" cap="none" spc="-15" normalizeH="0" baseline="0" noProof="0" dirty="0">
                <a:ln>
                  <a:noFill/>
                </a:ln>
                <a:solidFill>
                  <a:srgbClr val="FFFFFF"/>
                </a:solidFill>
                <a:effectLst/>
                <a:uLnTx/>
                <a:uFillTx/>
                <a:latin typeface="Calibri"/>
                <a:ea typeface="+mn-ea"/>
                <a:cs typeface="Calibri"/>
              </a:rPr>
              <a:t>Infrastructure </a:t>
            </a:r>
            <a:r>
              <a:rPr kumimoji="0" sz="1600" b="0" i="0" u="none" strike="noStrike" kern="1200" cap="none" spc="-35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Assessment</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5382767" y="2929127"/>
            <a:ext cx="2032000" cy="1219200"/>
          </a:xfrm>
          <a:prstGeom prst="rect">
            <a:avLst/>
          </a:prstGeom>
          <a:solidFill>
            <a:srgbClr val="44B983"/>
          </a:solidFill>
          <a:ln w="12700">
            <a:solidFill>
              <a:srgbClr val="FFFFFF"/>
            </a:solidFill>
          </a:ln>
        </p:spPr>
        <p:txBody>
          <a:bodyPr vert="horz" wrap="square" lIns="0" tIns="6350" rIns="0" bIns="0" rtlCol="0">
            <a:sp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Times New Roman"/>
              <a:ea typeface="+mn-ea"/>
              <a:cs typeface="Times New Roman"/>
            </a:endParaRPr>
          </a:p>
          <a:p>
            <a:pPr marL="99060" marR="88900" lvl="0" indent="-1905" algn="ctr" defTabSz="914400" rtl="0" eaLnBrk="1" fontAlgn="auto" latinLnBrk="0" hangingPunct="1">
              <a:lnSpc>
                <a:spcPct val="91600"/>
              </a:lnSpc>
              <a:spcBef>
                <a:spcPts val="0"/>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Calibri"/>
                <a:ea typeface="+mn-ea"/>
                <a:cs typeface="Calibri"/>
              </a:rPr>
              <a:t>Financial Reporting, </a:t>
            </a:r>
            <a:r>
              <a:rPr kumimoji="0" sz="1600" b="0" i="0"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Cost-Accounting, Cash </a:t>
            </a:r>
            <a:r>
              <a:rPr kumimoji="0" sz="1600" b="0" i="0" u="none" strike="noStrike" kern="1200" cap="none" spc="-350"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Flow</a:t>
            </a:r>
            <a:r>
              <a:rPr kumimoji="0" sz="1600" b="0" i="0" u="none" strike="noStrike" kern="1200" cap="none" spc="-5" normalizeH="0" baseline="0" noProof="0" dirty="0">
                <a:ln>
                  <a:noFill/>
                </a:ln>
                <a:solidFill>
                  <a:srgbClr val="FFFFFF"/>
                </a:solidFill>
                <a:effectLst/>
                <a:uLnTx/>
                <a:uFillTx/>
                <a:latin typeface="Calibri"/>
                <a:ea typeface="+mn-ea"/>
                <a:cs typeface="Calibri"/>
              </a:rPr>
              <a:t> Analysis,</a:t>
            </a:r>
            <a:r>
              <a:rPr kumimoji="0" sz="1600" b="0" i="0" u="none" strike="noStrike" kern="1200" cap="none" spc="-15" normalizeH="0" baseline="0" noProof="0" dirty="0">
                <a:ln>
                  <a:noFill/>
                </a:ln>
                <a:solidFill>
                  <a:srgbClr val="FFFFFF"/>
                </a:solidFill>
                <a:effectLst/>
                <a:uLnTx/>
                <a:uFillTx/>
                <a:latin typeface="Calibri"/>
                <a:ea typeface="+mn-ea"/>
                <a:cs typeface="Calibri"/>
              </a:rPr>
              <a:t> Etc.</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7618476" y="2929127"/>
            <a:ext cx="2030095" cy="1219200"/>
          </a:xfrm>
          <a:prstGeom prst="rect">
            <a:avLst/>
          </a:prstGeom>
          <a:solidFill>
            <a:srgbClr val="44B76F"/>
          </a:solidFill>
          <a:ln w="12700">
            <a:solidFill>
              <a:srgbClr val="FFFFF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550" b="0" i="0" u="none" strike="noStrike" kern="1200" cap="none" spc="0" normalizeH="0" baseline="0" noProof="0">
              <a:ln>
                <a:noFill/>
              </a:ln>
              <a:solidFill>
                <a:prstClr val="black"/>
              </a:solidFill>
              <a:effectLst/>
              <a:uLnTx/>
              <a:uFillTx/>
              <a:latin typeface="Times New Roman"/>
              <a:ea typeface="+mn-ea"/>
              <a:cs typeface="Times New Roman"/>
            </a:endParaRPr>
          </a:p>
          <a:p>
            <a:pPr marL="27559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libri"/>
                <a:ea typeface="+mn-ea"/>
                <a:cs typeface="Calibri"/>
              </a:rPr>
              <a:t>Human</a:t>
            </a:r>
            <a:r>
              <a:rPr kumimoji="0" sz="1600" b="0" i="0" u="none" strike="noStrike" kern="1200" cap="none" spc="-25"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Resources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txBox="1"/>
          <p:nvPr/>
        </p:nvSpPr>
        <p:spPr>
          <a:xfrm>
            <a:off x="9852659" y="2929127"/>
            <a:ext cx="2032000" cy="1219200"/>
          </a:xfrm>
          <a:prstGeom prst="rect">
            <a:avLst/>
          </a:prstGeom>
          <a:solidFill>
            <a:srgbClr val="45B55E"/>
          </a:solidFill>
          <a:ln w="12700">
            <a:solidFill>
              <a:srgbClr val="FFFFF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659130" marR="222885" lvl="0" indent="-428625" algn="l" defTabSz="914400" rtl="0" eaLnBrk="1" fontAlgn="auto" latinLnBrk="0" hangingPunct="1">
              <a:lnSpc>
                <a:spcPts val="1750"/>
              </a:lnSpc>
              <a:spcBef>
                <a:spcPts val="1140"/>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libri"/>
                <a:ea typeface="+mn-ea"/>
                <a:cs typeface="Calibri"/>
              </a:rPr>
              <a:t>Fund Development </a:t>
            </a:r>
            <a:r>
              <a:rPr kumimoji="0" sz="1600" b="0" i="0" u="none" strike="noStrike" kern="1200" cap="none" spc="-35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Planning</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3" name="object 13"/>
          <p:cNvSpPr txBox="1"/>
          <p:nvPr/>
        </p:nvSpPr>
        <p:spPr>
          <a:xfrm>
            <a:off x="2031492" y="4351020"/>
            <a:ext cx="2032000" cy="1219200"/>
          </a:xfrm>
          <a:prstGeom prst="rect">
            <a:avLst/>
          </a:prstGeom>
          <a:solidFill>
            <a:srgbClr val="45B34D"/>
          </a:solidFill>
          <a:ln w="12700">
            <a:solidFill>
              <a:srgbClr val="FFFFF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530860" marR="410209" lvl="0" indent="-111760" algn="l" defTabSz="914400" rtl="0" eaLnBrk="1" fontAlgn="auto" latinLnBrk="0" hangingPunct="1">
              <a:lnSpc>
                <a:spcPts val="1750"/>
              </a:lnSpc>
              <a:spcBef>
                <a:spcPts val="1145"/>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libri"/>
                <a:ea typeface="+mn-ea"/>
                <a:cs typeface="Calibri"/>
              </a:rPr>
              <a:t>O</a:t>
            </a:r>
            <a:r>
              <a:rPr kumimoji="0" sz="1600" b="0" i="0" u="none" strike="noStrike" kern="1200" cap="none" spc="-35" normalizeH="0" baseline="0" noProof="0" dirty="0">
                <a:ln>
                  <a:noFill/>
                </a:ln>
                <a:solidFill>
                  <a:srgbClr val="FFFFFF"/>
                </a:solidFill>
                <a:effectLst/>
                <a:uLnTx/>
                <a:uFillTx/>
                <a:latin typeface="Calibri"/>
                <a:ea typeface="+mn-ea"/>
                <a:cs typeface="Calibri"/>
              </a:rPr>
              <a:t>r</a:t>
            </a:r>
            <a:r>
              <a:rPr kumimoji="0" sz="1600" b="0" i="0" u="none" strike="noStrike" kern="1200" cap="none" spc="-25" normalizeH="0" baseline="0" noProof="0" dirty="0">
                <a:ln>
                  <a:noFill/>
                </a:ln>
                <a:solidFill>
                  <a:srgbClr val="FFFFFF"/>
                </a:solidFill>
                <a:effectLst/>
                <a:uLnTx/>
                <a:uFillTx/>
                <a:latin typeface="Calibri"/>
                <a:ea typeface="+mn-ea"/>
                <a:cs typeface="Calibri"/>
              </a:rPr>
              <a:t>g</a:t>
            </a:r>
            <a:r>
              <a:rPr kumimoji="0" sz="1600" b="0" i="0" u="none" strike="noStrike" kern="1200" cap="none" spc="-5" normalizeH="0" baseline="0" noProof="0" dirty="0">
                <a:ln>
                  <a:noFill/>
                </a:ln>
                <a:solidFill>
                  <a:srgbClr val="FFFFFF"/>
                </a:solidFill>
                <a:effectLst/>
                <a:uLnTx/>
                <a:uFillTx/>
                <a:latin typeface="Calibri"/>
                <a:ea typeface="+mn-ea"/>
                <a:cs typeface="Calibri"/>
              </a:rPr>
              <a:t>a</a:t>
            </a:r>
            <a:r>
              <a:rPr kumimoji="0" sz="1600" b="0" i="0" u="none" strike="noStrike" kern="1200" cap="none" spc="-10" normalizeH="0" baseline="0" noProof="0" dirty="0">
                <a:ln>
                  <a:noFill/>
                </a:ln>
                <a:solidFill>
                  <a:srgbClr val="FFFFFF"/>
                </a:solidFill>
                <a:effectLst/>
                <a:uLnTx/>
                <a:uFillTx/>
                <a:latin typeface="Calibri"/>
                <a:ea typeface="+mn-ea"/>
                <a:cs typeface="Calibri"/>
              </a:rPr>
              <a:t>n</a:t>
            </a:r>
            <a:r>
              <a:rPr kumimoji="0" sz="1600" b="0" i="0" u="none" strike="noStrike" kern="1200" cap="none" spc="0" normalizeH="0" baseline="0" noProof="0" dirty="0">
                <a:ln>
                  <a:noFill/>
                </a:ln>
                <a:solidFill>
                  <a:srgbClr val="FFFFFF"/>
                </a:solidFill>
                <a:effectLst/>
                <a:uLnTx/>
                <a:uFillTx/>
                <a:latin typeface="Calibri"/>
                <a:ea typeface="+mn-ea"/>
                <a:cs typeface="Calibri"/>
              </a:rPr>
              <a:t>i</a:t>
            </a:r>
            <a:r>
              <a:rPr kumimoji="0" sz="1600" b="0" i="0" u="none" strike="noStrike" kern="1200" cap="none" spc="-25" normalizeH="0" baseline="0" noProof="0" dirty="0">
                <a:ln>
                  <a:noFill/>
                </a:ln>
                <a:solidFill>
                  <a:srgbClr val="FFFFFF"/>
                </a:solidFill>
                <a:effectLst/>
                <a:uLnTx/>
                <a:uFillTx/>
                <a:latin typeface="Calibri"/>
                <a:ea typeface="+mn-ea"/>
                <a:cs typeface="Calibri"/>
              </a:rPr>
              <a:t>z</a:t>
            </a:r>
            <a:r>
              <a:rPr kumimoji="0" sz="1600" b="0" i="0" u="none" strike="noStrike" kern="1200" cap="none" spc="-15" normalizeH="0" baseline="0" noProof="0" dirty="0">
                <a:ln>
                  <a:noFill/>
                </a:ln>
                <a:solidFill>
                  <a:srgbClr val="FFFFFF"/>
                </a:solidFill>
                <a:effectLst/>
                <a:uLnTx/>
                <a:uFillTx/>
                <a:latin typeface="Calibri"/>
                <a:ea typeface="+mn-ea"/>
                <a:cs typeface="Calibri"/>
              </a:rPr>
              <a:t>a</a:t>
            </a:r>
            <a:r>
              <a:rPr kumimoji="0" sz="1600" b="0" i="0" u="none" strike="noStrike" kern="1200" cap="none" spc="-5" normalizeH="0" baseline="0" noProof="0" dirty="0">
                <a:ln>
                  <a:noFill/>
                </a:ln>
                <a:solidFill>
                  <a:srgbClr val="FFFFFF"/>
                </a:solidFill>
                <a:effectLst/>
                <a:uLnTx/>
                <a:uFillTx/>
                <a:latin typeface="Calibri"/>
                <a:ea typeface="+mn-ea"/>
                <a:cs typeface="Calibri"/>
              </a:rPr>
              <a:t>ti</a:t>
            </a:r>
            <a:r>
              <a:rPr kumimoji="0" sz="1600" b="0" i="0" u="none" strike="noStrike" kern="1200" cap="none" spc="-10" normalizeH="0" baseline="0" noProof="0" dirty="0">
                <a:ln>
                  <a:noFill/>
                </a:ln>
                <a:solidFill>
                  <a:srgbClr val="FFFFFF"/>
                </a:solidFill>
                <a:effectLst/>
                <a:uLnTx/>
                <a:uFillTx/>
                <a:latin typeface="Calibri"/>
                <a:ea typeface="+mn-ea"/>
                <a:cs typeface="Calibri"/>
              </a:rPr>
              <a:t>o</a:t>
            </a:r>
            <a:r>
              <a:rPr kumimoji="0" sz="1600" b="0" i="0" u="none" strike="noStrike" kern="1200" cap="none" spc="-5" normalizeH="0" baseline="0" noProof="0" dirty="0">
                <a:ln>
                  <a:noFill/>
                </a:ln>
                <a:solidFill>
                  <a:srgbClr val="FFFFFF"/>
                </a:solidFill>
                <a:effectLst/>
                <a:uLnTx/>
                <a:uFillTx/>
                <a:latin typeface="Calibri"/>
                <a:ea typeface="+mn-ea"/>
                <a:cs typeface="Calibri"/>
              </a:rPr>
              <a:t>nal  Assessment</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txBox="1"/>
          <p:nvPr/>
        </p:nvSpPr>
        <p:spPr>
          <a:xfrm>
            <a:off x="4265676" y="4351020"/>
            <a:ext cx="2032000" cy="1219200"/>
          </a:xfrm>
          <a:prstGeom prst="rect">
            <a:avLst/>
          </a:prstGeom>
          <a:solidFill>
            <a:srgbClr val="4FB046"/>
          </a:solidFill>
          <a:ln w="12700">
            <a:solidFill>
              <a:srgbClr val="FFFFF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424815" marR="102870" lvl="0" indent="-312420" algn="l" defTabSz="914400" rtl="0" eaLnBrk="1" fontAlgn="auto" latinLnBrk="0" hangingPunct="1">
              <a:lnSpc>
                <a:spcPts val="1750"/>
              </a:lnSpc>
              <a:spcBef>
                <a:spcPts val="1145"/>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libri"/>
                <a:ea typeface="+mn-ea"/>
                <a:cs typeface="Calibri"/>
              </a:rPr>
              <a:t>Partnerships,</a:t>
            </a:r>
            <a:r>
              <a:rPr kumimoji="0" sz="1600" b="0" i="0" u="none" strike="noStrike" kern="1200" cap="none" spc="-60" normalizeH="0" baseline="0" noProof="0" dirty="0">
                <a:ln>
                  <a:noFill/>
                </a:ln>
                <a:solidFill>
                  <a:srgbClr val="FFFFFF"/>
                </a:solidFill>
                <a:effectLst/>
                <a:uLnTx/>
                <a:uFillTx/>
                <a:latin typeface="Calibri"/>
                <a:ea typeface="+mn-ea"/>
                <a:cs typeface="Calibri"/>
              </a:rPr>
              <a:t> </a:t>
            </a:r>
            <a:r>
              <a:rPr kumimoji="0" sz="1600" b="0" i="0" u="none" strike="noStrike" kern="1200" cap="none" spc="-15" normalizeH="0" baseline="0" noProof="0" dirty="0">
                <a:ln>
                  <a:noFill/>
                </a:ln>
                <a:solidFill>
                  <a:srgbClr val="FFFFFF"/>
                </a:solidFill>
                <a:effectLst/>
                <a:uLnTx/>
                <a:uFillTx/>
                <a:latin typeface="Calibri"/>
                <a:ea typeface="+mn-ea"/>
                <a:cs typeface="Calibri"/>
              </a:rPr>
              <a:t>Mergers </a:t>
            </a:r>
            <a:r>
              <a:rPr kumimoji="0" sz="1600" b="0" i="0" u="none" strike="noStrike" kern="1200" cap="none" spc="-35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&amp;</a:t>
            </a:r>
            <a:r>
              <a:rPr kumimoji="0" sz="1600" b="0" i="0" u="none" strike="noStrike" kern="1200" cap="none" spc="-15"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Acquisitions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txBox="1"/>
          <p:nvPr/>
        </p:nvSpPr>
        <p:spPr>
          <a:xfrm>
            <a:off x="6501384" y="4351020"/>
            <a:ext cx="2030095" cy="1219200"/>
          </a:xfrm>
          <a:prstGeom prst="rect">
            <a:avLst/>
          </a:prstGeom>
          <a:solidFill>
            <a:srgbClr val="5FAE46"/>
          </a:solidFill>
          <a:ln w="12700">
            <a:solidFill>
              <a:srgbClr val="FFFFFF"/>
            </a:solidFill>
          </a:ln>
        </p:spPr>
        <p:txBody>
          <a:bodyPr vert="horz" wrap="square" lIns="0" tIns="93980" rIns="0" bIns="0" rtlCol="0">
            <a:spAutoFit/>
          </a:bodyPr>
          <a:lstStyle/>
          <a:p>
            <a:pPr marL="175260" marR="165735" lvl="0" indent="-2540" algn="ctr" defTabSz="914400" rtl="0" eaLnBrk="1" fontAlgn="auto" latinLnBrk="0" hangingPunct="1">
              <a:lnSpc>
                <a:spcPct val="91800"/>
              </a:lnSpc>
              <a:spcBef>
                <a:spcPts val="740"/>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libri"/>
                <a:ea typeface="+mn-ea"/>
                <a:cs typeface="Calibri"/>
              </a:rPr>
              <a:t>Policy Development </a:t>
            </a:r>
            <a:r>
              <a:rPr kumimoji="0" sz="1600" b="0" i="0" u="none" strike="noStrike" kern="1200" cap="none" spc="-5" normalizeH="0" baseline="0" noProof="0" dirty="0">
                <a:ln>
                  <a:noFill/>
                </a:ln>
                <a:solidFill>
                  <a:srgbClr val="FFFFFF"/>
                </a:solidFill>
                <a:effectLst/>
                <a:uLnTx/>
                <a:uFillTx/>
                <a:latin typeface="Calibri"/>
                <a:ea typeface="+mn-ea"/>
                <a:cs typeface="Calibri"/>
              </a:rPr>
              <a:t> </a:t>
            </a:r>
            <a:r>
              <a:rPr kumimoji="0" sz="1400" b="0" i="0" u="none" strike="noStrike" kern="1200" cap="none" spc="-10" normalizeH="0" baseline="0" noProof="0" dirty="0">
                <a:ln>
                  <a:noFill/>
                </a:ln>
                <a:solidFill>
                  <a:srgbClr val="FFFFFF"/>
                </a:solidFill>
                <a:effectLst/>
                <a:uLnTx/>
                <a:uFillTx/>
                <a:latin typeface="Calibri"/>
                <a:ea typeface="+mn-ea"/>
                <a:cs typeface="Calibri"/>
              </a:rPr>
              <a:t>(Personnel, </a:t>
            </a:r>
            <a:r>
              <a:rPr kumimoji="0" sz="1400" b="0" i="0" u="none" strike="noStrike" kern="1200" cap="none" spc="-5" normalizeH="0" baseline="0" noProof="0" dirty="0">
                <a:ln>
                  <a:noFill/>
                </a:ln>
                <a:solidFill>
                  <a:srgbClr val="FFFFFF"/>
                </a:solidFill>
                <a:effectLst/>
                <a:uLnTx/>
                <a:uFillTx/>
                <a:latin typeface="Calibri"/>
                <a:ea typeface="+mn-ea"/>
                <a:cs typeface="Calibri"/>
              </a:rPr>
              <a:t>Financial, </a:t>
            </a:r>
            <a:r>
              <a:rPr kumimoji="0" sz="1400" b="0" i="0" u="none" strike="noStrike" kern="1200" cap="none" spc="0" normalizeH="0" baseline="0" noProof="0" dirty="0">
                <a:ln>
                  <a:noFill/>
                </a:ln>
                <a:solidFill>
                  <a:srgbClr val="FFFFFF"/>
                </a:solidFill>
                <a:effectLst/>
                <a:uLnTx/>
                <a:uFillTx/>
                <a:latin typeface="Calibri"/>
                <a:ea typeface="+mn-ea"/>
                <a:cs typeface="Calibri"/>
              </a:rPr>
              <a:t> Risk </a:t>
            </a:r>
            <a:r>
              <a:rPr kumimoji="0" sz="1400" b="0" i="0" u="none" strike="noStrike" kern="1200" cap="none" spc="-5" normalizeH="0" baseline="0" noProof="0" dirty="0">
                <a:ln>
                  <a:noFill/>
                </a:ln>
                <a:solidFill>
                  <a:srgbClr val="FFFFFF"/>
                </a:solidFill>
                <a:effectLst/>
                <a:uLnTx/>
                <a:uFillTx/>
                <a:latin typeface="Calibri"/>
                <a:ea typeface="+mn-ea"/>
                <a:cs typeface="Calibri"/>
              </a:rPr>
              <a:t>Management, </a:t>
            </a:r>
            <a:r>
              <a:rPr kumimoji="0" sz="1400" b="0" i="0" u="none" strike="noStrike" kern="1200" cap="none" spc="0" normalizeH="0" baseline="0" noProof="0" dirty="0">
                <a:ln>
                  <a:noFill/>
                </a:ln>
                <a:solidFill>
                  <a:srgbClr val="FFFFFF"/>
                </a:solidFill>
                <a:effectLst/>
                <a:uLnTx/>
                <a:uFillTx/>
                <a:latin typeface="Calibri"/>
                <a:ea typeface="+mn-ea"/>
                <a:cs typeface="Calibri"/>
              </a:rPr>
              <a:t> </a:t>
            </a:r>
            <a:r>
              <a:rPr kumimoji="0" sz="1400" b="0" i="0" u="none" strike="noStrike" kern="1200" cap="none" spc="-10" normalizeH="0" baseline="0" noProof="0" dirty="0">
                <a:ln>
                  <a:noFill/>
                </a:ln>
                <a:solidFill>
                  <a:srgbClr val="FFFFFF"/>
                </a:solidFill>
                <a:effectLst/>
                <a:uLnTx/>
                <a:uFillTx/>
                <a:latin typeface="Calibri"/>
                <a:ea typeface="+mn-ea"/>
                <a:cs typeface="Calibri"/>
              </a:rPr>
              <a:t>Confidentiality,</a:t>
            </a:r>
            <a:r>
              <a:rPr kumimoji="0" sz="1400" b="0" i="0" u="none" strike="noStrike" kern="1200" cap="none" spc="-60" normalizeH="0" baseline="0" noProof="0" dirty="0">
                <a:ln>
                  <a:noFill/>
                </a:ln>
                <a:solidFill>
                  <a:srgbClr val="FFFFFF"/>
                </a:solidFill>
                <a:effectLst/>
                <a:uLnTx/>
                <a:uFillTx/>
                <a:latin typeface="Calibri"/>
                <a:ea typeface="+mn-ea"/>
                <a:cs typeface="Calibri"/>
              </a:rPr>
              <a:t> </a:t>
            </a:r>
            <a:r>
              <a:rPr kumimoji="0" sz="1400" b="0" i="0" u="none" strike="noStrike" kern="1200" cap="none" spc="-5" normalizeH="0" baseline="0" noProof="0" dirty="0">
                <a:ln>
                  <a:noFill/>
                </a:ln>
                <a:solidFill>
                  <a:srgbClr val="FFFFFF"/>
                </a:solidFill>
                <a:effectLst/>
                <a:uLnTx/>
                <a:uFillTx/>
                <a:latin typeface="Calibri"/>
                <a:ea typeface="+mn-ea"/>
                <a:cs typeface="Calibri"/>
              </a:rPr>
              <a:t>Conflict </a:t>
            </a:r>
            <a:r>
              <a:rPr kumimoji="0" sz="1400" b="0" i="0" u="none" strike="noStrike" kern="1200" cap="none" spc="-300" normalizeH="0" baseline="0" noProof="0" dirty="0">
                <a:ln>
                  <a:noFill/>
                </a:ln>
                <a:solidFill>
                  <a:srgbClr val="FFFFFF"/>
                </a:solidFill>
                <a:effectLst/>
                <a:uLnTx/>
                <a:uFillTx/>
                <a:latin typeface="Calibri"/>
                <a:ea typeface="+mn-ea"/>
                <a:cs typeface="Calibri"/>
              </a:rPr>
              <a:t> </a:t>
            </a:r>
            <a:r>
              <a:rPr kumimoji="0" sz="1400" b="0" i="0" u="none" strike="noStrike" kern="1200" cap="none" spc="-5" normalizeH="0" baseline="0" noProof="0" dirty="0">
                <a:ln>
                  <a:noFill/>
                </a:ln>
                <a:solidFill>
                  <a:srgbClr val="FFFFFF"/>
                </a:solidFill>
                <a:effectLst/>
                <a:uLnTx/>
                <a:uFillTx/>
                <a:latin typeface="Calibri"/>
                <a:ea typeface="+mn-ea"/>
                <a:cs typeface="Calibri"/>
              </a:rPr>
              <a:t>of</a:t>
            </a:r>
            <a:r>
              <a:rPr kumimoji="0" sz="1400" b="0" i="0" u="none" strike="noStrike" kern="1200" cap="none" spc="-15" normalizeH="0" baseline="0" noProof="0" dirty="0">
                <a:ln>
                  <a:noFill/>
                </a:ln>
                <a:solidFill>
                  <a:srgbClr val="FFFFFF"/>
                </a:solidFill>
                <a:effectLst/>
                <a:uLnTx/>
                <a:uFillTx/>
                <a:latin typeface="Calibri"/>
                <a:ea typeface="+mn-ea"/>
                <a:cs typeface="Calibri"/>
              </a:rPr>
              <a:t> </a:t>
            </a:r>
            <a:r>
              <a:rPr kumimoji="0" sz="1400" b="0" i="0" u="none" strike="noStrike" kern="1200" cap="none" spc="-10" normalizeH="0" baseline="0" noProof="0" dirty="0">
                <a:ln>
                  <a:noFill/>
                </a:ln>
                <a:solidFill>
                  <a:srgbClr val="FFFFFF"/>
                </a:solidFill>
                <a:effectLst/>
                <a:uLnTx/>
                <a:uFillTx/>
                <a:latin typeface="Calibri"/>
                <a:ea typeface="+mn-ea"/>
                <a:cs typeface="Calibri"/>
              </a:rPr>
              <a:t>Interest,</a:t>
            </a:r>
            <a:r>
              <a:rPr kumimoji="0" sz="1400" b="0" i="0" u="none" strike="noStrike" kern="1200" cap="none" spc="-5" normalizeH="0" baseline="0" noProof="0" dirty="0">
                <a:ln>
                  <a:noFill/>
                </a:ln>
                <a:solidFill>
                  <a:srgbClr val="FFFFFF"/>
                </a:solidFill>
                <a:effectLst/>
                <a:uLnTx/>
                <a:uFillTx/>
                <a:latin typeface="Calibri"/>
                <a:ea typeface="+mn-ea"/>
                <a:cs typeface="Calibri"/>
              </a:rPr>
              <a:t> </a:t>
            </a:r>
            <a:r>
              <a:rPr kumimoji="0" sz="1400" b="0" i="0" u="none" strike="noStrike" kern="1200" cap="none" spc="-10" normalizeH="0" baseline="0" noProof="0" dirty="0">
                <a:ln>
                  <a:noFill/>
                </a:ln>
                <a:solidFill>
                  <a:srgbClr val="FFFFFF"/>
                </a:solidFill>
                <a:effectLst/>
                <a:uLnTx/>
                <a:uFillTx/>
                <a:latin typeface="Calibri"/>
                <a:ea typeface="+mn-ea"/>
                <a:cs typeface="Calibri"/>
              </a:rPr>
              <a:t>Etc.)</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8735568" y="4351020"/>
            <a:ext cx="2030095" cy="1219200"/>
          </a:xfrm>
          <a:prstGeom prst="rect">
            <a:avLst/>
          </a:prstGeom>
          <a:solidFill>
            <a:srgbClr val="6FAC46"/>
          </a:solidFill>
          <a:ln w="12700">
            <a:solidFill>
              <a:srgbClr val="FFFFF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203200" marR="196850" lvl="0" indent="452120" algn="l" defTabSz="914400" rtl="0" eaLnBrk="1" fontAlgn="auto" latinLnBrk="0" hangingPunct="1">
              <a:lnSpc>
                <a:spcPts val="1750"/>
              </a:lnSpc>
              <a:spcBef>
                <a:spcPts val="1145"/>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libri"/>
                <a:ea typeface="+mn-ea"/>
                <a:cs typeface="Calibri"/>
              </a:rPr>
              <a:t>Strategic </a:t>
            </a:r>
            <a:r>
              <a:rPr kumimoji="0" sz="1600" b="0" i="0" u="none" strike="noStrike" kern="1200" cap="none" spc="-5"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Directions/Planning</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252683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29639" y="583437"/>
            <a:ext cx="7489825" cy="781812"/>
          </a:xfrm>
          <a:prstGeom prst="rect">
            <a:avLst/>
          </a:prstGeom>
        </p:spPr>
      </p:pic>
      <p:grpSp>
        <p:nvGrpSpPr>
          <p:cNvPr id="3" name="object 3"/>
          <p:cNvGrpSpPr/>
          <p:nvPr/>
        </p:nvGrpSpPr>
        <p:grpSpPr>
          <a:xfrm>
            <a:off x="1170736" y="1809242"/>
            <a:ext cx="10115550" cy="2729865"/>
            <a:chOff x="1170736" y="1809242"/>
            <a:chExt cx="10115550" cy="2729865"/>
          </a:xfrm>
        </p:grpSpPr>
        <p:pic>
          <p:nvPicPr>
            <p:cNvPr id="4" name="object 4"/>
            <p:cNvPicPr/>
            <p:nvPr/>
          </p:nvPicPr>
          <p:blipFill>
            <a:blip r:embed="rId3" cstate="print"/>
            <a:stretch>
              <a:fillRect/>
            </a:stretch>
          </p:blipFill>
          <p:spPr>
            <a:xfrm>
              <a:off x="1204264" y="1809242"/>
              <a:ext cx="3784346" cy="356615"/>
            </a:xfrm>
            <a:prstGeom prst="rect">
              <a:avLst/>
            </a:prstGeom>
          </p:spPr>
        </p:pic>
        <p:pic>
          <p:nvPicPr>
            <p:cNvPr id="5" name="object 5"/>
            <p:cNvPicPr/>
            <p:nvPr/>
          </p:nvPicPr>
          <p:blipFill>
            <a:blip r:embed="rId4" cstate="print"/>
            <a:stretch>
              <a:fillRect/>
            </a:stretch>
          </p:blipFill>
          <p:spPr>
            <a:xfrm>
              <a:off x="1627885" y="2147570"/>
              <a:ext cx="3539490" cy="356615"/>
            </a:xfrm>
            <a:prstGeom prst="rect">
              <a:avLst/>
            </a:prstGeom>
          </p:spPr>
        </p:pic>
        <p:pic>
          <p:nvPicPr>
            <p:cNvPr id="6" name="object 6"/>
            <p:cNvPicPr/>
            <p:nvPr/>
          </p:nvPicPr>
          <p:blipFill>
            <a:blip r:embed="rId5" cstate="print"/>
            <a:stretch>
              <a:fillRect/>
            </a:stretch>
          </p:blipFill>
          <p:spPr>
            <a:xfrm>
              <a:off x="1970785" y="2484069"/>
              <a:ext cx="4832731" cy="356920"/>
            </a:xfrm>
            <a:prstGeom prst="rect">
              <a:avLst/>
            </a:prstGeom>
          </p:spPr>
        </p:pic>
        <p:pic>
          <p:nvPicPr>
            <p:cNvPr id="7" name="object 7"/>
            <p:cNvPicPr/>
            <p:nvPr/>
          </p:nvPicPr>
          <p:blipFill>
            <a:blip r:embed="rId6" cstate="print"/>
            <a:stretch>
              <a:fillRect/>
            </a:stretch>
          </p:blipFill>
          <p:spPr>
            <a:xfrm>
              <a:off x="6672961" y="2484069"/>
              <a:ext cx="207264" cy="356920"/>
            </a:xfrm>
            <a:prstGeom prst="rect">
              <a:avLst/>
            </a:prstGeom>
          </p:spPr>
        </p:pic>
        <p:pic>
          <p:nvPicPr>
            <p:cNvPr id="8" name="object 8"/>
            <p:cNvPicPr/>
            <p:nvPr/>
          </p:nvPicPr>
          <p:blipFill>
            <a:blip r:embed="rId7" cstate="print"/>
            <a:stretch>
              <a:fillRect/>
            </a:stretch>
          </p:blipFill>
          <p:spPr>
            <a:xfrm>
              <a:off x="6776593" y="2484069"/>
              <a:ext cx="1008456" cy="356920"/>
            </a:xfrm>
            <a:prstGeom prst="rect">
              <a:avLst/>
            </a:prstGeom>
          </p:spPr>
        </p:pic>
        <p:pic>
          <p:nvPicPr>
            <p:cNvPr id="9" name="object 9"/>
            <p:cNvPicPr/>
            <p:nvPr/>
          </p:nvPicPr>
          <p:blipFill>
            <a:blip r:embed="rId8" cstate="print"/>
            <a:stretch>
              <a:fillRect/>
            </a:stretch>
          </p:blipFill>
          <p:spPr>
            <a:xfrm>
              <a:off x="2427986" y="2830703"/>
              <a:ext cx="8857869" cy="320039"/>
            </a:xfrm>
            <a:prstGeom prst="rect">
              <a:avLst/>
            </a:prstGeom>
          </p:spPr>
        </p:pic>
        <p:pic>
          <p:nvPicPr>
            <p:cNvPr id="10" name="object 10"/>
            <p:cNvPicPr/>
            <p:nvPr/>
          </p:nvPicPr>
          <p:blipFill>
            <a:blip r:embed="rId9" cstate="print"/>
            <a:stretch>
              <a:fillRect/>
            </a:stretch>
          </p:blipFill>
          <p:spPr>
            <a:xfrm>
              <a:off x="1970785" y="3133979"/>
              <a:ext cx="7196963" cy="356615"/>
            </a:xfrm>
            <a:prstGeom prst="rect">
              <a:avLst/>
            </a:prstGeom>
          </p:spPr>
        </p:pic>
        <p:pic>
          <p:nvPicPr>
            <p:cNvPr id="11" name="object 11"/>
            <p:cNvPicPr/>
            <p:nvPr/>
          </p:nvPicPr>
          <p:blipFill>
            <a:blip r:embed="rId10" cstate="print"/>
            <a:stretch>
              <a:fillRect/>
            </a:stretch>
          </p:blipFill>
          <p:spPr>
            <a:xfrm>
              <a:off x="9041637" y="3133979"/>
              <a:ext cx="207264" cy="356615"/>
            </a:xfrm>
            <a:prstGeom prst="rect">
              <a:avLst/>
            </a:prstGeom>
          </p:spPr>
        </p:pic>
        <p:pic>
          <p:nvPicPr>
            <p:cNvPr id="12" name="object 12"/>
            <p:cNvPicPr/>
            <p:nvPr/>
          </p:nvPicPr>
          <p:blipFill>
            <a:blip r:embed="rId11" cstate="print"/>
            <a:stretch>
              <a:fillRect/>
            </a:stretch>
          </p:blipFill>
          <p:spPr>
            <a:xfrm>
              <a:off x="9145270" y="3133979"/>
              <a:ext cx="989291" cy="356615"/>
            </a:xfrm>
            <a:prstGeom prst="rect">
              <a:avLst/>
            </a:prstGeom>
          </p:spPr>
        </p:pic>
        <p:pic>
          <p:nvPicPr>
            <p:cNvPr id="13" name="object 13"/>
            <p:cNvPicPr/>
            <p:nvPr/>
          </p:nvPicPr>
          <p:blipFill>
            <a:blip r:embed="rId12" cstate="print"/>
            <a:stretch>
              <a:fillRect/>
            </a:stretch>
          </p:blipFill>
          <p:spPr>
            <a:xfrm>
              <a:off x="2427986" y="3478402"/>
              <a:ext cx="310895" cy="320040"/>
            </a:xfrm>
            <a:prstGeom prst="rect">
              <a:avLst/>
            </a:prstGeom>
          </p:spPr>
        </p:pic>
        <p:pic>
          <p:nvPicPr>
            <p:cNvPr id="14" name="object 14"/>
            <p:cNvPicPr/>
            <p:nvPr/>
          </p:nvPicPr>
          <p:blipFill>
            <a:blip r:embed="rId13" cstate="print"/>
            <a:stretch>
              <a:fillRect/>
            </a:stretch>
          </p:blipFill>
          <p:spPr>
            <a:xfrm>
              <a:off x="2635250" y="3478402"/>
              <a:ext cx="185927" cy="320040"/>
            </a:xfrm>
            <a:prstGeom prst="rect">
              <a:avLst/>
            </a:prstGeom>
          </p:spPr>
        </p:pic>
        <p:pic>
          <p:nvPicPr>
            <p:cNvPr id="15" name="object 15"/>
            <p:cNvPicPr/>
            <p:nvPr/>
          </p:nvPicPr>
          <p:blipFill>
            <a:blip r:embed="rId14" cstate="print"/>
            <a:stretch>
              <a:fillRect/>
            </a:stretch>
          </p:blipFill>
          <p:spPr>
            <a:xfrm>
              <a:off x="2728213" y="3478402"/>
              <a:ext cx="5529453" cy="320040"/>
            </a:xfrm>
            <a:prstGeom prst="rect">
              <a:avLst/>
            </a:prstGeom>
          </p:spPr>
        </p:pic>
        <p:pic>
          <p:nvPicPr>
            <p:cNvPr id="16" name="object 16"/>
            <p:cNvPicPr/>
            <p:nvPr/>
          </p:nvPicPr>
          <p:blipFill>
            <a:blip r:embed="rId15" cstate="print"/>
            <a:stretch>
              <a:fillRect/>
            </a:stretch>
          </p:blipFill>
          <p:spPr>
            <a:xfrm>
              <a:off x="1970785" y="3781679"/>
              <a:ext cx="6501765" cy="356616"/>
            </a:xfrm>
            <a:prstGeom prst="rect">
              <a:avLst/>
            </a:prstGeom>
          </p:spPr>
        </p:pic>
        <p:pic>
          <p:nvPicPr>
            <p:cNvPr id="17" name="object 17"/>
            <p:cNvPicPr/>
            <p:nvPr/>
          </p:nvPicPr>
          <p:blipFill>
            <a:blip r:embed="rId16" cstate="print"/>
            <a:stretch>
              <a:fillRect/>
            </a:stretch>
          </p:blipFill>
          <p:spPr>
            <a:xfrm>
              <a:off x="1170736" y="4182186"/>
              <a:ext cx="1534541" cy="356920"/>
            </a:xfrm>
            <a:prstGeom prst="rect">
              <a:avLst/>
            </a:prstGeom>
          </p:spPr>
        </p:pic>
        <p:pic>
          <p:nvPicPr>
            <p:cNvPr id="18" name="object 18"/>
            <p:cNvPicPr/>
            <p:nvPr/>
          </p:nvPicPr>
          <p:blipFill>
            <a:blip r:embed="rId17" cstate="print"/>
            <a:stretch>
              <a:fillRect/>
            </a:stretch>
          </p:blipFill>
          <p:spPr>
            <a:xfrm>
              <a:off x="2645917" y="4182186"/>
              <a:ext cx="3501008" cy="356920"/>
            </a:xfrm>
            <a:prstGeom prst="rect">
              <a:avLst/>
            </a:prstGeom>
          </p:spPr>
        </p:pic>
        <p:pic>
          <p:nvPicPr>
            <p:cNvPr id="19" name="object 19"/>
            <p:cNvPicPr/>
            <p:nvPr/>
          </p:nvPicPr>
          <p:blipFill>
            <a:blip r:embed="rId18" cstate="print"/>
            <a:stretch>
              <a:fillRect/>
            </a:stretch>
          </p:blipFill>
          <p:spPr>
            <a:xfrm>
              <a:off x="6006972" y="4182186"/>
              <a:ext cx="3942715" cy="356920"/>
            </a:xfrm>
            <a:prstGeom prst="rect">
              <a:avLst/>
            </a:prstGeom>
          </p:spPr>
        </p:pic>
      </p:grpSp>
      <p:pic>
        <p:nvPicPr>
          <p:cNvPr id="20" name="object 20"/>
          <p:cNvPicPr/>
          <p:nvPr/>
        </p:nvPicPr>
        <p:blipFill>
          <a:blip r:embed="rId19" cstate="print"/>
          <a:stretch>
            <a:fillRect/>
          </a:stretch>
        </p:blipFill>
        <p:spPr>
          <a:xfrm>
            <a:off x="1170736" y="4585080"/>
            <a:ext cx="3589654" cy="356615"/>
          </a:xfrm>
          <a:prstGeom prst="rect">
            <a:avLst/>
          </a:prstGeom>
        </p:spPr>
      </p:pic>
      <p:sp>
        <p:nvSpPr>
          <p:cNvPr id="21" name="object 21"/>
          <p:cNvSpPr txBox="1"/>
          <p:nvPr/>
        </p:nvSpPr>
        <p:spPr>
          <a:xfrm>
            <a:off x="916939" y="1777339"/>
            <a:ext cx="1329690" cy="3373754"/>
          </a:xfrm>
          <a:prstGeom prst="rect">
            <a:avLst/>
          </a:prstGeom>
        </p:spPr>
        <p:txBody>
          <a:bodyPr vert="horz" wrap="square" lIns="0" tIns="45720" rIns="0" bIns="0" rtlCol="0">
            <a:spAutoFit/>
          </a:bodyPr>
          <a:lstStyle/>
          <a:p>
            <a:pPr marL="12700" marR="0" lvl="0" indent="0" algn="l" defTabSz="914400" rtl="0" eaLnBrk="1" fontAlgn="auto" latinLnBrk="0" hangingPunct="1">
              <a:lnSpc>
                <a:spcPct val="100000"/>
              </a:lnSpc>
              <a:spcBef>
                <a:spcPts val="36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436245" marR="0" lvl="0" indent="0" algn="l" defTabSz="914400" rtl="0" eaLnBrk="1" fontAlgn="auto" latinLnBrk="0" hangingPunct="1">
              <a:lnSpc>
                <a:spcPct val="100000"/>
              </a:lnSpc>
              <a:spcBef>
                <a:spcPts val="26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779145" marR="0" lvl="0" indent="0" algn="l" defTabSz="914400" rtl="0" eaLnBrk="1" fontAlgn="auto" latinLnBrk="0" hangingPunct="1">
              <a:lnSpc>
                <a:spcPct val="100000"/>
              </a:lnSpc>
              <a:spcBef>
                <a:spcPts val="254"/>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36345" marR="0" lvl="0" indent="0" algn="l" defTabSz="914400" rtl="0" eaLnBrk="1" fontAlgn="auto" latinLnBrk="0" hangingPunct="1">
              <a:lnSpc>
                <a:spcPct val="100000"/>
              </a:lnSpc>
              <a:spcBef>
                <a:spcPts val="31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779145" marR="0" lvl="0" indent="0" algn="l" defTabSz="914400" rtl="0" eaLnBrk="1" fontAlgn="auto" latinLnBrk="0" hangingPunct="1">
              <a:lnSpc>
                <a:spcPct val="100000"/>
              </a:lnSpc>
              <a:spcBef>
                <a:spcPts val="244"/>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36345" marR="0" lvl="0" indent="0" algn="l" defTabSz="914400" rtl="0" eaLnBrk="1" fontAlgn="auto" latinLnBrk="0" hangingPunct="1">
              <a:lnSpc>
                <a:spcPct val="100000"/>
              </a:lnSpc>
              <a:spcBef>
                <a:spcPts val="295"/>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779145" marR="0" lvl="0" indent="0" algn="l" defTabSz="914400" rtl="0" eaLnBrk="1" fontAlgn="auto" latinLnBrk="0" hangingPunct="1">
              <a:lnSpc>
                <a:spcPct val="100000"/>
              </a:lnSpc>
              <a:spcBef>
                <a:spcPts val="244"/>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75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77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779145" marR="0" lvl="0" indent="0" algn="l" defTabSz="914400" rtl="0" eaLnBrk="1" fontAlgn="auto" latinLnBrk="0" hangingPunct="1">
              <a:lnSpc>
                <a:spcPct val="100000"/>
              </a:lnSpc>
              <a:spcBef>
                <a:spcPts val="40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grpSp>
        <p:nvGrpSpPr>
          <p:cNvPr id="22" name="object 22"/>
          <p:cNvGrpSpPr/>
          <p:nvPr/>
        </p:nvGrpSpPr>
        <p:grpSpPr>
          <a:xfrm>
            <a:off x="1938782" y="4947792"/>
            <a:ext cx="8971915" cy="378460"/>
            <a:chOff x="1938782" y="4947792"/>
            <a:chExt cx="8971915" cy="378460"/>
          </a:xfrm>
        </p:grpSpPr>
        <p:pic>
          <p:nvPicPr>
            <p:cNvPr id="23" name="object 23"/>
            <p:cNvPicPr/>
            <p:nvPr/>
          </p:nvPicPr>
          <p:blipFill>
            <a:blip r:embed="rId20" cstate="print"/>
            <a:stretch>
              <a:fillRect/>
            </a:stretch>
          </p:blipFill>
          <p:spPr>
            <a:xfrm>
              <a:off x="1938782" y="4947792"/>
              <a:ext cx="8971661" cy="213360"/>
            </a:xfrm>
            <a:prstGeom prst="rect">
              <a:avLst/>
            </a:prstGeom>
          </p:spPr>
        </p:pic>
        <p:pic>
          <p:nvPicPr>
            <p:cNvPr id="24" name="object 24"/>
            <p:cNvPicPr/>
            <p:nvPr/>
          </p:nvPicPr>
          <p:blipFill>
            <a:blip r:embed="rId21" cstate="print"/>
            <a:stretch>
              <a:fillRect/>
            </a:stretch>
          </p:blipFill>
          <p:spPr>
            <a:xfrm>
              <a:off x="1938782" y="5112384"/>
              <a:ext cx="7597902" cy="213360"/>
            </a:xfrm>
            <a:prstGeom prst="rect">
              <a:avLst/>
            </a:prstGeom>
          </p:spPr>
        </p:pic>
        <p:pic>
          <p:nvPicPr>
            <p:cNvPr id="25" name="object 25"/>
            <p:cNvPicPr/>
            <p:nvPr/>
          </p:nvPicPr>
          <p:blipFill>
            <a:blip r:embed="rId22" cstate="print"/>
            <a:stretch>
              <a:fillRect/>
            </a:stretch>
          </p:blipFill>
          <p:spPr>
            <a:xfrm>
              <a:off x="9459213" y="5112384"/>
              <a:ext cx="868375" cy="213360"/>
            </a:xfrm>
            <a:prstGeom prst="rect">
              <a:avLst/>
            </a:prstGeom>
          </p:spPr>
        </p:pic>
      </p:grpSp>
      <p:sp>
        <p:nvSpPr>
          <p:cNvPr id="26" name="object 26"/>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47</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896447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pic>
        <p:nvPicPr>
          <p:cNvPr id="3" name="object 3"/>
          <p:cNvPicPr/>
          <p:nvPr/>
        </p:nvPicPr>
        <p:blipFill>
          <a:blip r:embed="rId3" cstate="print"/>
          <a:stretch>
            <a:fillRect/>
          </a:stretch>
        </p:blipFill>
        <p:spPr>
          <a:xfrm>
            <a:off x="219456" y="5899403"/>
            <a:ext cx="3140964" cy="836673"/>
          </a:xfrm>
          <a:prstGeom prst="rect">
            <a:avLst/>
          </a:prstGeom>
        </p:spPr>
      </p:pic>
      <p:sp>
        <p:nvSpPr>
          <p:cNvPr id="4" name="object 4"/>
          <p:cNvSpPr txBox="1"/>
          <p:nvPr/>
        </p:nvSpPr>
        <p:spPr>
          <a:xfrm>
            <a:off x="2627757" y="4363669"/>
            <a:ext cx="6934834" cy="3917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1" u="none" strike="noStrike" kern="1200" cap="none" spc="0" normalizeH="0" baseline="0" noProof="0" dirty="0">
                <a:ln>
                  <a:noFill/>
                </a:ln>
                <a:solidFill>
                  <a:prstClr val="black"/>
                </a:solidFill>
                <a:effectLst/>
                <a:uLnTx/>
                <a:uFillTx/>
                <a:latin typeface="Calibri"/>
                <a:ea typeface="+mn-ea"/>
                <a:cs typeface="Calibri"/>
              </a:rPr>
              <a:t>A</a:t>
            </a:r>
            <a:r>
              <a:rPr kumimoji="0" sz="2400" b="0" i="1" u="none" strike="noStrike" kern="1200" cap="none" spc="-20" normalizeH="0" baseline="0" noProof="0" dirty="0">
                <a:ln>
                  <a:noFill/>
                </a:ln>
                <a:solidFill>
                  <a:prstClr val="black"/>
                </a:solidFill>
                <a:effectLst/>
                <a:uLnTx/>
                <a:uFillTx/>
                <a:latin typeface="Calibri"/>
                <a:ea typeface="+mn-ea"/>
                <a:cs typeface="Calibri"/>
              </a:rPr>
              <a:t> </a:t>
            </a:r>
            <a:r>
              <a:rPr kumimoji="0" sz="2400" b="0" i="1" u="none" strike="noStrike" kern="1200" cap="none" spc="-5" normalizeH="0" baseline="0" noProof="0" dirty="0">
                <a:ln>
                  <a:noFill/>
                </a:ln>
                <a:solidFill>
                  <a:prstClr val="black"/>
                </a:solidFill>
                <a:effectLst/>
                <a:uLnTx/>
                <a:uFillTx/>
                <a:latin typeface="Calibri"/>
                <a:ea typeface="+mn-ea"/>
                <a:cs typeface="Calibri"/>
              </a:rPr>
              <a:t>New</a:t>
            </a:r>
            <a:r>
              <a:rPr kumimoji="0" sz="2400" b="0" i="1" u="none" strike="noStrike" kern="1200" cap="none" spc="0" normalizeH="0" baseline="0" noProof="0" dirty="0">
                <a:ln>
                  <a:noFill/>
                </a:ln>
                <a:solidFill>
                  <a:prstClr val="black"/>
                </a:solidFill>
                <a:effectLst/>
                <a:uLnTx/>
                <a:uFillTx/>
                <a:latin typeface="Calibri"/>
                <a:ea typeface="+mn-ea"/>
                <a:cs typeface="Calibri"/>
              </a:rPr>
              <a:t> Board</a:t>
            </a:r>
            <a:r>
              <a:rPr kumimoji="0" sz="2400" b="0" i="1" u="none" strike="noStrike" kern="1200" cap="none" spc="-10" normalizeH="0" baseline="0" noProof="0" dirty="0">
                <a:ln>
                  <a:noFill/>
                </a:ln>
                <a:solidFill>
                  <a:prstClr val="black"/>
                </a:solidFill>
                <a:effectLst/>
                <a:uLnTx/>
                <a:uFillTx/>
                <a:latin typeface="Calibri"/>
                <a:ea typeface="+mn-ea"/>
                <a:cs typeface="Calibri"/>
              </a:rPr>
              <a:t> Matching</a:t>
            </a:r>
            <a:r>
              <a:rPr kumimoji="0" sz="2400" b="0" i="1" u="none" strike="noStrike" kern="1200" cap="none" spc="0" normalizeH="0" baseline="0" noProof="0" dirty="0">
                <a:ln>
                  <a:noFill/>
                </a:ln>
                <a:solidFill>
                  <a:prstClr val="black"/>
                </a:solidFill>
                <a:effectLst/>
                <a:uLnTx/>
                <a:uFillTx/>
                <a:latin typeface="Calibri"/>
                <a:ea typeface="+mn-ea"/>
                <a:cs typeface="Calibri"/>
              </a:rPr>
              <a:t> </a:t>
            </a:r>
            <a:r>
              <a:rPr kumimoji="0" sz="2400" b="0" i="1" u="none" strike="noStrike" kern="1200" cap="none" spc="-5" normalizeH="0" baseline="0" noProof="0" dirty="0">
                <a:ln>
                  <a:noFill/>
                </a:ln>
                <a:solidFill>
                  <a:prstClr val="black"/>
                </a:solidFill>
                <a:effectLst/>
                <a:uLnTx/>
                <a:uFillTx/>
                <a:latin typeface="Calibri"/>
                <a:ea typeface="+mn-ea"/>
                <a:cs typeface="Calibri"/>
              </a:rPr>
              <a:t>Platform</a:t>
            </a:r>
            <a:r>
              <a:rPr kumimoji="0" sz="2400" b="0" i="1" u="none" strike="noStrike" kern="1200" cap="none" spc="-20" normalizeH="0" baseline="0" noProof="0" dirty="0">
                <a:ln>
                  <a:noFill/>
                </a:ln>
                <a:solidFill>
                  <a:prstClr val="black"/>
                </a:solidFill>
                <a:effectLst/>
                <a:uLnTx/>
                <a:uFillTx/>
                <a:latin typeface="Calibri"/>
                <a:ea typeface="+mn-ea"/>
                <a:cs typeface="Calibri"/>
              </a:rPr>
              <a:t> </a:t>
            </a:r>
            <a:r>
              <a:rPr kumimoji="0" sz="2400" b="0" i="1" u="none" strike="noStrike" kern="1200" cap="none" spc="-5" normalizeH="0" baseline="0" noProof="0" dirty="0">
                <a:ln>
                  <a:noFill/>
                </a:ln>
                <a:solidFill>
                  <a:prstClr val="black"/>
                </a:solidFill>
                <a:effectLst/>
                <a:uLnTx/>
                <a:uFillTx/>
                <a:latin typeface="Calibri"/>
                <a:ea typeface="+mn-ea"/>
                <a:cs typeface="Calibri"/>
              </a:rPr>
              <a:t>and</a:t>
            </a:r>
            <a:r>
              <a:rPr kumimoji="0" sz="2400" b="0" i="1" u="none" strike="noStrike" kern="1200" cap="none" spc="5" normalizeH="0" baseline="0" noProof="0" dirty="0">
                <a:ln>
                  <a:noFill/>
                </a:ln>
                <a:solidFill>
                  <a:prstClr val="black"/>
                </a:solidFill>
                <a:effectLst/>
                <a:uLnTx/>
                <a:uFillTx/>
                <a:latin typeface="Calibri"/>
                <a:ea typeface="+mn-ea"/>
                <a:cs typeface="Calibri"/>
              </a:rPr>
              <a:t> </a:t>
            </a:r>
            <a:r>
              <a:rPr kumimoji="0" sz="2400" b="0" i="1" u="none" strike="noStrike" kern="1200" cap="none" spc="-10" normalizeH="0" baseline="0" noProof="0" dirty="0">
                <a:ln>
                  <a:noFill/>
                </a:ln>
                <a:solidFill>
                  <a:prstClr val="black"/>
                </a:solidFill>
                <a:effectLst/>
                <a:uLnTx/>
                <a:uFillTx/>
                <a:latin typeface="Calibri"/>
                <a:ea typeface="+mn-ea"/>
                <a:cs typeface="Calibri"/>
              </a:rPr>
              <a:t>Education</a:t>
            </a:r>
            <a:r>
              <a:rPr kumimoji="0" sz="2400" b="0" i="1" u="none" strike="noStrike" kern="1200" cap="none" spc="-5" normalizeH="0" baseline="0" noProof="0" dirty="0">
                <a:ln>
                  <a:noFill/>
                </a:ln>
                <a:solidFill>
                  <a:prstClr val="black"/>
                </a:solidFill>
                <a:effectLst/>
                <a:uLnTx/>
                <a:uFillTx/>
                <a:latin typeface="Calibri"/>
                <a:ea typeface="+mn-ea"/>
                <a:cs typeface="Calibri"/>
              </a:rPr>
              <a:t> </a:t>
            </a:r>
            <a:r>
              <a:rPr kumimoji="0" sz="2400" b="0" i="1" u="none" strike="noStrike" kern="1200" cap="none" spc="-20" normalizeH="0" baseline="0" noProof="0" dirty="0">
                <a:ln>
                  <a:noFill/>
                </a:ln>
                <a:solidFill>
                  <a:prstClr val="black"/>
                </a:solidFill>
                <a:effectLst/>
                <a:uLnTx/>
                <a:uFillTx/>
                <a:latin typeface="Calibri"/>
                <a:ea typeface="+mn-ea"/>
                <a:cs typeface="Calibri"/>
              </a:rPr>
              <a:t>Website</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4" cstate="print"/>
          <a:stretch>
            <a:fillRect/>
          </a:stretch>
        </p:blipFill>
        <p:spPr>
          <a:xfrm>
            <a:off x="2758439" y="1993392"/>
            <a:ext cx="6675119" cy="1926336"/>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48</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595871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18630"/>
            <a:chOff x="0" y="0"/>
            <a:chExt cx="12192000" cy="6818630"/>
          </a:xfrm>
        </p:grpSpPr>
        <p:pic>
          <p:nvPicPr>
            <p:cNvPr id="3" name="object 3"/>
            <p:cNvPicPr/>
            <p:nvPr/>
          </p:nvPicPr>
          <p:blipFill>
            <a:blip r:embed="rId2" cstate="print"/>
            <a:stretch>
              <a:fillRect/>
            </a:stretch>
          </p:blipFill>
          <p:spPr>
            <a:xfrm>
              <a:off x="0" y="1612390"/>
              <a:ext cx="12191999" cy="5205984"/>
            </a:xfrm>
            <a:prstGeom prst="rect">
              <a:avLst/>
            </a:prstGeom>
          </p:spPr>
        </p:pic>
        <p:pic>
          <p:nvPicPr>
            <p:cNvPr id="4" name="object 4"/>
            <p:cNvPicPr/>
            <p:nvPr/>
          </p:nvPicPr>
          <p:blipFill>
            <a:blip r:embed="rId3" cstate="print"/>
            <a:stretch>
              <a:fillRect/>
            </a:stretch>
          </p:blipFill>
          <p:spPr>
            <a:xfrm>
              <a:off x="0" y="0"/>
              <a:ext cx="12191999" cy="5259324"/>
            </a:xfrm>
            <a:prstGeom prst="rect">
              <a:avLst/>
            </a:prstGeom>
          </p:spPr>
        </p:pic>
        <p:pic>
          <p:nvPicPr>
            <p:cNvPr id="5" name="object 5"/>
            <p:cNvPicPr/>
            <p:nvPr/>
          </p:nvPicPr>
          <p:blipFill>
            <a:blip r:embed="rId4" cstate="print"/>
            <a:stretch>
              <a:fillRect/>
            </a:stretch>
          </p:blipFill>
          <p:spPr>
            <a:xfrm>
              <a:off x="0" y="100582"/>
              <a:ext cx="12191999" cy="6656830"/>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49</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425955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latin typeface="Calibri Light" panose="020F0302020204030204" pitchFamily="34" charset="0"/>
                <a:cs typeface="Calibri Light" panose="020F0302020204030204" pitchFamily="34" charset="0"/>
              </a:rPr>
              <a:t>Financial Models</a:t>
            </a:r>
          </a:p>
        </p:txBody>
      </p:sp>
      <p:sp>
        <p:nvSpPr>
          <p:cNvPr id="4" name="Footer Placeholder 3"/>
          <p:cNvSpPr>
            <a:spLocks noGrp="1"/>
          </p:cNvSpPr>
          <p:nvPr>
            <p:ph type="ftr" sz="quarter" idx="11"/>
          </p:nvPr>
        </p:nvSpPr>
        <p:spPr/>
        <p:txBody>
          <a:bodyPr/>
          <a:lstStyle/>
          <a:p>
            <a:pPr defTabSz="685800">
              <a:defRPr/>
            </a:pPr>
            <a:r>
              <a:rPr lang="en-US">
                <a:latin typeface="Calibri Light" panose="020F0302020204030204" pitchFamily="34" charset="0"/>
                <a:cs typeface="Calibri Light" panose="020F0302020204030204" pitchFamily="34" charset="0"/>
              </a:rPr>
              <a:t>Business Volunteers Unlimited</a:t>
            </a:r>
          </a:p>
        </p:txBody>
      </p:sp>
      <p:sp>
        <p:nvSpPr>
          <p:cNvPr id="5" name="Slide Number Placeholder 4"/>
          <p:cNvSpPr>
            <a:spLocks noGrp="1"/>
          </p:cNvSpPr>
          <p:nvPr>
            <p:ph type="sldNum" sz="quarter" idx="12"/>
          </p:nvPr>
        </p:nvSpPr>
        <p:spPr/>
        <p:txBody>
          <a:bodyPr/>
          <a:lstStyle/>
          <a:p>
            <a:pPr defTabSz="685800">
              <a:defRPr/>
            </a:pPr>
            <a:fld id="{9CAFC4BC-7C0B-344A-BA81-1CDFD15610A9}" type="slidenum">
              <a:rPr lang="en-US">
                <a:latin typeface="Calibri Light" panose="020F0302020204030204" pitchFamily="34" charset="0"/>
                <a:cs typeface="Calibri Light" panose="020F0302020204030204" pitchFamily="34" charset="0"/>
              </a:rPr>
              <a:pPr defTabSz="685800">
                <a:defRPr/>
              </a:pPr>
              <a:t>5</a:t>
            </a:fld>
            <a:endParaRPr lang="en-US">
              <a:latin typeface="Calibri Light" panose="020F0302020204030204" pitchFamily="34" charset="0"/>
              <a:cs typeface="Calibri Light" panose="020F0302020204030204" pitchFamily="34" charset="0"/>
            </a:endParaRPr>
          </a:p>
        </p:txBody>
      </p:sp>
      <p:graphicFrame>
        <p:nvGraphicFramePr>
          <p:cNvPr id="6" name="Diagram 5"/>
          <p:cNvGraphicFramePr/>
          <p:nvPr>
            <p:extLst>
              <p:ext uri="{D42A27DB-BD31-4B8C-83A1-F6EECF244321}">
                <p14:modId xmlns:p14="http://schemas.microsoft.com/office/powerpoint/2010/main" val="2386764523"/>
              </p:ext>
            </p:extLst>
          </p:nvPr>
        </p:nvGraphicFramePr>
        <p:xfrm>
          <a:off x="1858034" y="1639615"/>
          <a:ext cx="8483767" cy="4603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4747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09676"/>
            <a:ext cx="10026650" cy="697230"/>
          </a:xfrm>
          <a:prstGeom prst="rect">
            <a:avLst/>
          </a:prstGeom>
        </p:spPr>
        <p:txBody>
          <a:bodyPr vert="horz" wrap="square" lIns="0" tIns="13335" rIns="0" bIns="0" rtlCol="0">
            <a:spAutoFit/>
          </a:bodyPr>
          <a:lstStyle/>
          <a:p>
            <a:pPr marL="12700">
              <a:lnSpc>
                <a:spcPct val="100000"/>
              </a:lnSpc>
              <a:spcBef>
                <a:spcPts val="105"/>
              </a:spcBef>
            </a:pPr>
            <a:r>
              <a:rPr spc="-15" dirty="0"/>
              <a:t>BoardStrong</a:t>
            </a:r>
            <a:r>
              <a:rPr spc="-30" dirty="0"/>
              <a:t> </a:t>
            </a:r>
            <a:r>
              <a:rPr spc="-15" dirty="0"/>
              <a:t>Matching</a:t>
            </a:r>
            <a:r>
              <a:rPr spc="-10" dirty="0"/>
              <a:t> </a:t>
            </a:r>
            <a:r>
              <a:rPr spc="-5" dirty="0"/>
              <a:t>Community</a:t>
            </a:r>
            <a:r>
              <a:rPr spc="-25" dirty="0"/>
              <a:t> </a:t>
            </a:r>
            <a:r>
              <a:rPr spc="-10" dirty="0"/>
              <a:t>Overview</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50</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3" name="object 3"/>
          <p:cNvSpPr txBox="1"/>
          <p:nvPr/>
        </p:nvSpPr>
        <p:spPr>
          <a:xfrm>
            <a:off x="916939" y="1707918"/>
            <a:ext cx="6617970" cy="3604260"/>
          </a:xfrm>
          <a:prstGeom prst="rect">
            <a:avLst/>
          </a:prstGeom>
        </p:spPr>
        <p:txBody>
          <a:bodyPr vert="horz" wrap="square" lIns="0" tIns="97790" rIns="0" bIns="0" rtlCol="0">
            <a:spAutoFit/>
          </a:bodyPr>
          <a:lstStyle/>
          <a:p>
            <a:pPr marL="12700" marR="0" lvl="0" indent="0" algn="l" defTabSz="914400" rtl="0" eaLnBrk="1" fontAlgn="auto" latinLnBrk="0" hangingPunct="1">
              <a:lnSpc>
                <a:spcPct val="100000"/>
              </a:lnSpc>
              <a:spcBef>
                <a:spcPts val="770"/>
              </a:spcBef>
              <a:spcAft>
                <a:spcPts val="0"/>
              </a:spcAft>
              <a:buClrTx/>
              <a:buSzTx/>
              <a:buFontTx/>
              <a:buNone/>
              <a:tabLst/>
              <a:defRPr/>
            </a:pPr>
            <a:r>
              <a:rPr kumimoji="0" sz="2800" b="0" i="0" u="none" strike="noStrike" kern="1200" cap="none" spc="-55" normalizeH="0" baseline="0" noProof="0" dirty="0">
                <a:ln>
                  <a:noFill/>
                </a:ln>
                <a:solidFill>
                  <a:prstClr val="black"/>
                </a:solidFill>
                <a:effectLst/>
                <a:uLnTx/>
                <a:uFillTx/>
                <a:latin typeface="Calibri"/>
                <a:ea typeface="+mn-ea"/>
                <a:cs typeface="Calibri"/>
              </a:rPr>
              <a:t>PAGES</a:t>
            </a:r>
            <a:r>
              <a:rPr kumimoji="0" sz="2800" b="0" i="0" u="none" strike="noStrike" kern="1200" cap="none" spc="-25" normalizeH="0" baseline="0" noProof="0" dirty="0">
                <a:ln>
                  <a:noFill/>
                </a:ln>
                <a:solidFill>
                  <a:prstClr val="black"/>
                </a:solidFill>
                <a:effectLst/>
                <a:uLnTx/>
                <a:uFillTx/>
                <a:latin typeface="Calibri"/>
                <a:ea typeface="+mn-ea"/>
                <a:cs typeface="Calibri"/>
              </a:rPr>
              <a:t> </a:t>
            </a:r>
            <a:r>
              <a:rPr kumimoji="0" sz="2800" b="0" i="0" u="none" strike="noStrike" kern="1200" cap="none" spc="-30" normalizeH="0" baseline="0" noProof="0" dirty="0">
                <a:ln>
                  <a:noFill/>
                </a:ln>
                <a:solidFill>
                  <a:prstClr val="black"/>
                </a:solidFill>
                <a:effectLst/>
                <a:uLnTx/>
                <a:uFillTx/>
                <a:latin typeface="Calibri"/>
                <a:ea typeface="+mn-ea"/>
                <a:cs typeface="Calibri"/>
              </a:rPr>
              <a:t>FEATURED:</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9235" algn="l" defTabSz="914400" rtl="0" eaLnBrk="1" fontAlgn="auto" latinLnBrk="0" hangingPunct="1">
              <a:lnSpc>
                <a:spcPct val="100000"/>
              </a:lnSpc>
              <a:spcBef>
                <a:spcPts val="670"/>
              </a:spcBef>
              <a:spcAft>
                <a:spcPts val="0"/>
              </a:spcAft>
              <a:buClrTx/>
              <a:buSzTx/>
              <a:buFont typeface="Arial"/>
              <a:buChar char="•"/>
              <a:tabLst>
                <a:tab pos="241935" algn="l"/>
              </a:tabLst>
              <a:defRPr/>
            </a:pPr>
            <a:r>
              <a:rPr kumimoji="0" sz="2800" b="0" i="0" u="none" strike="noStrike" kern="1200" cap="none" spc="-20" normalizeH="0" baseline="0" noProof="0" dirty="0">
                <a:ln>
                  <a:noFill/>
                </a:ln>
                <a:solidFill>
                  <a:prstClr val="black"/>
                </a:solidFill>
                <a:effectLst/>
                <a:uLnTx/>
                <a:uFillTx/>
                <a:latin typeface="Calibri"/>
                <a:ea typeface="+mn-ea"/>
                <a:cs typeface="Calibri"/>
              </a:rPr>
              <a:t>Registration</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9235" algn="l" defTabSz="914400" rtl="0" eaLnBrk="1" fontAlgn="auto" latinLnBrk="0" hangingPunct="1">
              <a:lnSpc>
                <a:spcPct val="100000"/>
              </a:lnSpc>
              <a:spcBef>
                <a:spcPts val="665"/>
              </a:spcBef>
              <a:spcAft>
                <a:spcPts val="0"/>
              </a:spcAft>
              <a:buClrTx/>
              <a:buSzTx/>
              <a:buFont typeface="Arial"/>
              <a:buChar char="•"/>
              <a:tabLst>
                <a:tab pos="241935"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Home</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9235" algn="l" defTabSz="914400" rtl="0" eaLnBrk="1" fontAlgn="auto" latinLnBrk="0" hangingPunct="1">
              <a:lnSpc>
                <a:spcPct val="100000"/>
              </a:lnSpc>
              <a:spcBef>
                <a:spcPts val="660"/>
              </a:spcBef>
              <a:spcAft>
                <a:spcPts val="0"/>
              </a:spcAft>
              <a:buClrTx/>
              <a:buSzTx/>
              <a:buFont typeface="Arial"/>
              <a:buChar char="•"/>
              <a:tabLst>
                <a:tab pos="241935" algn="l"/>
              </a:tabLst>
              <a:defRPr/>
            </a:pPr>
            <a:r>
              <a:rPr kumimoji="0" sz="2800" b="0" i="0" u="none" strike="noStrike" kern="1200" cap="none" spc="-15" normalizeH="0" baseline="0" noProof="0" dirty="0">
                <a:ln>
                  <a:noFill/>
                </a:ln>
                <a:solidFill>
                  <a:prstClr val="black"/>
                </a:solidFill>
                <a:effectLst/>
                <a:uLnTx/>
                <a:uFillTx/>
                <a:latin typeface="Calibri"/>
                <a:ea typeface="+mn-ea"/>
                <a:cs typeface="Calibri"/>
              </a:rPr>
              <a:t>Candidate</a:t>
            </a:r>
            <a:r>
              <a:rPr kumimoji="0" sz="2800" b="0" i="0" u="none" strike="noStrike" kern="1200" cap="none" spc="15" normalizeH="0" baseline="0" noProof="0" dirty="0">
                <a:ln>
                  <a:noFill/>
                </a:ln>
                <a:solidFill>
                  <a:prstClr val="black"/>
                </a:solidFill>
                <a:effectLst/>
                <a:uLnTx/>
                <a:uFillTx/>
                <a:latin typeface="Calibri"/>
                <a:ea typeface="+mn-ea"/>
                <a:cs typeface="Calibri"/>
              </a:rPr>
              <a:t> </a:t>
            </a:r>
            <a:r>
              <a:rPr kumimoji="0" sz="2800" b="0" i="0" u="none" strike="noStrike" kern="1200" cap="none" spc="-15" normalizeH="0" baseline="0" noProof="0" dirty="0">
                <a:ln>
                  <a:noFill/>
                </a:ln>
                <a:solidFill>
                  <a:prstClr val="black"/>
                </a:solidFill>
                <a:effectLst/>
                <a:uLnTx/>
                <a:uFillTx/>
                <a:latin typeface="Calibri"/>
                <a:ea typeface="+mn-ea"/>
                <a:cs typeface="Calibri"/>
              </a:rPr>
              <a:t>Profile</a:t>
            </a:r>
            <a:r>
              <a:rPr kumimoji="0" sz="2800" b="0" i="0" u="none" strike="noStrike" kern="1200" cap="none" spc="20" normalizeH="0" baseline="0" noProof="0" dirty="0">
                <a:ln>
                  <a:noFill/>
                </a:ln>
                <a:solidFill>
                  <a:prstClr val="black"/>
                </a:solidFill>
                <a:effectLst/>
                <a:uLnTx/>
                <a:uFillTx/>
                <a:latin typeface="Calibri"/>
                <a:ea typeface="+mn-ea"/>
                <a:cs typeface="Calibri"/>
              </a:rPr>
              <a:t> </a:t>
            </a:r>
            <a:r>
              <a:rPr kumimoji="0" sz="2800" b="0" i="0" u="none" strike="noStrike" kern="1200" cap="none" spc="-15" normalizeH="0" baseline="0" noProof="0" dirty="0">
                <a:ln>
                  <a:noFill/>
                </a:ln>
                <a:solidFill>
                  <a:prstClr val="black"/>
                </a:solidFill>
                <a:effectLst/>
                <a:uLnTx/>
                <a:uFillTx/>
                <a:latin typeface="Calibri"/>
                <a:ea typeface="+mn-ea"/>
                <a:cs typeface="Calibri"/>
              </a:rPr>
              <a:t>(captures</a:t>
            </a:r>
            <a:r>
              <a:rPr kumimoji="0" sz="2800" b="0" i="0" u="none" strike="noStrike" kern="1200" cap="none" spc="25" normalizeH="0" baseline="0" noProof="0" dirty="0">
                <a:ln>
                  <a:noFill/>
                </a:ln>
                <a:solidFill>
                  <a:prstClr val="black"/>
                </a:solidFill>
                <a:effectLst/>
                <a:uLnTx/>
                <a:uFillTx/>
                <a:latin typeface="Calibri"/>
                <a:ea typeface="+mn-ea"/>
                <a:cs typeface="Calibri"/>
              </a:rPr>
              <a:t> </a:t>
            </a:r>
            <a:r>
              <a:rPr kumimoji="0" sz="2800" b="0" i="0" u="none" strike="noStrike" kern="1200" cap="none" spc="-15" normalizeH="0" baseline="0" noProof="0" dirty="0">
                <a:ln>
                  <a:noFill/>
                </a:ln>
                <a:solidFill>
                  <a:prstClr val="black"/>
                </a:solidFill>
                <a:effectLst/>
                <a:uLnTx/>
                <a:uFillTx/>
                <a:latin typeface="Calibri"/>
                <a:ea typeface="+mn-ea"/>
                <a:cs typeface="Calibri"/>
              </a:rPr>
              <a:t>County</a:t>
            </a:r>
            <a:r>
              <a:rPr kumimoji="0" sz="2800" b="0" i="0" u="none" strike="noStrike" kern="1200" cap="none" spc="20"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location)</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9235" algn="l" defTabSz="914400" rtl="0" eaLnBrk="1" fontAlgn="auto" latinLnBrk="0" hangingPunct="1">
              <a:lnSpc>
                <a:spcPct val="100000"/>
              </a:lnSpc>
              <a:spcBef>
                <a:spcPts val="670"/>
              </a:spcBef>
              <a:spcAft>
                <a:spcPts val="0"/>
              </a:spcAft>
              <a:buClrTx/>
              <a:buSzTx/>
              <a:buFont typeface="Arial"/>
              <a:buChar char="•"/>
              <a:tabLst>
                <a:tab pos="241935" algn="l"/>
              </a:tabLst>
              <a:defRPr/>
            </a:pPr>
            <a:r>
              <a:rPr kumimoji="0" sz="2800" b="0" i="0" u="none" strike="noStrike" kern="1200" cap="none" spc="-15" normalizeH="0" baseline="0" noProof="0" dirty="0">
                <a:ln>
                  <a:noFill/>
                </a:ln>
                <a:solidFill>
                  <a:prstClr val="black"/>
                </a:solidFill>
                <a:effectLst/>
                <a:uLnTx/>
                <a:uFillTx/>
                <a:latin typeface="Calibri"/>
                <a:ea typeface="+mn-ea"/>
                <a:cs typeface="Calibri"/>
              </a:rPr>
              <a:t>Candidate </a:t>
            </a:r>
            <a:r>
              <a:rPr kumimoji="0" sz="2800" b="0" i="0" u="none" strike="noStrike" kern="1200" cap="none" spc="-5" normalizeH="0" baseline="0" noProof="0" dirty="0">
                <a:ln>
                  <a:noFill/>
                </a:ln>
                <a:solidFill>
                  <a:prstClr val="black"/>
                </a:solidFill>
                <a:effectLst/>
                <a:uLnTx/>
                <a:uFillTx/>
                <a:latin typeface="Calibri"/>
                <a:ea typeface="+mn-ea"/>
                <a:cs typeface="Calibri"/>
              </a:rPr>
              <a:t>Bank</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9235" algn="l" defTabSz="914400" rtl="0" eaLnBrk="1" fontAlgn="auto" latinLnBrk="0" hangingPunct="1">
              <a:lnSpc>
                <a:spcPct val="100000"/>
              </a:lnSpc>
              <a:spcBef>
                <a:spcPts val="660"/>
              </a:spcBef>
              <a:spcAft>
                <a:spcPts val="0"/>
              </a:spcAft>
              <a:buClrTx/>
              <a:buSzTx/>
              <a:buFont typeface="Arial"/>
              <a:buChar char="•"/>
              <a:tabLst>
                <a:tab pos="241935"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Board</a:t>
            </a:r>
            <a:r>
              <a:rPr kumimoji="0" sz="2800" b="0" i="0" u="none" strike="noStrike" kern="1200" cap="none" spc="0" normalizeH="0" baseline="0" noProof="0" dirty="0">
                <a:ln>
                  <a:noFill/>
                </a:ln>
                <a:solidFill>
                  <a:prstClr val="black"/>
                </a:solidFill>
                <a:effectLst/>
                <a:uLnTx/>
                <a:uFillTx/>
                <a:latin typeface="Calibri"/>
                <a:ea typeface="+mn-ea"/>
                <a:cs typeface="Calibri"/>
              </a:rPr>
              <a:t> </a:t>
            </a:r>
            <a:r>
              <a:rPr kumimoji="0" sz="2800" b="0" i="0" u="none" strike="noStrike" kern="1200" cap="none" spc="-20" normalizeH="0" baseline="0" noProof="0" dirty="0">
                <a:ln>
                  <a:noFill/>
                </a:ln>
                <a:solidFill>
                  <a:prstClr val="black"/>
                </a:solidFill>
                <a:effectLst/>
                <a:uLnTx/>
                <a:uFillTx/>
                <a:latin typeface="Calibri"/>
                <a:ea typeface="+mn-ea"/>
                <a:cs typeface="Calibri"/>
              </a:rPr>
              <a:t>Postings</a:t>
            </a:r>
            <a:r>
              <a:rPr kumimoji="0" sz="2800" b="0" i="0" u="none" strike="noStrike" kern="1200" cap="none" spc="30"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(searchable</a:t>
            </a:r>
            <a:r>
              <a:rPr kumimoji="0" sz="2800" b="0" i="0" u="none" strike="noStrike" kern="1200" cap="none" spc="0" normalizeH="0" baseline="0" noProof="0" dirty="0">
                <a:ln>
                  <a:noFill/>
                </a:ln>
                <a:solidFill>
                  <a:prstClr val="black"/>
                </a:solidFill>
                <a:effectLst/>
                <a:uLnTx/>
                <a:uFillTx/>
                <a:latin typeface="Calibri"/>
                <a:ea typeface="+mn-ea"/>
                <a:cs typeface="Calibri"/>
              </a:rPr>
              <a:t> </a:t>
            </a:r>
            <a:r>
              <a:rPr kumimoji="0" sz="2800" b="0" i="0" u="none" strike="noStrike" kern="1200" cap="none" spc="-15" normalizeH="0" baseline="0" noProof="0" dirty="0">
                <a:ln>
                  <a:noFill/>
                </a:ln>
                <a:solidFill>
                  <a:prstClr val="black"/>
                </a:solidFill>
                <a:effectLst/>
                <a:uLnTx/>
                <a:uFillTx/>
                <a:latin typeface="Calibri"/>
                <a:ea typeface="+mn-ea"/>
                <a:cs typeface="Calibri"/>
              </a:rPr>
              <a:t>by</a:t>
            </a:r>
            <a:r>
              <a:rPr kumimoji="0" sz="2800" b="0" i="0" u="none" strike="noStrike" kern="1200" cap="none" spc="5"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County)</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9235" algn="l" defTabSz="914400" rtl="0" eaLnBrk="1" fontAlgn="auto" latinLnBrk="0" hangingPunct="1">
              <a:lnSpc>
                <a:spcPct val="100000"/>
              </a:lnSpc>
              <a:spcBef>
                <a:spcPts val="660"/>
              </a:spcBef>
              <a:spcAft>
                <a:spcPts val="0"/>
              </a:spcAft>
              <a:buClrTx/>
              <a:buSzTx/>
              <a:buFont typeface="Arial"/>
              <a:buChar char="•"/>
              <a:tabLst>
                <a:tab pos="241935" algn="l"/>
              </a:tabLst>
              <a:defRPr/>
            </a:pPr>
            <a:r>
              <a:rPr kumimoji="0" sz="2800" b="0" i="0" u="none" strike="noStrike" kern="1200" cap="none" spc="-15" normalizeH="0" baseline="0" noProof="0" dirty="0">
                <a:ln>
                  <a:noFill/>
                </a:ln>
                <a:solidFill>
                  <a:prstClr val="black"/>
                </a:solidFill>
                <a:effectLst/>
                <a:uLnTx/>
                <a:uFillTx/>
                <a:latin typeface="Calibri"/>
                <a:ea typeface="+mn-ea"/>
                <a:cs typeface="Calibri"/>
              </a:rPr>
              <a:t>Matches</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276829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04444" y="588262"/>
            <a:ext cx="11091672" cy="6153910"/>
          </a:xfrm>
          <a:prstGeom prst="rect">
            <a:avLst/>
          </a:prstGeom>
        </p:spPr>
      </p:pic>
      <p:sp>
        <p:nvSpPr>
          <p:cNvPr id="3" name="object 3"/>
          <p:cNvSpPr txBox="1"/>
          <p:nvPr/>
        </p:nvSpPr>
        <p:spPr>
          <a:xfrm>
            <a:off x="583793" y="157734"/>
            <a:ext cx="11938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Calibri"/>
                <a:ea typeface="+mn-ea"/>
                <a:cs typeface="Calibri"/>
              </a:rPr>
              <a:t>Registration:</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51</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317020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0687" y="722376"/>
            <a:ext cx="11468100" cy="5801868"/>
          </a:xfrm>
          <a:prstGeom prst="rect">
            <a:avLst/>
          </a:prstGeom>
        </p:spPr>
      </p:pic>
      <p:sp>
        <p:nvSpPr>
          <p:cNvPr id="3" name="object 3"/>
          <p:cNvSpPr txBox="1"/>
          <p:nvPr/>
        </p:nvSpPr>
        <p:spPr>
          <a:xfrm>
            <a:off x="250037" y="191211"/>
            <a:ext cx="109664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H</a:t>
            </a:r>
            <a:r>
              <a:rPr kumimoji="0" sz="1800" b="0" i="0" u="none" strike="noStrike" kern="1200" cap="none" spc="-5" normalizeH="0" baseline="0" noProof="0" dirty="0">
                <a:ln>
                  <a:noFill/>
                </a:ln>
                <a:solidFill>
                  <a:prstClr val="black"/>
                </a:solidFill>
                <a:effectLst/>
                <a:uLnTx/>
                <a:uFillTx/>
                <a:latin typeface="Calibri"/>
                <a:ea typeface="+mn-ea"/>
                <a:cs typeface="Calibri"/>
              </a:rPr>
              <a:t>omepa</a:t>
            </a:r>
            <a:r>
              <a:rPr kumimoji="0" sz="1800" b="0" i="0" u="none" strike="noStrike" kern="1200" cap="none" spc="-10" normalizeH="0" baseline="0" noProof="0" dirty="0">
                <a:ln>
                  <a:noFill/>
                </a:ln>
                <a:solidFill>
                  <a:prstClr val="black"/>
                </a:solidFill>
                <a:effectLst/>
                <a:uLnTx/>
                <a:uFillTx/>
                <a:latin typeface="Calibri"/>
                <a:ea typeface="+mn-ea"/>
                <a:cs typeface="Calibri"/>
              </a:rPr>
              <a:t>g</a:t>
            </a:r>
            <a:r>
              <a:rPr kumimoji="0" sz="1800" b="0" i="0" u="none" strike="noStrike" kern="1200" cap="none" spc="0" normalizeH="0" baseline="0" noProof="0" dirty="0">
                <a:ln>
                  <a:noFill/>
                </a:ln>
                <a:solidFill>
                  <a:prstClr val="black"/>
                </a:solidFill>
                <a:effectLst/>
                <a:uLnTx/>
                <a:uFillTx/>
                <a:latin typeface="Calibri"/>
                <a:ea typeface="+mn-ea"/>
                <a:cs typeface="Calibri"/>
              </a:rPr>
              <a:t>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52</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975310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2023" y="941832"/>
            <a:ext cx="11143488" cy="5650992"/>
          </a:xfrm>
          <a:prstGeom prst="rect">
            <a:avLst/>
          </a:prstGeom>
        </p:spPr>
      </p:pic>
      <p:sp>
        <p:nvSpPr>
          <p:cNvPr id="3" name="object 3"/>
          <p:cNvSpPr txBox="1"/>
          <p:nvPr/>
        </p:nvSpPr>
        <p:spPr>
          <a:xfrm>
            <a:off x="270763" y="270764"/>
            <a:ext cx="168084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Candidate</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Profile: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53</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575093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2776" y="676655"/>
            <a:ext cx="11826240" cy="5843016"/>
          </a:xfrm>
          <a:prstGeom prst="rect">
            <a:avLst/>
          </a:prstGeom>
        </p:spPr>
      </p:pic>
      <p:sp>
        <p:nvSpPr>
          <p:cNvPr id="3" name="object 3"/>
          <p:cNvSpPr txBox="1"/>
          <p:nvPr/>
        </p:nvSpPr>
        <p:spPr>
          <a:xfrm>
            <a:off x="191515" y="133858"/>
            <a:ext cx="1704339"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Candidate</a:t>
            </a:r>
            <a:r>
              <a:rPr kumimoji="0" sz="1800" b="0" i="0" u="none" strike="noStrike" kern="1200" cap="none" spc="-5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Search:</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54</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4010796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01623" y="541018"/>
            <a:ext cx="9790176" cy="6306310"/>
          </a:xfrm>
          <a:prstGeom prst="rect">
            <a:avLst/>
          </a:prstGeom>
        </p:spPr>
      </p:pic>
      <p:sp>
        <p:nvSpPr>
          <p:cNvPr id="3" name="object 3"/>
          <p:cNvSpPr txBox="1"/>
          <p:nvPr/>
        </p:nvSpPr>
        <p:spPr>
          <a:xfrm>
            <a:off x="346963" y="133299"/>
            <a:ext cx="153543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Board</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openings: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55</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268302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p:nvPr/>
        </p:nvSpPr>
        <p:spPr>
          <a:xfrm>
            <a:off x="372262" y="187197"/>
            <a:ext cx="10751185" cy="19462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Matches</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can</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be</a:t>
            </a:r>
            <a:r>
              <a:rPr kumimoji="0" sz="1800" b="0" i="0" u="none" strike="noStrike" kern="1200" cap="none" spc="0" normalizeH="0" baseline="0" noProof="0" dirty="0">
                <a:ln>
                  <a:noFill/>
                </a:ln>
                <a:solidFill>
                  <a:prstClr val="black"/>
                </a:solidFill>
                <a:effectLst/>
                <a:uLnTx/>
                <a:uFillTx/>
                <a:latin typeface="Calibri"/>
                <a:ea typeface="+mn-ea"/>
                <a:cs typeface="Calibri"/>
              </a:rPr>
              <a:t> made</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one</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of</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three</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ways: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Arial"/>
              <a:buChar char="•"/>
              <a:tabLst>
                <a:tab pos="299085" algn="l"/>
                <a:tab pos="299720" algn="l"/>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An</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organization</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posts</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board</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opening,</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then</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searches</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the</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candidate</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bank</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and</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reaches</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out</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to</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candidates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Arial"/>
              <a:buChar char="•"/>
              <a:tabLst>
                <a:tab pos="299085" algn="l"/>
                <a:tab pos="299720" algn="l"/>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Candidates</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view</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board</a:t>
            </a:r>
            <a:r>
              <a:rPr kumimoji="0" sz="1800" b="0" i="0" u="none" strike="noStrike" kern="1200" cap="none" spc="-5" normalizeH="0" baseline="0" noProof="0" dirty="0">
                <a:ln>
                  <a:noFill/>
                </a:ln>
                <a:solidFill>
                  <a:prstClr val="black"/>
                </a:solidFill>
                <a:effectLst/>
                <a:uLnTx/>
                <a:uFillTx/>
                <a:latin typeface="Calibri"/>
                <a:ea typeface="+mn-ea"/>
                <a:cs typeface="Calibri"/>
              </a:rPr>
              <a:t> openings</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and</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click</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“I’m</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Interested”</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button</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Arial"/>
              <a:buChar char="•"/>
              <a:tabLst>
                <a:tab pos="299085" algn="l"/>
                <a:tab pos="29972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The</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BoardStrong</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matching</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system</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selects</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candidates</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with</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similar</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interests/skills</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to</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the</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needs</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of</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the</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organization</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Users </a:t>
            </a:r>
            <a:r>
              <a:rPr kumimoji="0" sz="1800" b="0" i="0" u="none" strike="noStrike" kern="1200" cap="none" spc="-5" normalizeH="0" baseline="0" noProof="0" dirty="0">
                <a:ln>
                  <a:noFill/>
                </a:ln>
                <a:solidFill>
                  <a:prstClr val="black"/>
                </a:solidFill>
                <a:effectLst/>
                <a:uLnTx/>
                <a:uFillTx/>
                <a:latin typeface="Calibri"/>
                <a:ea typeface="+mn-ea"/>
                <a:cs typeface="Calibri"/>
              </a:rPr>
              <a:t>with</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matches </a:t>
            </a:r>
            <a:r>
              <a:rPr kumimoji="0" sz="1800" b="0" i="0" u="none" strike="noStrike" kern="1200" cap="none" spc="-5" normalizeH="0" baseline="0" noProof="0" dirty="0">
                <a:ln>
                  <a:noFill/>
                </a:ln>
                <a:solidFill>
                  <a:prstClr val="black"/>
                </a:solidFill>
                <a:effectLst/>
                <a:uLnTx/>
                <a:uFillTx/>
                <a:latin typeface="Calibri"/>
                <a:ea typeface="+mn-ea"/>
                <a:cs typeface="Calibri"/>
              </a:rPr>
              <a:t>will</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receive</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notification</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email</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in</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their </a:t>
            </a:r>
            <a:r>
              <a:rPr kumimoji="0" sz="1800" b="0" i="0" u="none" strike="noStrike" kern="1200" cap="none" spc="-10" normalizeH="0" baseline="0" noProof="0" dirty="0">
                <a:ln>
                  <a:noFill/>
                </a:ln>
                <a:solidFill>
                  <a:prstClr val="black"/>
                </a:solidFill>
                <a:effectLst/>
                <a:uLnTx/>
                <a:uFillTx/>
                <a:latin typeface="Calibri"/>
                <a:ea typeface="+mn-ea"/>
                <a:cs typeface="Calibri"/>
              </a:rPr>
              <a:t>inbox.</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586740" y="2292094"/>
            <a:ext cx="10171176" cy="4565903"/>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56</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90624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8900" rIns="0" bIns="0" rtlCol="0">
            <a:spAutoFit/>
          </a:bodyPr>
          <a:lstStyle/>
          <a:p>
            <a:pPr marL="12700" marR="5080">
              <a:lnSpc>
                <a:spcPts val="4750"/>
              </a:lnSpc>
              <a:spcBef>
                <a:spcPts val="700"/>
              </a:spcBef>
            </a:pPr>
            <a:r>
              <a:rPr spc="-5" dirty="0"/>
              <a:t>Connect</a:t>
            </a:r>
            <a:r>
              <a:rPr spc="-10" dirty="0"/>
              <a:t> </a:t>
            </a:r>
            <a:r>
              <a:rPr dirty="0"/>
              <a:t>With</a:t>
            </a:r>
            <a:r>
              <a:rPr spc="5" dirty="0"/>
              <a:t> </a:t>
            </a:r>
            <a:r>
              <a:rPr spc="-5" dirty="0"/>
              <a:t>Those</a:t>
            </a:r>
            <a:r>
              <a:rPr dirty="0"/>
              <a:t> Who</a:t>
            </a:r>
            <a:r>
              <a:rPr spc="10" dirty="0"/>
              <a:t> </a:t>
            </a:r>
            <a:r>
              <a:rPr spc="-15" dirty="0"/>
              <a:t>Care</a:t>
            </a:r>
            <a:r>
              <a:rPr spc="-10" dirty="0"/>
              <a:t> </a:t>
            </a:r>
            <a:r>
              <a:rPr spc="-5" dirty="0"/>
              <a:t>About</a:t>
            </a:r>
            <a:r>
              <a:rPr spc="-10" dirty="0"/>
              <a:t> </a:t>
            </a:r>
            <a:r>
              <a:rPr spc="-85" dirty="0"/>
              <a:t>Your </a:t>
            </a:r>
            <a:r>
              <a:rPr spc="-980" dirty="0"/>
              <a:t> </a:t>
            </a:r>
            <a:r>
              <a:rPr spc="-5" dirty="0"/>
              <a:t>Cause:</a:t>
            </a:r>
            <a:r>
              <a:rPr spc="-25" dirty="0"/>
              <a:t> </a:t>
            </a:r>
            <a:r>
              <a:rPr spc="-10" dirty="0"/>
              <a:t>Start</a:t>
            </a:r>
            <a:r>
              <a:rPr dirty="0"/>
              <a:t> </a:t>
            </a:r>
            <a:r>
              <a:rPr spc="-100" dirty="0"/>
              <a:t>Today</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57</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3" name="object 3"/>
          <p:cNvSpPr txBox="1"/>
          <p:nvPr/>
        </p:nvSpPr>
        <p:spPr>
          <a:xfrm>
            <a:off x="916939" y="1808733"/>
            <a:ext cx="9860280" cy="3584575"/>
          </a:xfrm>
          <a:prstGeom prst="rect">
            <a:avLst/>
          </a:prstGeom>
        </p:spPr>
        <p:txBody>
          <a:bodyPr vert="horz" wrap="square" lIns="0" tIns="49530" rIns="0" bIns="0" rtlCol="0">
            <a:spAutoFit/>
          </a:bodyPr>
          <a:lstStyle/>
          <a:p>
            <a:pPr marL="241300" marR="5080" lvl="0" indent="-229235" algn="l" defTabSz="914400" rtl="0" eaLnBrk="1" fontAlgn="auto" latinLnBrk="0" hangingPunct="1">
              <a:lnSpc>
                <a:spcPts val="2380"/>
              </a:lnSpc>
              <a:spcBef>
                <a:spcPts val="390"/>
              </a:spcBef>
              <a:spcAft>
                <a:spcPts val="0"/>
              </a:spcAft>
              <a:buClrTx/>
              <a:buSzTx/>
              <a:buFontTx/>
              <a:buChar char="•"/>
              <a:tabLst>
                <a:tab pos="241935" algn="l"/>
              </a:tabLst>
              <a:defRPr/>
            </a:pPr>
            <a:r>
              <a:rPr kumimoji="0" sz="2200" b="0" i="0" u="none" strike="noStrike" kern="1200" cap="none" spc="-30" normalizeH="0" baseline="0" noProof="0" dirty="0">
                <a:ln>
                  <a:noFill/>
                </a:ln>
                <a:solidFill>
                  <a:prstClr val="black"/>
                </a:solidFill>
                <a:effectLst/>
                <a:uLnTx/>
                <a:uFillTx/>
                <a:latin typeface="Calibri Light"/>
                <a:ea typeface="+mn-ea"/>
                <a:cs typeface="Calibri Light"/>
              </a:rPr>
              <a:t>Website:</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Showcase</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your</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board,</a:t>
            </a:r>
            <a:r>
              <a:rPr kumimoji="0" sz="2200" b="0" i="0" u="none" strike="noStrike" kern="1200" cap="none" spc="3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promote</a:t>
            </a:r>
            <a:r>
              <a:rPr kumimoji="0" sz="2200" b="0" i="0" u="none" strike="noStrike" kern="1200" cap="none" spc="5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openings</a:t>
            </a:r>
            <a:r>
              <a:rPr kumimoji="0" sz="2200" b="0" i="0" u="none" strike="noStrike" kern="1200" cap="none" spc="3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and</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invite</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inquiries.</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Offer</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an</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online </a:t>
            </a:r>
            <a:r>
              <a:rPr kumimoji="0" sz="2200" b="0" i="0" u="none" strike="noStrike" kern="1200" cap="none" spc="-484"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application.</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a:p>
            <a:pPr marL="241300" marR="0" lvl="0" indent="-229235" algn="l" defTabSz="914400" rtl="0" eaLnBrk="1" fontAlgn="auto" latinLnBrk="0" hangingPunct="1">
              <a:lnSpc>
                <a:spcPts val="2510"/>
              </a:lnSpc>
              <a:spcBef>
                <a:spcPts val="690"/>
              </a:spcBef>
              <a:spcAft>
                <a:spcPts val="0"/>
              </a:spcAft>
              <a:buClrTx/>
              <a:buSzTx/>
              <a:buFontTx/>
              <a:buChar char="•"/>
              <a:tabLst>
                <a:tab pos="241935" algn="l"/>
                <a:tab pos="5002530" algn="l"/>
              </a:tabLst>
              <a:defRPr/>
            </a:pPr>
            <a:r>
              <a:rPr kumimoji="0" sz="2200" b="0" i="0" u="none" strike="noStrike" kern="1200" cap="none" spc="-25" normalizeH="0" baseline="0" noProof="0" dirty="0">
                <a:ln>
                  <a:noFill/>
                </a:ln>
                <a:solidFill>
                  <a:prstClr val="black"/>
                </a:solidFill>
                <a:effectLst/>
                <a:uLnTx/>
                <a:uFillTx/>
                <a:latin typeface="Calibri Light"/>
                <a:ea typeface="+mn-ea"/>
                <a:cs typeface="Calibri Light"/>
              </a:rPr>
              <a:t>Professional</a:t>
            </a:r>
            <a:r>
              <a:rPr kumimoji="0" sz="2200" b="0" i="0" u="none" strike="noStrike" kern="1200" cap="none" spc="-5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Networks</a:t>
            </a:r>
            <a:r>
              <a:rPr kumimoji="0" sz="2200" b="0" i="0" u="none" strike="noStrike" kern="1200" cap="none" spc="-5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(LinkedIn):</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Let</a:t>
            </a:r>
            <a:r>
              <a:rPr kumimoji="0" sz="2200" b="0" i="0" u="none" strike="noStrike" kern="1200" cap="none" spc="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your	contacts</a:t>
            </a:r>
            <a:r>
              <a:rPr kumimoji="0" sz="2200" b="0" i="0" u="none" strike="noStrike" kern="1200" cap="none" spc="3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know</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that</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your</a:t>
            </a:r>
            <a:r>
              <a:rPr kumimoji="0" sz="2200" b="0" i="0" u="none" strike="noStrike" kern="1200" cap="none" spc="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organization</a:t>
            </a:r>
            <a:r>
              <a:rPr kumimoji="0" sz="2200" b="0" i="0" u="none" strike="noStrike" kern="1200" cap="none" spc="4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is</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a:p>
            <a:pPr marL="241300" marR="0" lvl="0" indent="0" algn="l" defTabSz="914400" rtl="0" eaLnBrk="1" fontAlgn="auto" latinLnBrk="0" hangingPunct="1">
              <a:lnSpc>
                <a:spcPts val="2510"/>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Light"/>
                <a:ea typeface="+mn-ea"/>
                <a:cs typeface="Calibri Light"/>
              </a:rPr>
              <a:t>searching.</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Utilize</a:t>
            </a:r>
            <a:r>
              <a:rPr kumimoji="0" sz="2200" b="0" i="0" u="none" strike="noStrike" kern="1200" cap="none" spc="4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LinkedIn</a:t>
            </a:r>
            <a:r>
              <a:rPr kumimoji="0" sz="2200" b="0" i="0" u="none" strike="noStrike" kern="1200" cap="none" spc="-5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to</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recruit.</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a:p>
            <a:pPr marL="241300" marR="497205" lvl="0" indent="-229235" algn="l" defTabSz="914400" rtl="0" eaLnBrk="1" fontAlgn="auto" latinLnBrk="0" hangingPunct="1">
              <a:lnSpc>
                <a:spcPts val="2380"/>
              </a:lnSpc>
              <a:spcBef>
                <a:spcPts val="1030"/>
              </a:spcBef>
              <a:spcAft>
                <a:spcPts val="0"/>
              </a:spcAft>
              <a:buClrTx/>
              <a:buSzTx/>
              <a:buFontTx/>
              <a:buChar char="•"/>
              <a:tabLst>
                <a:tab pos="241935" algn="l"/>
              </a:tabLst>
              <a:defRPr/>
            </a:pPr>
            <a:r>
              <a:rPr kumimoji="0" sz="2200" b="0" i="0" u="none" strike="noStrike" kern="1200" cap="none" spc="-40" normalizeH="0" baseline="0" noProof="0" dirty="0">
                <a:ln>
                  <a:noFill/>
                </a:ln>
                <a:solidFill>
                  <a:prstClr val="black"/>
                </a:solidFill>
                <a:effectLst/>
                <a:uLnTx/>
                <a:uFillTx/>
                <a:latin typeface="Calibri Light"/>
                <a:ea typeface="+mn-ea"/>
                <a:cs typeface="Calibri Light"/>
              </a:rPr>
              <a:t>Web</a:t>
            </a:r>
            <a:r>
              <a:rPr kumimoji="0" sz="2200" b="0" i="0" u="none" strike="noStrike" kern="1200" cap="none" spc="-6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Resources</a:t>
            </a:r>
            <a:r>
              <a:rPr kumimoji="0" sz="2200" b="0" i="0" u="sng" strike="noStrike" kern="1200" cap="none" spc="-25" normalizeH="0" baseline="0" noProof="0" dirty="0">
                <a:ln>
                  <a:noFill/>
                </a:ln>
                <a:solidFill>
                  <a:srgbClr val="0462C1"/>
                </a:solidFill>
                <a:effectLst/>
                <a:uLnTx/>
                <a:uFill>
                  <a:solidFill>
                    <a:srgbClr val="0462C1"/>
                  </a:solidFill>
                </a:uFill>
                <a:latin typeface="Calibri Light"/>
                <a:ea typeface="+mn-ea"/>
                <a:cs typeface="Calibri Light"/>
                <a:hlinkClick r:id="rId2"/>
              </a:rPr>
              <a:t>:</a:t>
            </a:r>
            <a:r>
              <a:rPr kumimoji="0" sz="2200" b="0" i="0" u="none" strike="noStrike" kern="1200" cap="none" spc="-40" normalizeH="0" baseline="0" noProof="0" dirty="0">
                <a:ln>
                  <a:noFill/>
                </a:ln>
                <a:solidFill>
                  <a:srgbClr val="0462C1"/>
                </a:solidFill>
                <a:effectLst/>
                <a:uLnTx/>
                <a:uFillTx/>
                <a:latin typeface="Calibri Light"/>
                <a:ea typeface="+mn-ea"/>
                <a:cs typeface="Calibri Light"/>
                <a:hlinkClick r:id="rId2"/>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Go</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to</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where</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the</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people</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are.</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Share,</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post</a:t>
            </a:r>
            <a:r>
              <a:rPr kumimoji="0" sz="2200" b="0" i="0" u="none" strike="noStrike" kern="1200" cap="none" spc="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and</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promote</a:t>
            </a:r>
            <a:r>
              <a:rPr kumimoji="0" sz="2200" b="0" i="0" u="none" strike="noStrike" kern="1200" cap="none" spc="4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your</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board </a:t>
            </a:r>
            <a:r>
              <a:rPr kumimoji="0" sz="2200" b="0" i="0" u="none" strike="noStrike" kern="1200" cap="none" spc="-48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openings</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on</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Board</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Strong.</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a:p>
            <a:pPr marL="241300" marR="0" lvl="0" indent="-229235" algn="l" defTabSz="914400" rtl="0" eaLnBrk="1" fontAlgn="auto" latinLnBrk="0" hangingPunct="1">
              <a:lnSpc>
                <a:spcPts val="2510"/>
              </a:lnSpc>
              <a:spcBef>
                <a:spcPts val="705"/>
              </a:spcBef>
              <a:spcAft>
                <a:spcPts val="0"/>
              </a:spcAft>
              <a:buClrTx/>
              <a:buSzTx/>
              <a:buFontTx/>
              <a:buChar char="•"/>
              <a:tabLst>
                <a:tab pos="241935" algn="l"/>
              </a:tabLst>
              <a:defRPr/>
            </a:pPr>
            <a:r>
              <a:rPr kumimoji="0" sz="2200" b="0" i="0" u="none" strike="noStrike" kern="1200" cap="none" spc="-15" normalizeH="0" baseline="0" noProof="0" dirty="0">
                <a:ln>
                  <a:noFill/>
                </a:ln>
                <a:solidFill>
                  <a:prstClr val="black"/>
                </a:solidFill>
                <a:effectLst/>
                <a:uLnTx/>
                <a:uFillTx/>
                <a:latin typeface="Calibri Light"/>
                <a:ea typeface="+mn-ea"/>
                <a:cs typeface="Calibri Light"/>
              </a:rPr>
              <a:t>E-mail:</a:t>
            </a:r>
            <a:r>
              <a:rPr kumimoji="0" sz="2200" b="0" i="0" u="none" strike="noStrike" kern="1200" cap="none" spc="-6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Use</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your</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email</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newsletter</a:t>
            </a:r>
            <a:r>
              <a:rPr kumimoji="0" sz="2200" b="0" i="0" u="none" strike="noStrike" kern="1200" cap="none" spc="4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to</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send</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a</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message</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to</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your</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contacts</a:t>
            </a:r>
            <a:r>
              <a:rPr kumimoji="0" sz="2200" b="0" i="0" u="none" strike="noStrike" kern="1200" cap="none" spc="4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about</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a</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board</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a:p>
            <a:pPr marL="241300" marR="0" lvl="0" indent="0" algn="l" defTabSz="914400" rtl="0" eaLnBrk="1" fontAlgn="auto" latinLnBrk="0" hangingPunct="1">
              <a:lnSpc>
                <a:spcPts val="2510"/>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Light"/>
                <a:ea typeface="+mn-ea"/>
                <a:cs typeface="Calibri Light"/>
              </a:rPr>
              <a:t>opening.</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a:p>
            <a:pPr marL="241300" marR="90170" lvl="0" indent="-229235" algn="l" defTabSz="914400" rtl="0" eaLnBrk="1" fontAlgn="auto" latinLnBrk="0" hangingPunct="1">
              <a:lnSpc>
                <a:spcPts val="2380"/>
              </a:lnSpc>
              <a:spcBef>
                <a:spcPts val="1025"/>
              </a:spcBef>
              <a:spcAft>
                <a:spcPts val="0"/>
              </a:spcAft>
              <a:buClrTx/>
              <a:buSzTx/>
              <a:buFontTx/>
              <a:buChar char="•"/>
              <a:tabLst>
                <a:tab pos="241935" algn="l"/>
              </a:tabLst>
              <a:defRPr/>
            </a:pPr>
            <a:r>
              <a:rPr kumimoji="0" sz="2200" b="0" i="0" u="none" strike="noStrike" kern="1200" cap="none" spc="-15" normalizeH="0" baseline="0" noProof="0" dirty="0">
                <a:ln>
                  <a:noFill/>
                </a:ln>
                <a:solidFill>
                  <a:prstClr val="black"/>
                </a:solidFill>
                <a:effectLst/>
                <a:uLnTx/>
                <a:uFillTx/>
                <a:latin typeface="Calibri Light"/>
                <a:ea typeface="+mn-ea"/>
                <a:cs typeface="Calibri Light"/>
              </a:rPr>
              <a:t>Social</a:t>
            </a:r>
            <a:r>
              <a:rPr kumimoji="0" sz="2200" b="0" i="0" u="none" strike="noStrike" kern="1200" cap="none" spc="-6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Networking</a:t>
            </a:r>
            <a:r>
              <a:rPr kumimoji="0" sz="2200" b="0" i="0" u="sng" strike="noStrike" kern="1200" cap="none" spc="-20" normalizeH="0" baseline="0" noProof="0" dirty="0">
                <a:ln>
                  <a:noFill/>
                </a:ln>
                <a:solidFill>
                  <a:srgbClr val="0462C1"/>
                </a:solidFill>
                <a:effectLst/>
                <a:uLnTx/>
                <a:uFill>
                  <a:solidFill>
                    <a:srgbClr val="0462C1"/>
                  </a:solidFill>
                </a:uFill>
                <a:latin typeface="Calibri Light"/>
                <a:ea typeface="+mn-ea"/>
                <a:cs typeface="Calibri Light"/>
                <a:hlinkClick r:id="rId3"/>
              </a:rPr>
              <a:t>:</a:t>
            </a:r>
            <a:r>
              <a:rPr kumimoji="0" sz="2200" b="0" i="0" u="none" strike="noStrike" kern="1200" cap="none" spc="-50" normalizeH="0" baseline="0" noProof="0" dirty="0">
                <a:ln>
                  <a:noFill/>
                </a:ln>
                <a:solidFill>
                  <a:srgbClr val="0462C1"/>
                </a:solidFill>
                <a:effectLst/>
                <a:uLnTx/>
                <a:uFillTx/>
                <a:latin typeface="Calibri Light"/>
                <a:ea typeface="+mn-ea"/>
                <a:cs typeface="Calibri Light"/>
                <a:hlinkClick r:id="rId3"/>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Highlight</a:t>
            </a:r>
            <a:r>
              <a:rPr kumimoji="0" sz="2200" b="0" i="0" u="none" strike="noStrike" kern="1200" cap="none" spc="4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your</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board</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and</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why</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they</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serve;</a:t>
            </a:r>
            <a:r>
              <a:rPr kumimoji="0" sz="2200" b="0" i="0" u="none" strike="noStrike" kern="1200" cap="none" spc="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share,</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post</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and</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promote </a:t>
            </a:r>
            <a:r>
              <a:rPr kumimoji="0" sz="2200" b="0" i="0" u="none" strike="noStrike" kern="1200" cap="none" spc="-484"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board</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opportunities.</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p:txBody>
      </p:sp>
    </p:spTree>
    <p:extLst>
      <p:ext uri="{BB962C8B-B14F-4D97-AF65-F5344CB8AC3E}">
        <p14:creationId xmlns:p14="http://schemas.microsoft.com/office/powerpoint/2010/main" val="23161331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09676"/>
            <a:ext cx="7063105" cy="697230"/>
          </a:xfrm>
          <a:prstGeom prst="rect">
            <a:avLst/>
          </a:prstGeom>
        </p:spPr>
        <p:txBody>
          <a:bodyPr vert="horz" wrap="square" lIns="0" tIns="13335" rIns="0" bIns="0" rtlCol="0">
            <a:spAutoFit/>
          </a:bodyPr>
          <a:lstStyle/>
          <a:p>
            <a:pPr marL="12700">
              <a:lnSpc>
                <a:spcPct val="100000"/>
              </a:lnSpc>
              <a:spcBef>
                <a:spcPts val="105"/>
              </a:spcBef>
            </a:pPr>
            <a:r>
              <a:rPr spc="-5" dirty="0"/>
              <a:t>Connection</a:t>
            </a:r>
            <a:r>
              <a:rPr spc="-20" dirty="0"/>
              <a:t> </a:t>
            </a:r>
            <a:r>
              <a:rPr dirty="0"/>
              <a:t>Made…Now</a:t>
            </a:r>
            <a:r>
              <a:rPr spc="-30" dirty="0"/>
              <a:t> </a:t>
            </a:r>
            <a:r>
              <a:rPr spc="-5" dirty="0"/>
              <a:t>What?</a:t>
            </a:r>
          </a:p>
        </p:txBody>
      </p:sp>
      <p:pic>
        <p:nvPicPr>
          <p:cNvPr id="3" name="object 3"/>
          <p:cNvPicPr/>
          <p:nvPr/>
        </p:nvPicPr>
        <p:blipFill>
          <a:blip r:embed="rId2" cstate="print"/>
          <a:stretch>
            <a:fillRect/>
          </a:stretch>
        </p:blipFill>
        <p:spPr>
          <a:xfrm>
            <a:off x="5391911" y="1592580"/>
            <a:ext cx="6710172" cy="4780788"/>
          </a:xfrm>
          <a:prstGeom prst="rect">
            <a:avLst/>
          </a:prstGeom>
        </p:spPr>
      </p:pic>
      <p:sp>
        <p:nvSpPr>
          <p:cNvPr id="4" name="object 4"/>
          <p:cNvSpPr txBox="1"/>
          <p:nvPr/>
        </p:nvSpPr>
        <p:spPr>
          <a:xfrm>
            <a:off x="916939" y="2152904"/>
            <a:ext cx="4733290" cy="2854325"/>
          </a:xfrm>
          <a:prstGeom prst="rect">
            <a:avLst/>
          </a:prstGeom>
        </p:spPr>
        <p:txBody>
          <a:bodyPr vert="horz" wrap="square" lIns="0" tIns="45719" rIns="0" bIns="0" rtlCol="0">
            <a:spAutoFit/>
          </a:bodyPr>
          <a:lstStyle/>
          <a:p>
            <a:pPr marL="241300" marR="487680" lvl="0" indent="-229235" algn="l" defTabSz="914400" rtl="0" eaLnBrk="1" fontAlgn="auto" latinLnBrk="0" hangingPunct="1">
              <a:lnSpc>
                <a:spcPct val="90000"/>
              </a:lnSpc>
              <a:spcBef>
                <a:spcPts val="359"/>
              </a:spcBef>
              <a:spcAft>
                <a:spcPts val="0"/>
              </a:spcAft>
              <a:buClrTx/>
              <a:buSzTx/>
              <a:buFont typeface="Arial"/>
              <a:buChar char="•"/>
              <a:tabLst>
                <a:tab pos="241300" algn="l"/>
                <a:tab pos="241935" algn="l"/>
              </a:tabLst>
              <a:defRPr/>
            </a:pPr>
            <a:r>
              <a:rPr kumimoji="0" sz="2200" b="0" i="0" u="none" strike="noStrike" kern="1200" cap="none" spc="-10" normalizeH="0" baseline="0" noProof="0" dirty="0">
                <a:ln>
                  <a:noFill/>
                </a:ln>
                <a:solidFill>
                  <a:prstClr val="black"/>
                </a:solidFill>
                <a:effectLst/>
                <a:uLnTx/>
                <a:uFillTx/>
                <a:latin typeface="Calibri Light"/>
                <a:ea typeface="+mn-ea"/>
                <a:cs typeface="Calibri Light"/>
              </a:rPr>
              <a:t>Be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ready to review applicants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and </a:t>
            </a:r>
            <a:r>
              <a:rPr kumimoji="0" sz="2200" b="0" i="0" u="none" strike="noStrike" kern="1200" cap="none" spc="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implement</a:t>
            </a:r>
            <a:r>
              <a:rPr kumimoji="0" sz="2200" b="0" i="0" u="none" strike="noStrike" kern="1200" cap="none" spc="-7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your</a:t>
            </a:r>
            <a:r>
              <a:rPr kumimoji="0" sz="2200" b="0" i="0" u="none" strike="noStrike" kern="1200" cap="none" spc="-7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board</a:t>
            </a:r>
            <a:r>
              <a:rPr kumimoji="0" sz="2200" b="0" i="0" u="none" strike="noStrike" kern="1200" cap="none" spc="-7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development </a:t>
            </a:r>
            <a:r>
              <a:rPr kumimoji="0" sz="2200" b="0" i="0" u="none" strike="noStrike" kern="1200" cap="none" spc="-48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process.</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a:p>
            <a:pPr marL="241300" marR="5080" lvl="0" indent="-229235" algn="l" defTabSz="914400" rtl="0" eaLnBrk="1" fontAlgn="auto" latinLnBrk="0" hangingPunct="1">
              <a:lnSpc>
                <a:spcPts val="2380"/>
              </a:lnSpc>
              <a:spcBef>
                <a:spcPts val="1025"/>
              </a:spcBef>
              <a:spcAft>
                <a:spcPts val="0"/>
              </a:spcAft>
              <a:buClrTx/>
              <a:buSzTx/>
              <a:buFont typeface="Arial"/>
              <a:buChar char="•"/>
              <a:tabLst>
                <a:tab pos="241300" algn="l"/>
                <a:tab pos="241935" algn="l"/>
              </a:tabLst>
              <a:defRPr/>
            </a:pPr>
            <a:r>
              <a:rPr kumimoji="0" sz="2200" b="0" i="0" u="none" strike="noStrike" kern="1200" cap="none" spc="-25" normalizeH="0" baseline="0" noProof="0" dirty="0">
                <a:ln>
                  <a:noFill/>
                </a:ln>
                <a:solidFill>
                  <a:prstClr val="black"/>
                </a:solidFill>
                <a:effectLst/>
                <a:uLnTx/>
                <a:uFillTx/>
                <a:latin typeface="Calibri Light"/>
                <a:ea typeface="+mn-ea"/>
                <a:cs typeface="Calibri Light"/>
              </a:rPr>
              <a:t>Prompt</a:t>
            </a:r>
            <a:r>
              <a:rPr kumimoji="0" sz="2200" b="0" i="0" u="none" strike="noStrike" kern="1200" cap="none" spc="-6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5" normalizeH="0" baseline="0" noProof="0" dirty="0">
                <a:ln>
                  <a:noFill/>
                </a:ln>
                <a:solidFill>
                  <a:prstClr val="black"/>
                </a:solidFill>
                <a:effectLst/>
                <a:uLnTx/>
                <a:uFillTx/>
                <a:latin typeface="Calibri Light"/>
                <a:ea typeface="+mn-ea"/>
                <a:cs typeface="Calibri Light"/>
              </a:rPr>
              <a:t>and</a:t>
            </a:r>
            <a:r>
              <a:rPr kumimoji="0" sz="2200" b="0" i="0" u="none" strike="noStrike" kern="1200" cap="none" spc="-6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timely</a:t>
            </a:r>
            <a:r>
              <a:rPr kumimoji="0" sz="2200" b="0" i="0" u="none" strike="noStrike" kern="1200" cap="none" spc="-7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communication</a:t>
            </a:r>
            <a:r>
              <a:rPr kumimoji="0" sz="2200" b="0" i="0" u="none" strike="noStrike" kern="1200" cap="none" spc="-6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0" normalizeH="0" baseline="0" noProof="0" dirty="0">
                <a:ln>
                  <a:noFill/>
                </a:ln>
                <a:solidFill>
                  <a:prstClr val="black"/>
                </a:solidFill>
                <a:effectLst/>
                <a:uLnTx/>
                <a:uFillTx/>
                <a:latin typeface="Calibri Light"/>
                <a:ea typeface="+mn-ea"/>
                <a:cs typeface="Calibri Light"/>
              </a:rPr>
              <a:t>is</a:t>
            </a:r>
            <a:r>
              <a:rPr kumimoji="0" sz="2200" b="0" i="0" u="none" strike="noStrike" kern="1200" cap="none" spc="-4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40" normalizeH="0" baseline="0" noProof="0" dirty="0">
                <a:ln>
                  <a:noFill/>
                </a:ln>
                <a:solidFill>
                  <a:prstClr val="black"/>
                </a:solidFill>
                <a:effectLst/>
                <a:uLnTx/>
                <a:uFillTx/>
                <a:latin typeface="Calibri Light"/>
                <a:ea typeface="+mn-ea"/>
                <a:cs typeface="Calibri Light"/>
              </a:rPr>
              <a:t>key </a:t>
            </a:r>
            <a:r>
              <a:rPr kumimoji="0" sz="2200" b="0" i="0" u="none" strike="noStrike" kern="1200" cap="none" spc="-48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to</a:t>
            </a:r>
            <a:r>
              <a:rPr kumimoji="0" sz="2200" b="0" i="0" u="none" strike="noStrike" kern="1200" cap="none" spc="-4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success.</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a:p>
            <a:pPr marL="241300" marR="0" lvl="0" indent="-229235" algn="l" defTabSz="914400" rtl="0" eaLnBrk="1" fontAlgn="auto" latinLnBrk="0" hangingPunct="1">
              <a:lnSpc>
                <a:spcPts val="2510"/>
              </a:lnSpc>
              <a:spcBef>
                <a:spcPts val="695"/>
              </a:spcBef>
              <a:spcAft>
                <a:spcPts val="0"/>
              </a:spcAft>
              <a:buClrTx/>
              <a:buSzTx/>
              <a:buFont typeface="Arial"/>
              <a:buChar char="•"/>
              <a:tabLst>
                <a:tab pos="241300" algn="l"/>
                <a:tab pos="241935" algn="l"/>
              </a:tabLst>
              <a:defRPr/>
            </a:pPr>
            <a:r>
              <a:rPr kumimoji="0" sz="2200" b="0" i="0" u="none" strike="noStrike" kern="1200" cap="none" spc="-25" normalizeH="0" baseline="0" noProof="0" dirty="0">
                <a:ln>
                  <a:noFill/>
                </a:ln>
                <a:solidFill>
                  <a:prstClr val="black"/>
                </a:solidFill>
                <a:effectLst/>
                <a:uLnTx/>
                <a:uFillTx/>
                <a:latin typeface="Calibri Light"/>
                <a:ea typeface="+mn-ea"/>
                <a:cs typeface="Calibri Light"/>
              </a:rPr>
              <a:t>Cultivate</a:t>
            </a:r>
            <a:r>
              <a:rPr kumimoji="0" sz="2200" b="0" i="0" u="none" strike="noStrike" kern="1200" cap="none" spc="-7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your</a:t>
            </a:r>
            <a:r>
              <a:rPr kumimoji="0" sz="2200" b="0" i="0" u="none" strike="noStrike" kern="1200" cap="none" spc="-5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new</a:t>
            </a:r>
            <a:r>
              <a:rPr kumimoji="0" sz="2200" b="0" i="0" u="none" strike="noStrike" kern="1200" cap="none" spc="-7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connections</a:t>
            </a:r>
            <a:r>
              <a:rPr kumimoji="0" sz="2200" b="0" i="0" u="none" strike="noStrike" kern="1200" cap="none" spc="-6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0" normalizeH="0" baseline="0" noProof="0" dirty="0">
                <a:ln>
                  <a:noFill/>
                </a:ln>
                <a:solidFill>
                  <a:prstClr val="black"/>
                </a:solidFill>
                <a:effectLst/>
                <a:uLnTx/>
                <a:uFillTx/>
                <a:latin typeface="Calibri Light"/>
                <a:ea typeface="+mn-ea"/>
                <a:cs typeface="Calibri Light"/>
              </a:rPr>
              <a:t>and</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a:p>
            <a:pPr marL="241300" marR="0" lvl="0" indent="0" algn="l" defTabSz="914400" rtl="0" eaLnBrk="1" fontAlgn="auto" latinLnBrk="0" hangingPunct="1">
              <a:lnSpc>
                <a:spcPts val="2510"/>
              </a:lnSpc>
              <a:spcBef>
                <a:spcPts val="0"/>
              </a:spcBef>
              <a:spcAft>
                <a:spcPts val="0"/>
              </a:spcAft>
              <a:buClrTx/>
              <a:buSzTx/>
              <a:buFontTx/>
              <a:buNone/>
              <a:tabLst/>
              <a:defRPr/>
            </a:pPr>
            <a:r>
              <a:rPr kumimoji="0" sz="2200" b="0" i="0" u="none" strike="noStrike" kern="1200" cap="none" spc="-25" normalizeH="0" baseline="0" noProof="0" dirty="0">
                <a:ln>
                  <a:noFill/>
                </a:ln>
                <a:solidFill>
                  <a:prstClr val="black"/>
                </a:solidFill>
                <a:effectLst/>
                <a:uLnTx/>
                <a:uFillTx/>
                <a:latin typeface="Calibri Light"/>
                <a:ea typeface="+mn-ea"/>
                <a:cs typeface="Calibri Light"/>
              </a:rPr>
              <a:t>prepare</a:t>
            </a:r>
            <a:r>
              <a:rPr kumimoji="0" sz="2200" b="0" i="0" u="none" strike="noStrike" kern="1200" cap="none" spc="-9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to</a:t>
            </a:r>
            <a:r>
              <a:rPr kumimoji="0" sz="2200" b="0" i="0" u="none" strike="noStrike" kern="1200" cap="none" spc="-5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onboard</a:t>
            </a:r>
            <a:r>
              <a:rPr kumimoji="0" sz="2200" b="0" i="0" u="none" strike="noStrike" kern="1200" cap="none" spc="-6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15" normalizeH="0" baseline="0" noProof="0" dirty="0">
                <a:ln>
                  <a:noFill/>
                </a:ln>
                <a:solidFill>
                  <a:prstClr val="black"/>
                </a:solidFill>
                <a:effectLst/>
                <a:uLnTx/>
                <a:uFillTx/>
                <a:latin typeface="Calibri Light"/>
                <a:ea typeface="+mn-ea"/>
                <a:cs typeface="Calibri Light"/>
              </a:rPr>
              <a:t>them.</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a:p>
            <a:pPr marL="241300" marR="0" lvl="0" indent="-229235" algn="l" defTabSz="914400" rtl="0" eaLnBrk="1" fontAlgn="auto" latinLnBrk="0" hangingPunct="1">
              <a:lnSpc>
                <a:spcPct val="100000"/>
              </a:lnSpc>
              <a:spcBef>
                <a:spcPts val="745"/>
              </a:spcBef>
              <a:spcAft>
                <a:spcPts val="0"/>
              </a:spcAft>
              <a:buClrTx/>
              <a:buSzTx/>
              <a:buFont typeface="Arial"/>
              <a:buChar char="•"/>
              <a:tabLst>
                <a:tab pos="241300" algn="l"/>
                <a:tab pos="241935" algn="l"/>
              </a:tabLst>
              <a:defRPr/>
            </a:pPr>
            <a:r>
              <a:rPr kumimoji="0" sz="2200" b="0" i="0" u="none" strike="noStrike" kern="1200" cap="none" spc="-25" normalizeH="0" baseline="0" noProof="0" dirty="0">
                <a:ln>
                  <a:noFill/>
                </a:ln>
                <a:solidFill>
                  <a:prstClr val="black"/>
                </a:solidFill>
                <a:effectLst/>
                <a:uLnTx/>
                <a:uFillTx/>
                <a:latin typeface="Calibri Light"/>
                <a:ea typeface="+mn-ea"/>
                <a:cs typeface="Calibri Light"/>
              </a:rPr>
              <a:t>Invest</a:t>
            </a:r>
            <a:r>
              <a:rPr kumimoji="0" sz="2200" b="0" i="0" u="none" strike="noStrike" kern="1200" cap="none" spc="-70"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0" normalizeH="0" baseline="0" noProof="0" dirty="0">
                <a:ln>
                  <a:noFill/>
                </a:ln>
                <a:solidFill>
                  <a:prstClr val="black"/>
                </a:solidFill>
                <a:effectLst/>
                <a:uLnTx/>
                <a:uFillTx/>
                <a:latin typeface="Calibri Light"/>
                <a:ea typeface="+mn-ea"/>
                <a:cs typeface="Calibri Light"/>
              </a:rPr>
              <a:t>in</a:t>
            </a:r>
            <a:r>
              <a:rPr kumimoji="0" sz="2200" b="0" i="0" u="none" strike="noStrike" kern="1200" cap="none" spc="-5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0" normalizeH="0" baseline="0" noProof="0" dirty="0">
                <a:ln>
                  <a:noFill/>
                </a:ln>
                <a:solidFill>
                  <a:prstClr val="black"/>
                </a:solidFill>
                <a:effectLst/>
                <a:uLnTx/>
                <a:uFillTx/>
                <a:latin typeface="Calibri Light"/>
                <a:ea typeface="+mn-ea"/>
                <a:cs typeface="Calibri Light"/>
              </a:rPr>
              <a:t>board</a:t>
            </a:r>
            <a:r>
              <a:rPr kumimoji="0" sz="2200" b="0" i="0" u="none" strike="noStrike" kern="1200" cap="none" spc="-65" normalizeH="0" baseline="0" noProof="0" dirty="0">
                <a:ln>
                  <a:noFill/>
                </a:ln>
                <a:solidFill>
                  <a:prstClr val="black"/>
                </a:solidFill>
                <a:effectLst/>
                <a:uLnTx/>
                <a:uFillTx/>
                <a:latin typeface="Calibri Light"/>
                <a:ea typeface="+mn-ea"/>
                <a:cs typeface="Calibri Light"/>
              </a:rPr>
              <a:t> </a:t>
            </a:r>
            <a:r>
              <a:rPr kumimoji="0" sz="2200" b="0" i="0" u="none" strike="noStrike" kern="1200" cap="none" spc="-25" normalizeH="0" baseline="0" noProof="0" dirty="0">
                <a:ln>
                  <a:noFill/>
                </a:ln>
                <a:solidFill>
                  <a:prstClr val="black"/>
                </a:solidFill>
                <a:effectLst/>
                <a:uLnTx/>
                <a:uFillTx/>
                <a:latin typeface="Calibri Light"/>
                <a:ea typeface="+mn-ea"/>
                <a:cs typeface="Calibri Light"/>
              </a:rPr>
              <a:t>development.</a:t>
            </a:r>
            <a:endParaRPr kumimoji="0" sz="22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58</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extLst>
      <p:ext uri="{BB962C8B-B14F-4D97-AF65-F5344CB8AC3E}">
        <p14:creationId xmlns:p14="http://schemas.microsoft.com/office/powerpoint/2010/main" val="2136646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2355" y="637412"/>
            <a:ext cx="2308860" cy="635000"/>
          </a:xfrm>
          <a:prstGeom prst="rect">
            <a:avLst/>
          </a:prstGeom>
        </p:spPr>
        <p:txBody>
          <a:bodyPr vert="horz" wrap="square" lIns="0" tIns="12065" rIns="0" bIns="0" rtlCol="0">
            <a:spAutoFit/>
          </a:bodyPr>
          <a:lstStyle/>
          <a:p>
            <a:pPr marL="12700">
              <a:lnSpc>
                <a:spcPct val="100000"/>
              </a:lnSpc>
              <a:spcBef>
                <a:spcPts val="95"/>
              </a:spcBef>
            </a:pPr>
            <a:r>
              <a:rPr sz="4000" spc="-10" dirty="0"/>
              <a:t>Questions?</a:t>
            </a:r>
            <a:endParaRPr sz="400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59</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3" name="object 3"/>
          <p:cNvSpPr txBox="1"/>
          <p:nvPr/>
        </p:nvSpPr>
        <p:spPr>
          <a:xfrm>
            <a:off x="962355" y="1785365"/>
            <a:ext cx="5506720" cy="178181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Calibri Light"/>
                <a:ea typeface="+mn-ea"/>
                <a:cs typeface="Calibri Light"/>
              </a:rPr>
              <a:t>View</a:t>
            </a:r>
            <a:r>
              <a:rPr kumimoji="0" sz="1800" b="0" i="0" u="none" strike="noStrike" kern="1200" cap="none" spc="5" normalizeH="0" baseline="0" noProof="0" dirty="0">
                <a:ln>
                  <a:noFill/>
                </a:ln>
                <a:solidFill>
                  <a:prstClr val="black"/>
                </a:solidFill>
                <a:effectLst/>
                <a:uLnTx/>
                <a:uFillTx/>
                <a:latin typeface="Calibri Light"/>
                <a:ea typeface="+mn-ea"/>
                <a:cs typeface="Calibri Light"/>
              </a:rPr>
              <a:t> </a:t>
            </a:r>
            <a:r>
              <a:rPr kumimoji="0" sz="1800" b="0" i="0" u="none" strike="noStrike" kern="1200" cap="none" spc="-5" normalizeH="0" baseline="0" noProof="0" dirty="0">
                <a:ln>
                  <a:noFill/>
                </a:ln>
                <a:solidFill>
                  <a:prstClr val="black"/>
                </a:solidFill>
                <a:effectLst/>
                <a:uLnTx/>
                <a:uFillTx/>
                <a:latin typeface="Calibri Light"/>
                <a:ea typeface="+mn-ea"/>
                <a:cs typeface="Calibri Light"/>
              </a:rPr>
              <a:t>our</a:t>
            </a:r>
            <a:r>
              <a:rPr kumimoji="0" sz="1800" b="0" i="0" u="none" strike="noStrike" kern="1200" cap="none" spc="5" normalizeH="0" baseline="0" noProof="0" dirty="0">
                <a:ln>
                  <a:noFill/>
                </a:ln>
                <a:solidFill>
                  <a:prstClr val="black"/>
                </a:solidFill>
                <a:effectLst/>
                <a:uLnTx/>
                <a:uFillTx/>
                <a:latin typeface="Calibri Light"/>
                <a:ea typeface="+mn-ea"/>
                <a:cs typeface="Calibri Light"/>
              </a:rPr>
              <a:t> </a:t>
            </a:r>
            <a:r>
              <a:rPr kumimoji="0" sz="1800" b="0" i="0" u="none" strike="noStrike" kern="1200" cap="none" spc="-5" normalizeH="0" baseline="0" noProof="0" dirty="0">
                <a:ln>
                  <a:noFill/>
                </a:ln>
                <a:solidFill>
                  <a:prstClr val="black"/>
                </a:solidFill>
                <a:effectLst/>
                <a:uLnTx/>
                <a:uFillTx/>
                <a:latin typeface="Calibri Light"/>
                <a:ea typeface="+mn-ea"/>
                <a:cs typeface="Calibri Light"/>
              </a:rPr>
              <a:t>tutorial</a:t>
            </a:r>
            <a:r>
              <a:rPr kumimoji="0" sz="18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1800" b="0" i="0" u="none" strike="noStrike" kern="1200" cap="none" spc="0" normalizeH="0" baseline="0" noProof="0" dirty="0">
                <a:ln>
                  <a:noFill/>
                </a:ln>
                <a:solidFill>
                  <a:prstClr val="black"/>
                </a:solidFill>
                <a:effectLst/>
                <a:uLnTx/>
                <a:uFillTx/>
                <a:latin typeface="Calibri Light"/>
                <a:ea typeface="+mn-ea"/>
                <a:cs typeface="Calibri Light"/>
              </a:rPr>
              <a:t>videos </a:t>
            </a:r>
            <a:r>
              <a:rPr kumimoji="0" sz="1800" b="0" i="0" u="none" strike="noStrike" kern="1200" cap="none" spc="-5" normalizeH="0" baseline="0" noProof="0" dirty="0">
                <a:ln>
                  <a:noFill/>
                </a:ln>
                <a:solidFill>
                  <a:prstClr val="black"/>
                </a:solidFill>
                <a:effectLst/>
                <a:uLnTx/>
                <a:uFillTx/>
                <a:latin typeface="Calibri Light"/>
                <a:ea typeface="+mn-ea"/>
                <a:cs typeface="Calibri Light"/>
              </a:rPr>
              <a:t>at</a:t>
            </a:r>
            <a:r>
              <a:rPr kumimoji="0" sz="18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1800" b="0" i="0" u="sng" strike="noStrike" kern="1200" cap="none" spc="-10" normalizeH="0" baseline="0" noProof="0" dirty="0">
                <a:ln>
                  <a:noFill/>
                </a:ln>
                <a:solidFill>
                  <a:srgbClr val="0462C1"/>
                </a:solidFill>
                <a:effectLst/>
                <a:uLnTx/>
                <a:uFill>
                  <a:solidFill>
                    <a:srgbClr val="0462C1"/>
                  </a:solidFill>
                </a:uFill>
                <a:latin typeface="Calibri Light"/>
                <a:ea typeface="+mn-ea"/>
                <a:cs typeface="Calibri Light"/>
                <a:hlinkClick r:id="rId2"/>
              </a:rPr>
              <a:t>boardstrong.org/getting-started/</a:t>
            </a:r>
            <a:endParaRPr kumimoji="0" sz="1800" b="0" i="0" u="none" strike="noStrike" kern="1200" cap="none" spc="0" normalizeH="0" baseline="0" noProof="0">
              <a:ln>
                <a:noFill/>
              </a:ln>
              <a:solidFill>
                <a:prstClr val="black"/>
              </a:solidFill>
              <a:effectLst/>
              <a:uLnTx/>
              <a:uFillTx/>
              <a:latin typeface="Calibri Light"/>
              <a:ea typeface="+mn-ea"/>
              <a:cs typeface="Calibri Light"/>
            </a:endParaRPr>
          </a:p>
          <a:p>
            <a:pPr marL="12700" marR="850265" lvl="0" indent="0" algn="l" defTabSz="914400" rtl="0" eaLnBrk="1" fontAlgn="auto" latinLnBrk="0" hangingPunct="1">
              <a:lnSpc>
                <a:spcPts val="5830"/>
              </a:lnSpc>
              <a:spcBef>
                <a:spcPts val="605"/>
              </a:spcBef>
              <a:spcAft>
                <a:spcPts val="0"/>
              </a:spcAft>
              <a:buClrTx/>
              <a:buSzTx/>
              <a:buFontTx/>
              <a:buNone/>
              <a:tabLst/>
              <a:defRPr/>
            </a:pPr>
            <a:r>
              <a:rPr kumimoji="0" sz="1800" b="0" i="0" u="none" strike="noStrike" kern="1200" cap="none" spc="-30" normalizeH="0" baseline="0" noProof="0" dirty="0">
                <a:ln>
                  <a:noFill/>
                </a:ln>
                <a:solidFill>
                  <a:prstClr val="black"/>
                </a:solidFill>
                <a:effectLst/>
                <a:uLnTx/>
                <a:uFillTx/>
                <a:latin typeface="Calibri Light"/>
                <a:ea typeface="+mn-ea"/>
                <a:cs typeface="Calibri Light"/>
              </a:rPr>
              <a:t>FAQ:</a:t>
            </a:r>
            <a:r>
              <a:rPr kumimoji="0" sz="1800" b="0" i="0" u="none" strike="noStrike" kern="1200" cap="none" spc="50" normalizeH="0" baseline="0" noProof="0" dirty="0">
                <a:ln>
                  <a:noFill/>
                </a:ln>
                <a:solidFill>
                  <a:prstClr val="black"/>
                </a:solidFill>
                <a:effectLst/>
                <a:uLnTx/>
                <a:uFillTx/>
                <a:latin typeface="Calibri Light"/>
                <a:ea typeface="+mn-ea"/>
                <a:cs typeface="Calibri Light"/>
              </a:rPr>
              <a:t> </a:t>
            </a:r>
            <a:r>
              <a:rPr kumimoji="0" sz="1800" b="0" i="0" u="sng" strike="noStrike" kern="1200" cap="none" spc="-10" normalizeH="0" baseline="0" noProof="0" dirty="0">
                <a:ln>
                  <a:noFill/>
                </a:ln>
                <a:solidFill>
                  <a:srgbClr val="0462C1"/>
                </a:solidFill>
                <a:effectLst/>
                <a:uLnTx/>
                <a:uFill>
                  <a:solidFill>
                    <a:srgbClr val="0462C1"/>
                  </a:solidFill>
                </a:uFill>
                <a:latin typeface="Calibri Light"/>
                <a:ea typeface="+mn-ea"/>
                <a:cs typeface="Calibri Light"/>
                <a:hlinkClick r:id="rId3"/>
              </a:rPr>
              <a:t>boardstrong.org/frequently-asked-questions/ </a:t>
            </a:r>
            <a:r>
              <a:rPr kumimoji="0" sz="1800" b="0" i="0" u="none" strike="noStrike" kern="1200" cap="none" spc="-395" normalizeH="0" baseline="0" noProof="0" dirty="0">
                <a:ln>
                  <a:noFill/>
                </a:ln>
                <a:solidFill>
                  <a:srgbClr val="0462C1"/>
                </a:solidFill>
                <a:effectLst/>
                <a:uLnTx/>
                <a:uFillTx/>
                <a:latin typeface="Calibri Light"/>
                <a:ea typeface="+mn-ea"/>
                <a:cs typeface="Calibri Light"/>
              </a:rPr>
              <a:t> </a:t>
            </a:r>
            <a:r>
              <a:rPr kumimoji="0" sz="1800" b="0" i="0" u="none" strike="noStrike" kern="1200" cap="none" spc="-5" normalizeH="0" baseline="0" noProof="0" dirty="0">
                <a:ln>
                  <a:noFill/>
                </a:ln>
                <a:solidFill>
                  <a:prstClr val="black"/>
                </a:solidFill>
                <a:effectLst/>
                <a:uLnTx/>
                <a:uFillTx/>
                <a:latin typeface="Calibri Light"/>
                <a:ea typeface="+mn-ea"/>
                <a:cs typeface="Calibri Light"/>
              </a:rPr>
              <a:t>More</a:t>
            </a:r>
            <a:r>
              <a:rPr kumimoji="0" sz="1800" b="0" i="0" u="none" strike="noStrike" kern="1200" cap="none" spc="-10" normalizeH="0" baseline="0" noProof="0" dirty="0">
                <a:ln>
                  <a:noFill/>
                </a:ln>
                <a:solidFill>
                  <a:prstClr val="black"/>
                </a:solidFill>
                <a:effectLst/>
                <a:uLnTx/>
                <a:uFillTx/>
                <a:latin typeface="Calibri Light"/>
                <a:ea typeface="+mn-ea"/>
                <a:cs typeface="Calibri Light"/>
              </a:rPr>
              <a:t> </a:t>
            </a:r>
            <a:r>
              <a:rPr kumimoji="0" sz="1800" b="0" i="0" u="none" strike="noStrike" kern="1200" cap="none" spc="0" normalizeH="0" baseline="0" noProof="0" dirty="0">
                <a:ln>
                  <a:noFill/>
                </a:ln>
                <a:solidFill>
                  <a:prstClr val="black"/>
                </a:solidFill>
                <a:effectLst/>
                <a:uLnTx/>
                <a:uFillTx/>
                <a:latin typeface="Calibri Light"/>
                <a:ea typeface="+mn-ea"/>
                <a:cs typeface="Calibri Light"/>
              </a:rPr>
              <a:t>help:</a:t>
            </a:r>
            <a:r>
              <a:rPr kumimoji="0" sz="18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1800" b="0" i="0" u="sng" strike="noStrike" kern="1200" cap="none" spc="-15" normalizeH="0" baseline="0" noProof="0" dirty="0">
                <a:ln>
                  <a:noFill/>
                </a:ln>
                <a:solidFill>
                  <a:srgbClr val="0462C1"/>
                </a:solidFill>
                <a:effectLst/>
                <a:uLnTx/>
                <a:uFill>
                  <a:solidFill>
                    <a:srgbClr val="0462C1"/>
                  </a:solidFill>
                </a:uFill>
                <a:latin typeface="Calibri Light"/>
                <a:ea typeface="+mn-ea"/>
                <a:cs typeface="Calibri Light"/>
                <a:hlinkClick r:id="rId4"/>
              </a:rPr>
              <a:t>info@boardstrong.org</a:t>
            </a:r>
            <a:endParaRPr kumimoji="0" sz="1800" b="0" i="0" u="none" strike="noStrike" kern="1200" cap="none" spc="0" normalizeH="0" baseline="0" noProof="0">
              <a:ln>
                <a:noFill/>
              </a:ln>
              <a:solidFill>
                <a:prstClr val="black"/>
              </a:solidFill>
              <a:effectLst/>
              <a:uLnTx/>
              <a:uFillTx/>
              <a:latin typeface="Calibri Light"/>
              <a:ea typeface="+mn-ea"/>
              <a:cs typeface="Calibri Light"/>
            </a:endParaRPr>
          </a:p>
        </p:txBody>
      </p:sp>
    </p:spTree>
    <p:extLst>
      <p:ext uri="{BB962C8B-B14F-4D97-AF65-F5344CB8AC3E}">
        <p14:creationId xmlns:p14="http://schemas.microsoft.com/office/powerpoint/2010/main" val="3654432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3A2A88-6BF9-4D81-B6B5-FC00CAB73D85}"/>
              </a:ext>
            </a:extLst>
          </p:cNvPr>
          <p:cNvSpPr txBox="1"/>
          <p:nvPr/>
        </p:nvSpPr>
        <p:spPr>
          <a:xfrm>
            <a:off x="1019436" y="836712"/>
            <a:ext cx="11172564" cy="553998"/>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Strategic Alliances</a:t>
            </a:r>
          </a:p>
        </p:txBody>
      </p:sp>
      <p:sp>
        <p:nvSpPr>
          <p:cNvPr id="6" name="Oval 5">
            <a:extLst>
              <a:ext uri="{FF2B5EF4-FFF2-40B4-BE49-F238E27FC236}">
                <a16:creationId xmlns:a16="http://schemas.microsoft.com/office/drawing/2014/main" id="{35E6B484-436D-46E3-8C7C-7EC05145C6A4}"/>
              </a:ext>
            </a:extLst>
          </p:cNvPr>
          <p:cNvSpPr/>
          <p:nvPr/>
        </p:nvSpPr>
        <p:spPr>
          <a:xfrm>
            <a:off x="587388" y="692696"/>
            <a:ext cx="828092"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smtClean="0">
                <a:solidFill>
                  <a:prstClr val="white"/>
                </a:solidFill>
                <a:latin typeface="Fira Sans Light"/>
              </a:rPr>
              <a:t>3</a:t>
            </a:r>
            <a:endParaRPr lang="en-US" sz="3300" dirty="0">
              <a:solidFill>
                <a:prstClr val="white"/>
              </a:solidFill>
              <a:latin typeface="Fira Sans Light"/>
            </a:endParaRPr>
          </a:p>
        </p:txBody>
      </p:sp>
      <p:sp>
        <p:nvSpPr>
          <p:cNvPr id="7" name="TextBox 6">
            <a:extLst>
              <a:ext uri="{FF2B5EF4-FFF2-40B4-BE49-F238E27FC236}">
                <a16:creationId xmlns:a16="http://schemas.microsoft.com/office/drawing/2014/main" id="{5025AC4B-C6CE-4980-8A8A-412299B28D17}"/>
              </a:ext>
            </a:extLst>
          </p:cNvPr>
          <p:cNvSpPr txBox="1"/>
          <p:nvPr/>
        </p:nvSpPr>
        <p:spPr>
          <a:xfrm>
            <a:off x="1883532" y="1520788"/>
            <a:ext cx="6588732" cy="1554272"/>
          </a:xfrm>
          <a:prstGeom prst="rect">
            <a:avLst/>
          </a:prstGeom>
          <a:noFill/>
        </p:spPr>
        <p:txBody>
          <a:bodyPr wrap="square" rtlCol="0">
            <a:spAutoFit/>
          </a:bodyPr>
          <a:lstStyle/>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Economies of scale</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Avoid duplication</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Sustainability</a:t>
            </a:r>
          </a:p>
          <a:p>
            <a:pPr marL="285750" indent="-285750" defTabSz="228600">
              <a:spcAft>
                <a:spcPts val="600"/>
              </a:spcAft>
              <a:buClr>
                <a:srgbClr val="0B1624"/>
              </a:buClr>
              <a:buFont typeface="Wingdings" panose="05000000000000000000" pitchFamily="2" charset="2"/>
              <a:buChar char="§"/>
            </a:pPr>
            <a:r>
              <a:rPr lang="en-US" sz="2000" b="1" dirty="0">
                <a:solidFill>
                  <a:srgbClr val="0B1624"/>
                </a:solidFill>
                <a:latin typeface="Fira Sans Light"/>
              </a:rPr>
              <a:t>68% </a:t>
            </a:r>
            <a:r>
              <a:rPr lang="en-US" sz="2000" dirty="0">
                <a:solidFill>
                  <a:srgbClr val="0B1624"/>
                </a:solidFill>
                <a:latin typeface="Fira Sans Light"/>
              </a:rPr>
              <a:t>collaborate to provide programs</a:t>
            </a:r>
          </a:p>
        </p:txBody>
      </p:sp>
      <p:sp>
        <p:nvSpPr>
          <p:cNvPr id="8" name="TextBox 7">
            <a:extLst>
              <a:ext uri="{FF2B5EF4-FFF2-40B4-BE49-F238E27FC236}">
                <a16:creationId xmlns:a16="http://schemas.microsoft.com/office/drawing/2014/main" id="{545898FD-F954-40CF-B0BD-CED3B7D885D1}"/>
              </a:ext>
            </a:extLst>
          </p:cNvPr>
          <p:cNvSpPr txBox="1"/>
          <p:nvPr/>
        </p:nvSpPr>
        <p:spPr>
          <a:xfrm>
            <a:off x="1883532" y="4041068"/>
            <a:ext cx="9505056" cy="1308050"/>
          </a:xfrm>
          <a:prstGeom prst="rect">
            <a:avLst/>
          </a:prstGeom>
          <a:noFill/>
        </p:spPr>
        <p:txBody>
          <a:bodyPr wrap="square" rtlCol="0">
            <a:spAutoFit/>
          </a:bodyPr>
          <a:lstStyle/>
          <a:p>
            <a:pPr defTabSz="228600"/>
            <a:endParaRPr lang="en-US" sz="900" dirty="0">
              <a:solidFill>
                <a:srgbClr val="0B1624"/>
              </a:solidFill>
              <a:latin typeface="Fira Sans Light"/>
            </a:endParaRP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Outcome metrics</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990</a:t>
            </a:r>
          </a:p>
          <a:p>
            <a:pPr marL="285750" indent="-285750" defTabSz="228600">
              <a:spcAft>
                <a:spcPts val="600"/>
              </a:spcAft>
              <a:buClr>
                <a:srgbClr val="0B1624"/>
              </a:buClr>
              <a:buFont typeface="Wingdings" panose="05000000000000000000" pitchFamily="2" charset="2"/>
              <a:buChar char="§"/>
            </a:pPr>
            <a:r>
              <a:rPr lang="en-US" sz="2000" dirty="0">
                <a:solidFill>
                  <a:srgbClr val="0B1624"/>
                </a:solidFill>
                <a:latin typeface="Fira Sans Light"/>
              </a:rPr>
              <a:t>Executive Compensation </a:t>
            </a:r>
          </a:p>
        </p:txBody>
      </p:sp>
      <p:sp>
        <p:nvSpPr>
          <p:cNvPr id="14" name="TextBox 13">
            <a:extLst>
              <a:ext uri="{FF2B5EF4-FFF2-40B4-BE49-F238E27FC236}">
                <a16:creationId xmlns:a16="http://schemas.microsoft.com/office/drawing/2014/main" id="{70ECB1D4-6615-4C9F-976B-B7B78B5491AE}"/>
              </a:ext>
            </a:extLst>
          </p:cNvPr>
          <p:cNvSpPr txBox="1"/>
          <p:nvPr/>
        </p:nvSpPr>
        <p:spPr>
          <a:xfrm>
            <a:off x="1019436" y="3429000"/>
            <a:ext cx="11172564" cy="553998"/>
          </a:xfrm>
          <a:prstGeom prst="rect">
            <a:avLst/>
          </a:prstGeom>
          <a:solidFill>
            <a:schemeClr val="accent1"/>
          </a:solidFill>
        </p:spPr>
        <p:txBody>
          <a:bodyPr wrap="square" lIns="594360" tIns="91440" bIns="45720" rtlCol="0">
            <a:spAutoFit/>
          </a:bodyPr>
          <a:lstStyle/>
          <a:p>
            <a:pPr defTabSz="228600"/>
            <a:r>
              <a:rPr lang="en-US" sz="2700" b="1" dirty="0">
                <a:solidFill>
                  <a:prstClr val="white"/>
                </a:solidFill>
                <a:latin typeface="Fira Sans Light"/>
              </a:rPr>
              <a:t>Increased Scrutiny and Transparency </a:t>
            </a:r>
          </a:p>
        </p:txBody>
      </p:sp>
      <p:sp>
        <p:nvSpPr>
          <p:cNvPr id="15" name="Oval 14">
            <a:extLst>
              <a:ext uri="{FF2B5EF4-FFF2-40B4-BE49-F238E27FC236}">
                <a16:creationId xmlns:a16="http://schemas.microsoft.com/office/drawing/2014/main" id="{2A4045BA-B796-4E11-A374-4195AF4F84A8}"/>
              </a:ext>
            </a:extLst>
          </p:cNvPr>
          <p:cNvSpPr/>
          <p:nvPr/>
        </p:nvSpPr>
        <p:spPr>
          <a:xfrm>
            <a:off x="587388" y="3284984"/>
            <a:ext cx="828092"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US" sz="3300" dirty="0">
                <a:solidFill>
                  <a:prstClr val="white"/>
                </a:solidFill>
                <a:latin typeface="Fira Sans Light"/>
              </a:rPr>
              <a:t>4</a:t>
            </a:r>
            <a:endParaRPr lang="en-US" sz="3300" dirty="0">
              <a:solidFill>
                <a:prstClr val="white"/>
              </a:solidFill>
              <a:latin typeface="Fira Sans Light"/>
            </a:endParaRPr>
          </a:p>
        </p:txBody>
      </p:sp>
      <p:grpSp>
        <p:nvGrpSpPr>
          <p:cNvPr id="16" name="Group 15">
            <a:extLst>
              <a:ext uri="{FF2B5EF4-FFF2-40B4-BE49-F238E27FC236}">
                <a16:creationId xmlns:a16="http://schemas.microsoft.com/office/drawing/2014/main" id="{9E1FF853-5801-4B3C-9E4F-C3C41298C209}"/>
              </a:ext>
            </a:extLst>
          </p:cNvPr>
          <p:cNvGrpSpPr/>
          <p:nvPr/>
        </p:nvGrpSpPr>
        <p:grpSpPr>
          <a:xfrm>
            <a:off x="1523492" y="1556792"/>
            <a:ext cx="180020" cy="1656184"/>
            <a:chOff x="3046984" y="9594304"/>
            <a:chExt cx="360040" cy="3312368"/>
          </a:xfrm>
        </p:grpSpPr>
        <p:cxnSp>
          <p:nvCxnSpPr>
            <p:cNvPr id="17" name="Straight Connector 16">
              <a:extLst>
                <a:ext uri="{FF2B5EF4-FFF2-40B4-BE49-F238E27FC236}">
                  <a16:creationId xmlns:a16="http://schemas.microsoft.com/office/drawing/2014/main" id="{52A3A58B-B847-4341-AE7C-B601C3481E62}"/>
                </a:ext>
              </a:extLst>
            </p:cNvPr>
            <p:cNvCxnSpPr>
              <a:cxnSpLocks/>
            </p:cNvCxnSpPr>
            <p:nvPr/>
          </p:nvCxnSpPr>
          <p:spPr>
            <a:xfrm>
              <a:off x="3263008" y="9594304"/>
              <a:ext cx="0" cy="3312368"/>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406194D-765B-4BA7-A40B-0D64582EDD9F}"/>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grpSp>
        <p:nvGrpSpPr>
          <p:cNvPr id="19" name="Group 18">
            <a:extLst>
              <a:ext uri="{FF2B5EF4-FFF2-40B4-BE49-F238E27FC236}">
                <a16:creationId xmlns:a16="http://schemas.microsoft.com/office/drawing/2014/main" id="{BD1A9093-EA42-4CF3-8890-A6BCECDEC63E}"/>
              </a:ext>
            </a:extLst>
          </p:cNvPr>
          <p:cNvGrpSpPr/>
          <p:nvPr/>
        </p:nvGrpSpPr>
        <p:grpSpPr>
          <a:xfrm>
            <a:off x="1523492" y="4149080"/>
            <a:ext cx="180020" cy="1656184"/>
            <a:chOff x="3046984" y="9594304"/>
            <a:chExt cx="360040" cy="3312368"/>
          </a:xfrm>
        </p:grpSpPr>
        <p:cxnSp>
          <p:nvCxnSpPr>
            <p:cNvPr id="20" name="Straight Connector 19">
              <a:extLst>
                <a:ext uri="{FF2B5EF4-FFF2-40B4-BE49-F238E27FC236}">
                  <a16:creationId xmlns:a16="http://schemas.microsoft.com/office/drawing/2014/main" id="{B609DD82-8A0C-43C1-84CF-165292FF5CCF}"/>
                </a:ext>
              </a:extLst>
            </p:cNvPr>
            <p:cNvCxnSpPr>
              <a:cxnSpLocks/>
            </p:cNvCxnSpPr>
            <p:nvPr/>
          </p:nvCxnSpPr>
          <p:spPr>
            <a:xfrm>
              <a:off x="3263008" y="9594304"/>
              <a:ext cx="0" cy="3312368"/>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1F42650-3E8A-494D-9B6F-931949806B7C}"/>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prstClr val="white"/>
                </a:solidFill>
                <a:latin typeface="Fira Sans Light"/>
              </a:endParaRPr>
            </a:p>
          </p:txBody>
        </p:sp>
      </p:grpSp>
      <p:sp>
        <p:nvSpPr>
          <p:cNvPr id="9" name="Footer Placeholder 8">
            <a:extLst>
              <a:ext uri="{FF2B5EF4-FFF2-40B4-BE49-F238E27FC236}">
                <a16:creationId xmlns:a16="http://schemas.microsoft.com/office/drawing/2014/main" id="{FD488FD2-285E-4013-B991-75F00D1096CF}"/>
              </a:ext>
            </a:extLst>
          </p:cNvPr>
          <p:cNvSpPr>
            <a:spLocks noGrp="1"/>
          </p:cNvSpPr>
          <p:nvPr>
            <p:ph type="ftr" sz="quarter" idx="11"/>
          </p:nvPr>
        </p:nvSpPr>
        <p:spPr/>
        <p:txBody>
          <a:bodyPr/>
          <a:lstStyle/>
          <a:p>
            <a:pPr defTabSz="228600"/>
            <a:r>
              <a:rPr lang="en-US">
                <a:latin typeface="Arial  "/>
                <a:cs typeface="Arial  "/>
              </a:rPr>
              <a:t>Business Volunteers Unlimited</a:t>
            </a:r>
            <a:endParaRPr lang="en-US" dirty="0">
              <a:latin typeface="Arial  "/>
              <a:cs typeface="Arial  "/>
            </a:endParaRPr>
          </a:p>
        </p:txBody>
      </p:sp>
    </p:spTree>
    <p:extLst>
      <p:ext uri="{BB962C8B-B14F-4D97-AF65-F5344CB8AC3E}">
        <p14:creationId xmlns:p14="http://schemas.microsoft.com/office/powerpoint/2010/main" val="4258181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05070" y="1232452"/>
            <a:ext cx="5137426" cy="5044524"/>
          </a:xfrm>
        </p:spPr>
        <p:txBody>
          <a:bodyPr>
            <a:normAutofit lnSpcReduction="10000"/>
          </a:bodyPr>
          <a:lstStyle/>
          <a:p>
            <a:pPr marL="285750" indent="-285750">
              <a:buFont typeface="Arial" panose="020B0604020202020204" pitchFamily="34" charset="0"/>
              <a:buChar char="•"/>
            </a:pPr>
            <a:r>
              <a:rPr lang="en-US" dirty="0" smtClean="0"/>
              <a:t>LESLIE M. </a:t>
            </a:r>
            <a:r>
              <a:rPr lang="en-US" dirty="0" smtClean="0"/>
              <a:t>CONNOLLY</a:t>
            </a:r>
            <a:br>
              <a:rPr lang="en-US" dirty="0" smtClean="0"/>
            </a:br>
            <a:r>
              <a:rPr lang="en-US" dirty="0" smtClean="0"/>
              <a:t>Partner</a:t>
            </a:r>
            <a:r>
              <a:rPr lang="en-US" dirty="0"/>
              <a:t/>
            </a:r>
            <a:br>
              <a:rPr lang="en-US" dirty="0"/>
            </a:br>
            <a:r>
              <a:rPr lang="en-US" dirty="0"/>
              <a:t>Harter </a:t>
            </a:r>
            <a:r>
              <a:rPr lang="en-US" dirty="0" err="1"/>
              <a:t>Secrest</a:t>
            </a:r>
            <a:r>
              <a:rPr lang="en-US" dirty="0"/>
              <a:t> &amp; Emery LLP</a:t>
            </a:r>
            <a:br>
              <a:rPr lang="en-US" dirty="0"/>
            </a:br>
            <a:r>
              <a:rPr lang="en-US" dirty="0" smtClean="0">
                <a:hlinkClick r:id="rId3"/>
              </a:rPr>
              <a:t>lconnolly@hselaw.com</a:t>
            </a:r>
            <a:r>
              <a:rPr lang="en-US" dirty="0" smtClean="0"/>
              <a:t> </a:t>
            </a:r>
            <a:endParaRPr lang="en-US" dirty="0"/>
          </a:p>
          <a:p>
            <a:endParaRPr lang="en-US" dirty="0"/>
          </a:p>
          <a:p>
            <a:pPr marL="285750" indent="-285750">
              <a:buFont typeface="Arial" panose="020B0604020202020204" pitchFamily="34" charset="0"/>
              <a:buChar char="•"/>
            </a:pPr>
            <a:r>
              <a:rPr lang="en-US" dirty="0"/>
              <a:t>ANDREA H. LYNCH</a:t>
            </a:r>
            <a:br>
              <a:rPr lang="en-US" dirty="0"/>
            </a:br>
            <a:r>
              <a:rPr lang="en-US" dirty="0"/>
              <a:t>Executive Director</a:t>
            </a:r>
            <a:br>
              <a:rPr lang="en-US" dirty="0"/>
            </a:br>
            <a:r>
              <a:rPr lang="en-US" dirty="0"/>
              <a:t>Corning Incorporated Foundation</a:t>
            </a:r>
            <a:r>
              <a:rPr lang="en-US" i="1" dirty="0"/>
              <a:t/>
            </a:r>
            <a:br>
              <a:rPr lang="en-US" i="1" dirty="0"/>
            </a:br>
            <a:r>
              <a:rPr lang="en-US" dirty="0">
                <a:hlinkClick r:id="rId4"/>
              </a:rPr>
              <a:t>LynchAH@Corning.com</a:t>
            </a:r>
            <a:r>
              <a:rPr lang="en-US" dirty="0"/>
              <a:t>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ANDREW MARIETTA</a:t>
            </a:r>
            <a:br>
              <a:rPr lang="en-US" dirty="0"/>
            </a:br>
            <a:r>
              <a:rPr lang="en-US" dirty="0"/>
              <a:t>VP, Regional Development</a:t>
            </a:r>
            <a:br>
              <a:rPr lang="en-US" dirty="0"/>
            </a:br>
            <a:r>
              <a:rPr lang="en-US" dirty="0"/>
              <a:t>New York Council of Nonprofits, Inc.</a:t>
            </a:r>
            <a:br>
              <a:rPr lang="en-US" dirty="0"/>
            </a:br>
            <a:r>
              <a:rPr lang="en-US" u="sng" dirty="0">
                <a:hlinkClick r:id="rId5"/>
              </a:rPr>
              <a:t>amarietta@nycon.org</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ELIZABETH VOUDORIS</a:t>
            </a:r>
            <a:br>
              <a:rPr lang="en-US" dirty="0" smtClean="0"/>
            </a:br>
            <a:r>
              <a:rPr lang="en-US" dirty="0" smtClean="0"/>
              <a:t>President &amp; CEO</a:t>
            </a:r>
            <a:br>
              <a:rPr lang="en-US" dirty="0" smtClean="0"/>
            </a:br>
            <a:r>
              <a:rPr lang="en-US" dirty="0" smtClean="0"/>
              <a:t>Business Volunteers Unlimited (BVU)</a:t>
            </a:r>
            <a:br>
              <a:rPr lang="en-US" dirty="0" smtClean="0"/>
            </a:br>
            <a:r>
              <a:rPr lang="en-US" dirty="0" smtClean="0">
                <a:hlinkClick r:id="rId6"/>
              </a:rPr>
              <a:t>evoudouris@bvuvolunteers.org</a:t>
            </a:r>
            <a:r>
              <a:rPr lang="en-US" dirty="0" smtClean="0"/>
              <a:t>	</a:t>
            </a:r>
            <a:endParaRPr lang="en-US" dirty="0"/>
          </a:p>
          <a:p>
            <a:endParaRPr lang="en-US" dirty="0"/>
          </a:p>
        </p:txBody>
      </p:sp>
      <p:sp>
        <p:nvSpPr>
          <p:cNvPr id="3" name="Title 2"/>
          <p:cNvSpPr>
            <a:spLocks noGrp="1"/>
          </p:cNvSpPr>
          <p:nvPr>
            <p:ph type="title"/>
          </p:nvPr>
        </p:nvSpPr>
        <p:spPr>
          <a:xfrm>
            <a:off x="552193" y="385671"/>
            <a:ext cx="5281428" cy="497126"/>
          </a:xfrm>
        </p:spPr>
        <p:txBody>
          <a:bodyPr/>
          <a:lstStyle/>
          <a:p>
            <a:r>
              <a:rPr lang="en-US" dirty="0" smtClean="0"/>
              <a:t>CONTACT INFORMATION </a:t>
            </a:r>
            <a:endParaRPr lang="en-US" dirty="0"/>
          </a:p>
        </p:txBody>
      </p:sp>
      <p:sp>
        <p:nvSpPr>
          <p:cNvPr id="4" name="Footer Placeholder 3"/>
          <p:cNvSpPr>
            <a:spLocks noGrp="1"/>
          </p:cNvSpPr>
          <p:nvPr>
            <p:ph type="ftr" sz="quarter" idx="11"/>
          </p:nvPr>
        </p:nvSpPr>
        <p:spPr/>
        <p:txBody>
          <a:bodyPr/>
          <a:lstStyle/>
          <a:p>
            <a:r>
              <a:rPr lang="en-US"/>
              <a:t>Business Volunteers Unlimited</a:t>
            </a:r>
            <a:endParaRPr lang="en-US" dirty="0"/>
          </a:p>
        </p:txBody>
      </p:sp>
    </p:spTree>
    <p:extLst>
      <p:ext uri="{BB962C8B-B14F-4D97-AF65-F5344CB8AC3E}">
        <p14:creationId xmlns:p14="http://schemas.microsoft.com/office/powerpoint/2010/main" val="38454271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3372" y="260648"/>
            <a:ext cx="11342290" cy="2172264"/>
          </a:xfrm>
        </p:spPr>
        <p:txBody>
          <a:bodyPr/>
          <a:lstStyle/>
          <a:p>
            <a:r>
              <a:rPr lang="en-US" dirty="0"/>
              <a:t>Thank you</a:t>
            </a:r>
          </a:p>
        </p:txBody>
      </p:sp>
      <p:sp>
        <p:nvSpPr>
          <p:cNvPr id="7" name="Subtitle 12">
            <a:extLst>
              <a:ext uri="{FF2B5EF4-FFF2-40B4-BE49-F238E27FC236}">
                <a16:creationId xmlns:a16="http://schemas.microsoft.com/office/drawing/2014/main" id="{A5CB6C9D-71BB-4517-93D2-C30C3CE2E52C}"/>
              </a:ext>
            </a:extLst>
          </p:cNvPr>
          <p:cNvSpPr txBox="1">
            <a:spLocks/>
          </p:cNvSpPr>
          <p:nvPr/>
        </p:nvSpPr>
        <p:spPr>
          <a:xfrm>
            <a:off x="2639616" y="2276872"/>
            <a:ext cx="7020780" cy="1455963"/>
          </a:xfrm>
          <a:prstGeom prst="rect">
            <a:avLst/>
          </a:prstGeom>
        </p:spPr>
        <p:txBody>
          <a:bodyPr anchor="ct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Fira Sans Light"/>
                <a:ea typeface="+mn-ea"/>
                <a:cs typeface="+mn-cs"/>
              </a:rPr>
              <a:t>BVU connects businesses and nonprofits, creating connections to better our community.</a:t>
            </a:r>
          </a:p>
        </p:txBody>
      </p:sp>
      <p:grpSp>
        <p:nvGrpSpPr>
          <p:cNvPr id="2" name="Group 1">
            <a:extLst>
              <a:ext uri="{FF2B5EF4-FFF2-40B4-BE49-F238E27FC236}">
                <a16:creationId xmlns:a16="http://schemas.microsoft.com/office/drawing/2014/main" id="{85A05B0B-FA24-4D28-A0D9-B22D246861C3}"/>
              </a:ext>
            </a:extLst>
          </p:cNvPr>
          <p:cNvGrpSpPr/>
          <p:nvPr/>
        </p:nvGrpSpPr>
        <p:grpSpPr>
          <a:xfrm>
            <a:off x="3323692" y="4595418"/>
            <a:ext cx="5730018" cy="1134040"/>
            <a:chOff x="6719392" y="8878416"/>
            <a:chExt cx="11460035" cy="2268080"/>
          </a:xfrm>
        </p:grpSpPr>
        <p:sp>
          <p:nvSpPr>
            <p:cNvPr id="8" name="TextBox 7">
              <a:extLst>
                <a:ext uri="{FF2B5EF4-FFF2-40B4-BE49-F238E27FC236}">
                  <a16:creationId xmlns:a16="http://schemas.microsoft.com/office/drawing/2014/main" id="{A834F9D2-3971-46DA-9648-EABA01F735B5}"/>
                </a:ext>
              </a:extLst>
            </p:cNvPr>
            <p:cNvSpPr txBox="1"/>
            <p:nvPr/>
          </p:nvSpPr>
          <p:spPr>
            <a:xfrm>
              <a:off x="7415292" y="8957812"/>
              <a:ext cx="4708072" cy="6001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B1624"/>
                  </a:solidFill>
                  <a:effectLst/>
                  <a:uLnTx/>
                  <a:uFillTx/>
                  <a:latin typeface="Nunito Sans"/>
                  <a:ea typeface="+mn-ea"/>
                  <a:cs typeface="+mn-cs"/>
                </a:rPr>
                <a:t>@bvuvolunteers</a:t>
              </a:r>
            </a:p>
          </p:txBody>
        </p:sp>
        <p:sp>
          <p:nvSpPr>
            <p:cNvPr id="9" name="TextBox 8">
              <a:extLst>
                <a:ext uri="{FF2B5EF4-FFF2-40B4-BE49-F238E27FC236}">
                  <a16:creationId xmlns:a16="http://schemas.microsoft.com/office/drawing/2014/main" id="{599C8477-FC38-4D86-8E45-0805BF54981C}"/>
                </a:ext>
              </a:extLst>
            </p:cNvPr>
            <p:cNvSpPr txBox="1"/>
            <p:nvPr/>
          </p:nvSpPr>
          <p:spPr>
            <a:xfrm>
              <a:off x="7415292" y="10130834"/>
              <a:ext cx="4708072" cy="101566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B1624"/>
                  </a:solidFill>
                  <a:effectLst/>
                  <a:uLnTx/>
                  <a:uFillTx/>
                  <a:latin typeface="Nunito Sans"/>
                  <a:ea typeface="+mn-ea"/>
                  <a:cs typeface="+mn-cs"/>
                </a:rPr>
                <a:t>facebook.com/bvuvolunteers</a:t>
              </a:r>
            </a:p>
          </p:txBody>
        </p:sp>
        <p:sp>
          <p:nvSpPr>
            <p:cNvPr id="10" name="TextBox 9">
              <a:extLst>
                <a:ext uri="{FF2B5EF4-FFF2-40B4-BE49-F238E27FC236}">
                  <a16:creationId xmlns:a16="http://schemas.microsoft.com/office/drawing/2014/main" id="{0197D5F7-FABD-49F0-875F-1F598C092DAE}"/>
                </a:ext>
              </a:extLst>
            </p:cNvPr>
            <p:cNvSpPr txBox="1"/>
            <p:nvPr/>
          </p:nvSpPr>
          <p:spPr>
            <a:xfrm>
              <a:off x="13471355" y="8957810"/>
              <a:ext cx="4708072" cy="6001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B1624"/>
                  </a:solidFill>
                  <a:effectLst/>
                  <a:uLnTx/>
                  <a:uFillTx/>
                  <a:latin typeface="Nunito Sans"/>
                  <a:ea typeface="+mn-ea"/>
                  <a:cs typeface="+mn-cs"/>
                </a:rPr>
                <a:t>linkedin.com/company/bvu</a:t>
              </a:r>
            </a:p>
          </p:txBody>
        </p:sp>
        <p:sp>
          <p:nvSpPr>
            <p:cNvPr id="11" name="TextBox 10">
              <a:extLst>
                <a:ext uri="{FF2B5EF4-FFF2-40B4-BE49-F238E27FC236}">
                  <a16:creationId xmlns:a16="http://schemas.microsoft.com/office/drawing/2014/main" id="{D6B7EBAB-E1D0-47A2-A4F0-7B4A727EC2A8}"/>
                </a:ext>
              </a:extLst>
            </p:cNvPr>
            <p:cNvSpPr txBox="1"/>
            <p:nvPr/>
          </p:nvSpPr>
          <p:spPr>
            <a:xfrm>
              <a:off x="13471355" y="10159900"/>
              <a:ext cx="4708072" cy="6001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B1624"/>
                  </a:solidFill>
                  <a:effectLst/>
                  <a:uLnTx/>
                  <a:uFillTx/>
                  <a:latin typeface="Nunito Sans"/>
                  <a:ea typeface="+mn-ea"/>
                  <a:cs typeface="+mn-cs"/>
                </a:rPr>
                <a:t>flickr.com/photos/bvu</a:t>
              </a:r>
            </a:p>
          </p:txBody>
        </p:sp>
        <p:pic>
          <p:nvPicPr>
            <p:cNvPr id="16" name="Picture 15" descr=":social-01.png">
              <a:extLst>
                <a:ext uri="{FF2B5EF4-FFF2-40B4-BE49-F238E27FC236}">
                  <a16:creationId xmlns:a16="http://schemas.microsoft.com/office/drawing/2014/main" id="{5213B474-80F9-4F65-8889-1B239616F3BD}"/>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14000" contrast="-100000"/>
                      </a14:imgEffect>
                    </a14:imgLayer>
                  </a14:imgProps>
                </a:ext>
                <a:ext uri="{28A0092B-C50C-407E-A947-70E740481C1C}">
                  <a14:useLocalDpi xmlns:a14="http://schemas.microsoft.com/office/drawing/2010/main" val="0"/>
                </a:ext>
              </a:extLst>
            </a:blip>
            <a:stretch>
              <a:fillRect/>
            </a:stretch>
          </p:blipFill>
          <p:spPr>
            <a:xfrm>
              <a:off x="12649666" y="8878416"/>
              <a:ext cx="666622" cy="666622"/>
            </a:xfrm>
            <a:prstGeom prst="rect">
              <a:avLst/>
            </a:prstGeom>
          </p:spPr>
        </p:pic>
        <p:pic>
          <p:nvPicPr>
            <p:cNvPr id="17" name="Picture 16" descr=":social-02.png">
              <a:extLst>
                <a:ext uri="{FF2B5EF4-FFF2-40B4-BE49-F238E27FC236}">
                  <a16:creationId xmlns:a16="http://schemas.microsoft.com/office/drawing/2014/main" id="{6C2C2981-7B41-411F-8538-0339D3BE5855}"/>
                </a:ext>
              </a:extLst>
            </p:cNvPr>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649666" y="10007802"/>
              <a:ext cx="666622" cy="666622"/>
            </a:xfrm>
            <a:prstGeom prst="rect">
              <a:avLst/>
            </a:prstGeom>
          </p:spPr>
        </p:pic>
        <p:pic>
          <p:nvPicPr>
            <p:cNvPr id="19" name="Picture 18" descr=":social-03.png">
              <a:extLst>
                <a:ext uri="{FF2B5EF4-FFF2-40B4-BE49-F238E27FC236}">
                  <a16:creationId xmlns:a16="http://schemas.microsoft.com/office/drawing/2014/main" id="{8D792252-4962-4C88-8D45-D444D27712CE}"/>
                </a:ext>
              </a:extLst>
            </p:cNvPr>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392" y="10007802"/>
              <a:ext cx="666622" cy="666622"/>
            </a:xfrm>
            <a:prstGeom prst="rect">
              <a:avLst/>
            </a:prstGeom>
          </p:spPr>
        </p:pic>
        <p:pic>
          <p:nvPicPr>
            <p:cNvPr id="20" name="Picture 19" descr=":social-04.png">
              <a:extLst>
                <a:ext uri="{FF2B5EF4-FFF2-40B4-BE49-F238E27FC236}">
                  <a16:creationId xmlns:a16="http://schemas.microsoft.com/office/drawing/2014/main" id="{5070C2FC-14C6-48D4-9DCF-32AE81B60E06}"/>
                </a:ext>
              </a:extLst>
            </p:cNvPr>
            <p:cNvPicPr>
              <a:picLocks noChangeAspect="1"/>
            </p:cNvPicPr>
            <p:nvPr/>
          </p:nvPicPr>
          <p:blipFill>
            <a:blip r:embed="rId8" cstate="print">
              <a:duotone>
                <a:prstClr val="black"/>
                <a:schemeClr val="accent1">
                  <a:tint val="45000"/>
                  <a:satMod val="400000"/>
                </a:schemeClr>
              </a:duotone>
              <a:extLst>
                <a:ext uri="{BEBA8EAE-BF5A-486C-A8C5-ECC9F3942E4B}">
                  <a14:imgProps xmlns:a14="http://schemas.microsoft.com/office/drawing/2010/main">
                    <a14:imgLayer r:embed="rId9">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392" y="8878416"/>
              <a:ext cx="666622" cy="666622"/>
            </a:xfrm>
            <a:prstGeom prst="rect">
              <a:avLst/>
            </a:prstGeom>
          </p:spPr>
        </p:pic>
      </p:grpSp>
      <p:sp>
        <p:nvSpPr>
          <p:cNvPr id="13" name="Rectangle 12"/>
          <p:cNvSpPr/>
          <p:nvPr/>
        </p:nvSpPr>
        <p:spPr>
          <a:xfrm>
            <a:off x="99618" y="5406848"/>
            <a:ext cx="2172217" cy="1304764"/>
          </a:xfrm>
          <a:prstGeom prst="rect">
            <a:avLst/>
          </a:prstGeom>
          <a:solidFill>
            <a:schemeClr val="bg1"/>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Fira Sans Light"/>
              <a:ea typeface="+mn-ea"/>
              <a:cs typeface="+mn-cs"/>
            </a:endParaRP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3628" y="5475543"/>
            <a:ext cx="1764196" cy="1167373"/>
          </a:xfrm>
          <a:prstGeom prst="rect">
            <a:avLst/>
          </a:prstGeom>
        </p:spPr>
      </p:pic>
    </p:spTree>
    <p:extLst>
      <p:ext uri="{BB962C8B-B14F-4D97-AF65-F5344CB8AC3E}">
        <p14:creationId xmlns:p14="http://schemas.microsoft.com/office/powerpoint/2010/main" val="309198996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72" y="409554"/>
            <a:ext cx="11412760" cy="1143000"/>
          </a:xfrm>
        </p:spPr>
        <p:txBody>
          <a:bodyPr/>
          <a:lstStyle/>
          <a:p>
            <a:r>
              <a:rPr lang="en-GB" dirty="0"/>
              <a:t>Funding Trends - </a:t>
            </a:r>
            <a:r>
              <a:rPr lang="en-US" sz="2700" dirty="0"/>
              <a:t>Charitable contributions are significant source of revenue</a:t>
            </a:r>
            <a:r>
              <a:rPr lang="en-US" dirty="0"/>
              <a:t/>
            </a:r>
            <a:br>
              <a:rPr lang="en-US" dirty="0"/>
            </a:br>
            <a:endParaRPr lang="en-GB" dirty="0"/>
          </a:p>
        </p:txBody>
      </p:sp>
      <p:sp>
        <p:nvSpPr>
          <p:cNvPr id="26" name="Rectangle 28">
            <a:extLst>
              <a:ext uri="{FF2B5EF4-FFF2-40B4-BE49-F238E27FC236}">
                <a16:creationId xmlns:a16="http://schemas.microsoft.com/office/drawing/2014/main" id="{1B7F1AFE-8556-4262-B578-168A9E0F4C54}"/>
              </a:ext>
            </a:extLst>
          </p:cNvPr>
          <p:cNvSpPr>
            <a:spLocks noChangeArrowheads="1"/>
          </p:cNvSpPr>
          <p:nvPr/>
        </p:nvSpPr>
        <p:spPr bwMode="auto">
          <a:xfrm>
            <a:off x="8388216" y="1500784"/>
            <a:ext cx="3305299" cy="327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defRPr/>
            </a:pPr>
            <a:r>
              <a:rPr lang="en-US" altLang="en-US" sz="4000" b="1" dirty="0">
                <a:solidFill>
                  <a:schemeClr val="tx1">
                    <a:lumMod val="90000"/>
                    <a:lumOff val="10000"/>
                  </a:schemeClr>
                </a:solidFill>
                <a:latin typeface="Fira Sans"/>
                <a:cs typeface="Arial" panose="020B0604020202020204" pitchFamily="34" charset="0"/>
              </a:rPr>
              <a:t>$471.44 billion</a:t>
            </a:r>
            <a:br>
              <a:rPr lang="en-US" altLang="en-US" sz="4000" b="1" dirty="0">
                <a:solidFill>
                  <a:schemeClr val="tx1">
                    <a:lumMod val="90000"/>
                    <a:lumOff val="10000"/>
                  </a:schemeClr>
                </a:solidFill>
                <a:latin typeface="Fira Sans"/>
                <a:cs typeface="Arial" panose="020B0604020202020204" pitchFamily="34" charset="0"/>
              </a:rPr>
            </a:br>
            <a:endParaRPr lang="en-US" altLang="en-US" sz="4000" b="1" dirty="0">
              <a:solidFill>
                <a:schemeClr val="tx1">
                  <a:lumMod val="90000"/>
                  <a:lumOff val="10000"/>
                </a:schemeClr>
              </a:solidFill>
              <a:latin typeface="Fira Sans"/>
              <a:cs typeface="Arial" panose="020B0604020202020204" pitchFamily="34" charset="0"/>
            </a:endParaRPr>
          </a:p>
          <a:p>
            <a:pPr defTabSz="685800" eaLnBrk="0" fontAlgn="base" hangingPunct="0">
              <a:spcBef>
                <a:spcPct val="0"/>
              </a:spcBef>
              <a:spcAft>
                <a:spcPct val="0"/>
              </a:spcAft>
              <a:defRPr/>
            </a:pPr>
            <a:r>
              <a:rPr lang="en-US" altLang="en-US" sz="2200" b="1" dirty="0">
                <a:solidFill>
                  <a:srgbClr val="CC5027"/>
                </a:solidFill>
                <a:latin typeface="Fira Sans"/>
                <a:cs typeface="Arial" panose="020B0604020202020204" pitchFamily="34" charset="0"/>
              </a:rPr>
              <a:t>In 2020, Americans gave $471.44 billion to charity, a 5.1% increase over 2019.</a:t>
            </a:r>
            <a:endParaRPr lang="en-US" altLang="en-US" sz="2100" dirty="0">
              <a:solidFill>
                <a:srgbClr val="CC5027"/>
              </a:solidFill>
              <a:latin typeface="Fira Sans"/>
            </a:endParaRPr>
          </a:p>
        </p:txBody>
      </p:sp>
      <p:sp>
        <p:nvSpPr>
          <p:cNvPr id="39" name="Text Box 44">
            <a:extLst>
              <a:ext uri="{FF2B5EF4-FFF2-40B4-BE49-F238E27FC236}">
                <a16:creationId xmlns:a16="http://schemas.microsoft.com/office/drawing/2014/main" id="{560C9F8E-FE15-40F7-8126-D0B9B171B245}"/>
              </a:ext>
            </a:extLst>
          </p:cNvPr>
          <p:cNvSpPr txBox="1">
            <a:spLocks noChangeArrowheads="1"/>
          </p:cNvSpPr>
          <p:nvPr/>
        </p:nvSpPr>
        <p:spPr bwMode="auto">
          <a:xfrm>
            <a:off x="7086863" y="4264146"/>
            <a:ext cx="325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ct val="0"/>
              </a:spcAft>
              <a:defRPr/>
            </a:pPr>
            <a:endParaRPr lang="en-US" altLang="en-US" sz="675" b="1">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defRPr/>
            </a:pPr>
            <a:r>
              <a:rPr lang="en-US" altLang="en-US" sz="675" b="1">
                <a:solidFill>
                  <a:srgbClr val="FFFFFF"/>
                </a:solidFill>
                <a:latin typeface="Calibri" panose="020F0502020204030204" pitchFamily="34" charset="0"/>
                <a:ea typeface="Calibri" panose="020F0502020204030204" pitchFamily="34" charset="0"/>
                <a:cs typeface="Times New Roman" panose="02020603050405020304" pitchFamily="18" charset="0"/>
              </a:rPr>
              <a:t>12%</a:t>
            </a:r>
            <a:endParaRPr lang="en-US" altLang="en-US" sz="1350">
              <a:solidFill>
                <a:prstClr val="black"/>
              </a:solidFill>
              <a:latin typeface="Arial" panose="020B0604020202020204" pitchFamily="34" charset="0"/>
            </a:endParaRPr>
          </a:p>
        </p:txBody>
      </p:sp>
      <p:sp>
        <p:nvSpPr>
          <p:cNvPr id="53" name="Footer Placeholder 52">
            <a:extLst>
              <a:ext uri="{FF2B5EF4-FFF2-40B4-BE49-F238E27FC236}">
                <a16:creationId xmlns:a16="http://schemas.microsoft.com/office/drawing/2014/main" id="{55DC5765-D4CB-4BE0-8AF1-1E8CBA44B3E4}"/>
              </a:ext>
            </a:extLst>
          </p:cNvPr>
          <p:cNvSpPr>
            <a:spLocks noGrp="1"/>
          </p:cNvSpPr>
          <p:nvPr>
            <p:ph type="ftr" sz="quarter" idx="12"/>
          </p:nvPr>
        </p:nvSpPr>
        <p:spPr/>
        <p:txBody>
          <a:bodyPr/>
          <a:lstStyle/>
          <a:p>
            <a:pPr defTabSz="228600"/>
            <a:r>
              <a:rPr lang="en-US">
                <a:latin typeface="Fira Sans Light"/>
              </a:rPr>
              <a:t>Business Volunteers Unlimited</a:t>
            </a:r>
            <a:endParaRPr lang="en-US" dirty="0">
              <a:latin typeface="Fira Sans Light"/>
            </a:endParaRPr>
          </a:p>
        </p:txBody>
      </p:sp>
      <p:sp>
        <p:nvSpPr>
          <p:cNvPr id="3" name="TextBox 2"/>
          <p:cNvSpPr txBox="1"/>
          <p:nvPr/>
        </p:nvSpPr>
        <p:spPr>
          <a:xfrm>
            <a:off x="3283629" y="4043946"/>
            <a:ext cx="432048" cy="461665"/>
          </a:xfrm>
          <a:prstGeom prst="rect">
            <a:avLst/>
          </a:prstGeom>
          <a:noFill/>
        </p:spPr>
        <p:txBody>
          <a:bodyPr wrap="square" rtlCol="0">
            <a:spAutoFit/>
          </a:bodyPr>
          <a:lstStyle/>
          <a:p>
            <a:pPr defTabSz="228600"/>
            <a:r>
              <a:rPr lang="en-US" sz="1200" dirty="0">
                <a:solidFill>
                  <a:prstClr val="white"/>
                </a:solidFill>
                <a:latin typeface="Fira Sans Light"/>
              </a:rPr>
              <a:t>69%</a:t>
            </a:r>
          </a:p>
        </p:txBody>
      </p:sp>
      <p:sp>
        <p:nvSpPr>
          <p:cNvPr id="12" name="TextBox 11"/>
          <p:cNvSpPr txBox="1"/>
          <p:nvPr/>
        </p:nvSpPr>
        <p:spPr>
          <a:xfrm>
            <a:off x="1559496" y="3703238"/>
            <a:ext cx="432048" cy="461665"/>
          </a:xfrm>
          <a:prstGeom prst="rect">
            <a:avLst/>
          </a:prstGeom>
          <a:noFill/>
        </p:spPr>
        <p:txBody>
          <a:bodyPr wrap="square" rtlCol="0">
            <a:spAutoFit/>
          </a:bodyPr>
          <a:lstStyle/>
          <a:p>
            <a:pPr defTabSz="228600"/>
            <a:r>
              <a:rPr lang="en-US" sz="1200" dirty="0">
                <a:solidFill>
                  <a:prstClr val="white"/>
                </a:solidFill>
                <a:latin typeface="Fira Sans Light"/>
              </a:rPr>
              <a:t>17%</a:t>
            </a:r>
          </a:p>
        </p:txBody>
      </p:sp>
      <p:sp>
        <p:nvSpPr>
          <p:cNvPr id="13" name="TextBox 12"/>
          <p:cNvSpPr txBox="1"/>
          <p:nvPr/>
        </p:nvSpPr>
        <p:spPr>
          <a:xfrm>
            <a:off x="1991544" y="2987766"/>
            <a:ext cx="432048" cy="461665"/>
          </a:xfrm>
          <a:prstGeom prst="rect">
            <a:avLst/>
          </a:prstGeom>
          <a:noFill/>
        </p:spPr>
        <p:txBody>
          <a:bodyPr wrap="square" rtlCol="0">
            <a:spAutoFit/>
          </a:bodyPr>
          <a:lstStyle/>
          <a:p>
            <a:pPr defTabSz="228600"/>
            <a:r>
              <a:rPr lang="en-US" sz="1200" dirty="0">
                <a:solidFill>
                  <a:prstClr val="white"/>
                </a:solidFill>
                <a:latin typeface="Fira Sans Light"/>
              </a:rPr>
              <a:t>10%</a:t>
            </a:r>
          </a:p>
        </p:txBody>
      </p:sp>
      <p:sp>
        <p:nvSpPr>
          <p:cNvPr id="14" name="TextBox 13"/>
          <p:cNvSpPr txBox="1"/>
          <p:nvPr/>
        </p:nvSpPr>
        <p:spPr>
          <a:xfrm>
            <a:off x="2423592" y="2632724"/>
            <a:ext cx="432048" cy="276999"/>
          </a:xfrm>
          <a:prstGeom prst="rect">
            <a:avLst/>
          </a:prstGeom>
          <a:noFill/>
        </p:spPr>
        <p:txBody>
          <a:bodyPr wrap="square" rtlCol="0">
            <a:spAutoFit/>
          </a:bodyPr>
          <a:lstStyle/>
          <a:p>
            <a:pPr defTabSz="228600"/>
            <a:r>
              <a:rPr lang="en-US" sz="1200" dirty="0">
                <a:solidFill>
                  <a:prstClr val="white"/>
                </a:solidFill>
                <a:latin typeface="Fira Sans Light"/>
              </a:rPr>
              <a:t>4%</a:t>
            </a:r>
          </a:p>
        </p:txBody>
      </p:sp>
      <p:sp>
        <p:nvSpPr>
          <p:cNvPr id="15" name="TextBox 14"/>
          <p:cNvSpPr txBox="1"/>
          <p:nvPr/>
        </p:nvSpPr>
        <p:spPr>
          <a:xfrm>
            <a:off x="9724068" y="3020350"/>
            <a:ext cx="432048" cy="215444"/>
          </a:xfrm>
          <a:prstGeom prst="rect">
            <a:avLst/>
          </a:prstGeom>
          <a:noFill/>
        </p:spPr>
        <p:txBody>
          <a:bodyPr wrap="square" rtlCol="0">
            <a:spAutoFit/>
          </a:bodyPr>
          <a:lstStyle/>
          <a:p>
            <a:pPr defTabSz="228600"/>
            <a:r>
              <a:rPr lang="en-US" sz="800" dirty="0">
                <a:solidFill>
                  <a:prstClr val="white"/>
                </a:solidFill>
                <a:latin typeface="Fira Sans Light"/>
              </a:rPr>
              <a:t>28%</a:t>
            </a:r>
          </a:p>
        </p:txBody>
      </p:sp>
      <p:sp>
        <p:nvSpPr>
          <p:cNvPr id="16" name="TextBox 15"/>
          <p:cNvSpPr txBox="1"/>
          <p:nvPr/>
        </p:nvSpPr>
        <p:spPr>
          <a:xfrm>
            <a:off x="8445981" y="2373038"/>
            <a:ext cx="432048" cy="215444"/>
          </a:xfrm>
          <a:prstGeom prst="rect">
            <a:avLst/>
          </a:prstGeom>
          <a:noFill/>
        </p:spPr>
        <p:txBody>
          <a:bodyPr wrap="square" rtlCol="0">
            <a:spAutoFit/>
          </a:bodyPr>
          <a:lstStyle/>
          <a:p>
            <a:pPr defTabSz="228600"/>
            <a:r>
              <a:rPr lang="en-US" sz="800" dirty="0">
                <a:solidFill>
                  <a:prstClr val="white"/>
                </a:solidFill>
                <a:latin typeface="Fira Sans Light"/>
              </a:rPr>
              <a:t>5%</a:t>
            </a:r>
          </a:p>
        </p:txBody>
      </p:sp>
      <p:sp>
        <p:nvSpPr>
          <p:cNvPr id="17" name="TextBox 16"/>
          <p:cNvSpPr txBox="1"/>
          <p:nvPr/>
        </p:nvSpPr>
        <p:spPr>
          <a:xfrm>
            <a:off x="9105302" y="4653136"/>
            <a:ext cx="432048" cy="338554"/>
          </a:xfrm>
          <a:prstGeom prst="rect">
            <a:avLst/>
          </a:prstGeom>
          <a:noFill/>
        </p:spPr>
        <p:txBody>
          <a:bodyPr wrap="square" rtlCol="0">
            <a:spAutoFit/>
          </a:bodyPr>
          <a:lstStyle/>
          <a:p>
            <a:pPr defTabSz="228600"/>
            <a:r>
              <a:rPr lang="en-US" sz="800" dirty="0">
                <a:solidFill>
                  <a:prstClr val="white"/>
                </a:solidFill>
                <a:latin typeface="Fira Sans Light"/>
              </a:rPr>
              <a:t>12.5%</a:t>
            </a:r>
          </a:p>
        </p:txBody>
      </p:sp>
      <p:sp>
        <p:nvSpPr>
          <p:cNvPr id="18" name="TextBox 17"/>
          <p:cNvSpPr txBox="1"/>
          <p:nvPr/>
        </p:nvSpPr>
        <p:spPr>
          <a:xfrm>
            <a:off x="7810376" y="3810256"/>
            <a:ext cx="432048" cy="215444"/>
          </a:xfrm>
          <a:prstGeom prst="rect">
            <a:avLst/>
          </a:prstGeom>
          <a:noFill/>
        </p:spPr>
        <p:txBody>
          <a:bodyPr wrap="square" rtlCol="0">
            <a:spAutoFit/>
          </a:bodyPr>
          <a:lstStyle/>
          <a:p>
            <a:pPr defTabSz="228600"/>
            <a:r>
              <a:rPr lang="en-US" sz="800" dirty="0">
                <a:solidFill>
                  <a:prstClr val="white"/>
                </a:solidFill>
                <a:latin typeface="Fira Sans Light"/>
              </a:rPr>
              <a:t>9%</a:t>
            </a:r>
          </a:p>
        </p:txBody>
      </p:sp>
      <p:sp>
        <p:nvSpPr>
          <p:cNvPr id="19" name="TextBox 18"/>
          <p:cNvSpPr txBox="1"/>
          <p:nvPr/>
        </p:nvSpPr>
        <p:spPr>
          <a:xfrm>
            <a:off x="8066129" y="2671615"/>
            <a:ext cx="432048" cy="215444"/>
          </a:xfrm>
          <a:prstGeom prst="rect">
            <a:avLst/>
          </a:prstGeom>
          <a:noFill/>
        </p:spPr>
        <p:txBody>
          <a:bodyPr wrap="square" rtlCol="0">
            <a:spAutoFit/>
          </a:bodyPr>
          <a:lstStyle/>
          <a:p>
            <a:pPr defTabSz="228600"/>
            <a:r>
              <a:rPr lang="en-US" sz="800" dirty="0">
                <a:solidFill>
                  <a:prstClr val="white"/>
                </a:solidFill>
                <a:latin typeface="Fira Sans Light"/>
              </a:rPr>
              <a:t>6%</a:t>
            </a:r>
          </a:p>
        </p:txBody>
      </p:sp>
      <p:sp>
        <p:nvSpPr>
          <p:cNvPr id="21" name="TextBox 20"/>
          <p:cNvSpPr txBox="1"/>
          <p:nvPr/>
        </p:nvSpPr>
        <p:spPr>
          <a:xfrm>
            <a:off x="9001822" y="2323519"/>
            <a:ext cx="432048" cy="215444"/>
          </a:xfrm>
          <a:prstGeom prst="rect">
            <a:avLst/>
          </a:prstGeom>
          <a:noFill/>
        </p:spPr>
        <p:txBody>
          <a:bodyPr wrap="square" rtlCol="0">
            <a:spAutoFit/>
          </a:bodyPr>
          <a:lstStyle/>
          <a:p>
            <a:pPr defTabSz="228600"/>
            <a:r>
              <a:rPr lang="en-US" sz="800" dirty="0">
                <a:solidFill>
                  <a:prstClr val="white"/>
                </a:solidFill>
                <a:latin typeface="Fira Sans Light"/>
              </a:rPr>
              <a:t>2%</a:t>
            </a:r>
          </a:p>
        </p:txBody>
      </p:sp>
      <p:pic>
        <p:nvPicPr>
          <p:cNvPr id="5" name="Picture 4">
            <a:extLst>
              <a:ext uri="{FF2B5EF4-FFF2-40B4-BE49-F238E27FC236}">
                <a16:creationId xmlns:a16="http://schemas.microsoft.com/office/drawing/2014/main" id="{E2FF1878-4D9A-4A01-B99D-F529392ADE69}"/>
              </a:ext>
            </a:extLst>
          </p:cNvPr>
          <p:cNvPicPr>
            <a:picLocks noChangeAspect="1"/>
          </p:cNvPicPr>
          <p:nvPr/>
        </p:nvPicPr>
        <p:blipFill>
          <a:blip r:embed="rId2"/>
          <a:stretch>
            <a:fillRect/>
          </a:stretch>
        </p:blipFill>
        <p:spPr>
          <a:xfrm>
            <a:off x="481558" y="1449871"/>
            <a:ext cx="7744042" cy="4329430"/>
          </a:xfrm>
          <a:prstGeom prst="rect">
            <a:avLst/>
          </a:prstGeom>
        </p:spPr>
      </p:pic>
      <p:sp>
        <p:nvSpPr>
          <p:cNvPr id="22" name="Rectangle 21">
            <a:extLst>
              <a:ext uri="{FF2B5EF4-FFF2-40B4-BE49-F238E27FC236}">
                <a16:creationId xmlns:a16="http://schemas.microsoft.com/office/drawing/2014/main" id="{8F9AFF8E-DEFB-4E6A-9656-72DCF33D11C4}"/>
              </a:ext>
            </a:extLst>
          </p:cNvPr>
          <p:cNvSpPr/>
          <p:nvPr/>
        </p:nvSpPr>
        <p:spPr>
          <a:xfrm>
            <a:off x="9321326" y="5735310"/>
            <a:ext cx="2188503" cy="307777"/>
          </a:xfrm>
          <a:prstGeom prst="rect">
            <a:avLst/>
          </a:prstGeom>
        </p:spPr>
        <p:txBody>
          <a:bodyPr wrap="square">
            <a:spAutoFit/>
          </a:bodyPr>
          <a:lstStyle/>
          <a:p>
            <a:pPr defTabSz="685800">
              <a:defRPr/>
            </a:pPr>
            <a:r>
              <a:rPr lang="en-US" sz="1400" b="1" dirty="0">
                <a:solidFill>
                  <a:schemeClr val="bg1">
                    <a:lumMod val="50000"/>
                  </a:schemeClr>
                </a:solidFill>
                <a:latin typeface="Fira Sans Light"/>
                <a:ea typeface="Calibri" panose="020F0502020204030204" pitchFamily="34" charset="0"/>
                <a:cs typeface="Times New Roman" panose="02020603050405020304" pitchFamily="18" charset="0"/>
              </a:rPr>
              <a:t>SOURCE: Giving USA 2021</a:t>
            </a:r>
          </a:p>
        </p:txBody>
      </p:sp>
    </p:spTree>
    <p:extLst>
      <p:ext uri="{BB962C8B-B14F-4D97-AF65-F5344CB8AC3E}">
        <p14:creationId xmlns:p14="http://schemas.microsoft.com/office/powerpoint/2010/main" val="967072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72" y="409554"/>
            <a:ext cx="11412760" cy="1143000"/>
          </a:xfrm>
        </p:spPr>
        <p:txBody>
          <a:bodyPr/>
          <a:lstStyle/>
          <a:p>
            <a:r>
              <a:rPr lang="en-GB" dirty="0"/>
              <a:t>Funding Trends - </a:t>
            </a:r>
            <a:r>
              <a:rPr lang="en-US" sz="2700" dirty="0"/>
              <a:t>Charitable contributions are significant source of revenue</a:t>
            </a:r>
            <a:r>
              <a:rPr lang="en-US" dirty="0"/>
              <a:t/>
            </a:r>
            <a:br>
              <a:rPr lang="en-US" dirty="0"/>
            </a:br>
            <a:endParaRPr lang="en-GB" dirty="0"/>
          </a:p>
        </p:txBody>
      </p:sp>
      <p:sp>
        <p:nvSpPr>
          <p:cNvPr id="26" name="Rectangle 28">
            <a:extLst>
              <a:ext uri="{FF2B5EF4-FFF2-40B4-BE49-F238E27FC236}">
                <a16:creationId xmlns:a16="http://schemas.microsoft.com/office/drawing/2014/main" id="{1B7F1AFE-8556-4262-B578-168A9E0F4C54}"/>
              </a:ext>
            </a:extLst>
          </p:cNvPr>
          <p:cNvSpPr>
            <a:spLocks noChangeArrowheads="1"/>
          </p:cNvSpPr>
          <p:nvPr/>
        </p:nvSpPr>
        <p:spPr bwMode="auto">
          <a:xfrm>
            <a:off x="8327633" y="1251996"/>
            <a:ext cx="3305299" cy="327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defRPr/>
            </a:pPr>
            <a:r>
              <a:rPr lang="en-US" altLang="en-US" sz="4000" b="1" dirty="0">
                <a:solidFill>
                  <a:schemeClr val="tx1">
                    <a:lumMod val="90000"/>
                    <a:lumOff val="10000"/>
                  </a:schemeClr>
                </a:solidFill>
                <a:latin typeface="Fira Sans"/>
                <a:cs typeface="Arial" panose="020B0604020202020204" pitchFamily="34" charset="0"/>
              </a:rPr>
              <a:t>$471.44 billion</a:t>
            </a:r>
          </a:p>
          <a:p>
            <a:pPr defTabSz="685800" eaLnBrk="0" fontAlgn="base" hangingPunct="0">
              <a:spcBef>
                <a:spcPct val="0"/>
              </a:spcBef>
              <a:spcAft>
                <a:spcPct val="0"/>
              </a:spcAft>
              <a:defRPr/>
            </a:pPr>
            <a:endParaRPr lang="en-US" altLang="en-US" sz="4000" b="1" dirty="0">
              <a:solidFill>
                <a:schemeClr val="tx1">
                  <a:lumMod val="90000"/>
                  <a:lumOff val="10000"/>
                </a:schemeClr>
              </a:solidFill>
              <a:latin typeface="Fira Sans"/>
              <a:cs typeface="Arial" panose="020B0604020202020204" pitchFamily="34" charset="0"/>
            </a:endParaRPr>
          </a:p>
          <a:p>
            <a:pPr defTabSz="685800" eaLnBrk="0" fontAlgn="base" hangingPunct="0">
              <a:spcBef>
                <a:spcPct val="0"/>
              </a:spcBef>
              <a:spcAft>
                <a:spcPct val="0"/>
              </a:spcAft>
              <a:defRPr/>
            </a:pPr>
            <a:r>
              <a:rPr lang="en-US" altLang="en-US" sz="2200" b="1" dirty="0">
                <a:solidFill>
                  <a:srgbClr val="CC5027"/>
                </a:solidFill>
                <a:latin typeface="Fira Sans"/>
                <a:cs typeface="Arial" panose="020B0604020202020204" pitchFamily="34" charset="0"/>
              </a:rPr>
              <a:t>In 2020, Americans gave $471.44 billion to charity, a 5.1% increase over 2019.</a:t>
            </a:r>
            <a:endParaRPr lang="en-US" altLang="en-US" sz="2100" dirty="0">
              <a:solidFill>
                <a:srgbClr val="CC5027"/>
              </a:solidFill>
              <a:latin typeface="Fira Sans"/>
            </a:endParaRPr>
          </a:p>
        </p:txBody>
      </p:sp>
      <p:sp>
        <p:nvSpPr>
          <p:cNvPr id="39" name="Text Box 44">
            <a:extLst>
              <a:ext uri="{FF2B5EF4-FFF2-40B4-BE49-F238E27FC236}">
                <a16:creationId xmlns:a16="http://schemas.microsoft.com/office/drawing/2014/main" id="{560C9F8E-FE15-40F7-8126-D0B9B171B245}"/>
              </a:ext>
            </a:extLst>
          </p:cNvPr>
          <p:cNvSpPr txBox="1">
            <a:spLocks noChangeArrowheads="1"/>
          </p:cNvSpPr>
          <p:nvPr/>
        </p:nvSpPr>
        <p:spPr bwMode="auto">
          <a:xfrm>
            <a:off x="7086863" y="4264146"/>
            <a:ext cx="325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ct val="0"/>
              </a:spcAft>
              <a:defRPr/>
            </a:pPr>
            <a:endParaRPr lang="en-US" altLang="en-US" sz="675" b="1">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defRPr/>
            </a:pPr>
            <a:r>
              <a:rPr lang="en-US" altLang="en-US" sz="675" b="1">
                <a:solidFill>
                  <a:srgbClr val="FFFFFF"/>
                </a:solidFill>
                <a:latin typeface="Calibri" panose="020F0502020204030204" pitchFamily="34" charset="0"/>
                <a:ea typeface="Calibri" panose="020F0502020204030204" pitchFamily="34" charset="0"/>
                <a:cs typeface="Times New Roman" panose="02020603050405020304" pitchFamily="18" charset="0"/>
              </a:rPr>
              <a:t>12%</a:t>
            </a:r>
            <a:endParaRPr lang="en-US" altLang="en-US" sz="1350">
              <a:solidFill>
                <a:prstClr val="black"/>
              </a:solidFill>
              <a:latin typeface="Arial" panose="020B0604020202020204" pitchFamily="34" charset="0"/>
            </a:endParaRPr>
          </a:p>
        </p:txBody>
      </p:sp>
      <p:sp>
        <p:nvSpPr>
          <p:cNvPr id="51" name="Rectangle 50">
            <a:extLst>
              <a:ext uri="{FF2B5EF4-FFF2-40B4-BE49-F238E27FC236}">
                <a16:creationId xmlns:a16="http://schemas.microsoft.com/office/drawing/2014/main" id="{26C4C21A-10D8-4EE8-9478-8B4483B537D8}"/>
              </a:ext>
            </a:extLst>
          </p:cNvPr>
          <p:cNvSpPr/>
          <p:nvPr/>
        </p:nvSpPr>
        <p:spPr>
          <a:xfrm>
            <a:off x="7810376" y="4672477"/>
            <a:ext cx="4572000" cy="469359"/>
          </a:xfrm>
          <a:prstGeom prst="rect">
            <a:avLst/>
          </a:prstGeom>
        </p:spPr>
        <p:txBody>
          <a:bodyPr>
            <a:spAutoFit/>
          </a:bodyPr>
          <a:lstStyle/>
          <a:p>
            <a:pPr algn="ctr" defTabSz="685800">
              <a:defRPr/>
            </a:pPr>
            <a:r>
              <a:rPr lang="en-US" sz="1400" b="1" dirty="0">
                <a:solidFill>
                  <a:prstClr val="black"/>
                </a:solidFill>
                <a:latin typeface="Fira Sans Light"/>
                <a:ea typeface="Calibri" panose="020F0502020204030204" pitchFamily="34" charset="0"/>
                <a:cs typeface="Times New Roman" panose="02020603050405020304" pitchFamily="18" charset="0"/>
              </a:rPr>
              <a:t>2020 contributions </a:t>
            </a:r>
            <a:r>
              <a:rPr lang="en-US" sz="1400" b="1" dirty="0">
                <a:solidFill>
                  <a:srgbClr val="C00000"/>
                </a:solidFill>
                <a:latin typeface="Fira Sans Light"/>
                <a:ea typeface="Calibri" panose="020F0502020204030204" pitchFamily="34" charset="0"/>
                <a:cs typeface="Times New Roman" panose="02020603050405020304" pitchFamily="18" charset="0"/>
              </a:rPr>
              <a:t>by destination</a:t>
            </a:r>
            <a:r>
              <a:rPr lang="en-US" sz="1400" b="1" dirty="0">
                <a:solidFill>
                  <a:prstClr val="black"/>
                </a:solidFill>
                <a:latin typeface="Fira Sans Light"/>
                <a:ea typeface="Calibri" panose="020F0502020204030204" pitchFamily="34" charset="0"/>
                <a:cs typeface="Times New Roman" panose="02020603050405020304" pitchFamily="18" charset="0"/>
              </a:rPr>
              <a:t/>
            </a:r>
            <a:br>
              <a:rPr lang="en-US" sz="1400" b="1" dirty="0">
                <a:solidFill>
                  <a:prstClr val="black"/>
                </a:solidFill>
                <a:latin typeface="Fira Sans Light"/>
                <a:ea typeface="Calibri" panose="020F0502020204030204" pitchFamily="34" charset="0"/>
                <a:cs typeface="Times New Roman" panose="02020603050405020304" pitchFamily="18" charset="0"/>
              </a:rPr>
            </a:br>
            <a:r>
              <a:rPr lang="en-US" sz="1050" b="1" dirty="0">
                <a:solidFill>
                  <a:prstClr val="black"/>
                </a:solidFill>
                <a:latin typeface="Fira Sans Light"/>
                <a:ea typeface="Calibri" panose="020F0502020204030204" pitchFamily="34" charset="0"/>
                <a:cs typeface="Times New Roman" panose="02020603050405020304" pitchFamily="18" charset="0"/>
              </a:rPr>
              <a:t>(by percentage of the total)</a:t>
            </a:r>
          </a:p>
        </p:txBody>
      </p:sp>
      <p:sp>
        <p:nvSpPr>
          <p:cNvPr id="53" name="Footer Placeholder 52">
            <a:extLst>
              <a:ext uri="{FF2B5EF4-FFF2-40B4-BE49-F238E27FC236}">
                <a16:creationId xmlns:a16="http://schemas.microsoft.com/office/drawing/2014/main" id="{55DC5765-D4CB-4BE0-8AF1-1E8CBA44B3E4}"/>
              </a:ext>
            </a:extLst>
          </p:cNvPr>
          <p:cNvSpPr>
            <a:spLocks noGrp="1"/>
          </p:cNvSpPr>
          <p:nvPr>
            <p:ph type="ftr" sz="quarter" idx="12"/>
          </p:nvPr>
        </p:nvSpPr>
        <p:spPr/>
        <p:txBody>
          <a:bodyPr/>
          <a:lstStyle/>
          <a:p>
            <a:pPr defTabSz="228600"/>
            <a:r>
              <a:rPr lang="en-US">
                <a:latin typeface="Fira Sans Light"/>
              </a:rPr>
              <a:t>Business Volunteers Unlimited</a:t>
            </a:r>
            <a:endParaRPr lang="en-US" dirty="0">
              <a:latin typeface="Fira Sans Light"/>
            </a:endParaRPr>
          </a:p>
        </p:txBody>
      </p:sp>
      <p:sp>
        <p:nvSpPr>
          <p:cNvPr id="3" name="TextBox 2"/>
          <p:cNvSpPr txBox="1"/>
          <p:nvPr/>
        </p:nvSpPr>
        <p:spPr>
          <a:xfrm>
            <a:off x="3283629" y="4043946"/>
            <a:ext cx="432048" cy="461665"/>
          </a:xfrm>
          <a:prstGeom prst="rect">
            <a:avLst/>
          </a:prstGeom>
          <a:noFill/>
        </p:spPr>
        <p:txBody>
          <a:bodyPr wrap="square" rtlCol="0">
            <a:spAutoFit/>
          </a:bodyPr>
          <a:lstStyle/>
          <a:p>
            <a:pPr defTabSz="228600"/>
            <a:r>
              <a:rPr lang="en-US" sz="1200" dirty="0">
                <a:solidFill>
                  <a:prstClr val="white"/>
                </a:solidFill>
                <a:latin typeface="Fira Sans Light"/>
              </a:rPr>
              <a:t>69%</a:t>
            </a:r>
          </a:p>
        </p:txBody>
      </p:sp>
      <p:sp>
        <p:nvSpPr>
          <p:cNvPr id="12" name="TextBox 11"/>
          <p:cNvSpPr txBox="1"/>
          <p:nvPr/>
        </p:nvSpPr>
        <p:spPr>
          <a:xfrm>
            <a:off x="1559496" y="3703238"/>
            <a:ext cx="432048" cy="461665"/>
          </a:xfrm>
          <a:prstGeom prst="rect">
            <a:avLst/>
          </a:prstGeom>
          <a:noFill/>
        </p:spPr>
        <p:txBody>
          <a:bodyPr wrap="square" rtlCol="0">
            <a:spAutoFit/>
          </a:bodyPr>
          <a:lstStyle/>
          <a:p>
            <a:pPr defTabSz="228600"/>
            <a:r>
              <a:rPr lang="en-US" sz="1200" dirty="0">
                <a:solidFill>
                  <a:prstClr val="white"/>
                </a:solidFill>
                <a:latin typeface="Fira Sans Light"/>
              </a:rPr>
              <a:t>17%</a:t>
            </a:r>
          </a:p>
        </p:txBody>
      </p:sp>
      <p:sp>
        <p:nvSpPr>
          <p:cNvPr id="13" name="TextBox 12"/>
          <p:cNvSpPr txBox="1"/>
          <p:nvPr/>
        </p:nvSpPr>
        <p:spPr>
          <a:xfrm>
            <a:off x="1991544" y="2987766"/>
            <a:ext cx="432048" cy="461665"/>
          </a:xfrm>
          <a:prstGeom prst="rect">
            <a:avLst/>
          </a:prstGeom>
          <a:noFill/>
        </p:spPr>
        <p:txBody>
          <a:bodyPr wrap="square" rtlCol="0">
            <a:spAutoFit/>
          </a:bodyPr>
          <a:lstStyle/>
          <a:p>
            <a:pPr defTabSz="228600"/>
            <a:r>
              <a:rPr lang="en-US" sz="1200" dirty="0">
                <a:solidFill>
                  <a:prstClr val="white"/>
                </a:solidFill>
                <a:latin typeface="Fira Sans Light"/>
              </a:rPr>
              <a:t>10%</a:t>
            </a:r>
          </a:p>
        </p:txBody>
      </p:sp>
      <p:sp>
        <p:nvSpPr>
          <p:cNvPr id="14" name="TextBox 13"/>
          <p:cNvSpPr txBox="1"/>
          <p:nvPr/>
        </p:nvSpPr>
        <p:spPr>
          <a:xfrm>
            <a:off x="2423592" y="2632724"/>
            <a:ext cx="432048" cy="276999"/>
          </a:xfrm>
          <a:prstGeom prst="rect">
            <a:avLst/>
          </a:prstGeom>
          <a:noFill/>
        </p:spPr>
        <p:txBody>
          <a:bodyPr wrap="square" rtlCol="0">
            <a:spAutoFit/>
          </a:bodyPr>
          <a:lstStyle/>
          <a:p>
            <a:pPr defTabSz="228600"/>
            <a:r>
              <a:rPr lang="en-US" sz="1200" dirty="0">
                <a:solidFill>
                  <a:prstClr val="white"/>
                </a:solidFill>
                <a:latin typeface="Fira Sans Light"/>
              </a:rPr>
              <a:t>4%</a:t>
            </a:r>
          </a:p>
        </p:txBody>
      </p:sp>
      <p:sp>
        <p:nvSpPr>
          <p:cNvPr id="15" name="TextBox 14"/>
          <p:cNvSpPr txBox="1"/>
          <p:nvPr/>
        </p:nvSpPr>
        <p:spPr>
          <a:xfrm>
            <a:off x="9724068" y="3020350"/>
            <a:ext cx="432048" cy="215444"/>
          </a:xfrm>
          <a:prstGeom prst="rect">
            <a:avLst/>
          </a:prstGeom>
          <a:noFill/>
        </p:spPr>
        <p:txBody>
          <a:bodyPr wrap="square" rtlCol="0">
            <a:spAutoFit/>
          </a:bodyPr>
          <a:lstStyle/>
          <a:p>
            <a:pPr defTabSz="228600"/>
            <a:r>
              <a:rPr lang="en-US" sz="800" dirty="0">
                <a:solidFill>
                  <a:prstClr val="white"/>
                </a:solidFill>
                <a:latin typeface="Fira Sans Light"/>
              </a:rPr>
              <a:t>28%</a:t>
            </a:r>
          </a:p>
        </p:txBody>
      </p:sp>
      <p:sp>
        <p:nvSpPr>
          <p:cNvPr id="16" name="TextBox 15"/>
          <p:cNvSpPr txBox="1"/>
          <p:nvPr/>
        </p:nvSpPr>
        <p:spPr>
          <a:xfrm>
            <a:off x="8445981" y="2373038"/>
            <a:ext cx="432048" cy="215444"/>
          </a:xfrm>
          <a:prstGeom prst="rect">
            <a:avLst/>
          </a:prstGeom>
          <a:noFill/>
        </p:spPr>
        <p:txBody>
          <a:bodyPr wrap="square" rtlCol="0">
            <a:spAutoFit/>
          </a:bodyPr>
          <a:lstStyle/>
          <a:p>
            <a:pPr defTabSz="228600"/>
            <a:r>
              <a:rPr lang="en-US" sz="800" dirty="0">
                <a:solidFill>
                  <a:prstClr val="white"/>
                </a:solidFill>
                <a:latin typeface="Fira Sans Light"/>
              </a:rPr>
              <a:t>5%</a:t>
            </a:r>
          </a:p>
        </p:txBody>
      </p:sp>
      <p:sp>
        <p:nvSpPr>
          <p:cNvPr id="17" name="TextBox 16"/>
          <p:cNvSpPr txBox="1"/>
          <p:nvPr/>
        </p:nvSpPr>
        <p:spPr>
          <a:xfrm>
            <a:off x="9105302" y="4653136"/>
            <a:ext cx="432048" cy="338554"/>
          </a:xfrm>
          <a:prstGeom prst="rect">
            <a:avLst/>
          </a:prstGeom>
          <a:noFill/>
        </p:spPr>
        <p:txBody>
          <a:bodyPr wrap="square" rtlCol="0">
            <a:spAutoFit/>
          </a:bodyPr>
          <a:lstStyle/>
          <a:p>
            <a:pPr defTabSz="228600"/>
            <a:r>
              <a:rPr lang="en-US" sz="800" dirty="0">
                <a:solidFill>
                  <a:prstClr val="white"/>
                </a:solidFill>
                <a:latin typeface="Fira Sans Light"/>
              </a:rPr>
              <a:t>12.5%</a:t>
            </a:r>
          </a:p>
        </p:txBody>
      </p:sp>
      <p:sp>
        <p:nvSpPr>
          <p:cNvPr id="18" name="TextBox 17"/>
          <p:cNvSpPr txBox="1"/>
          <p:nvPr/>
        </p:nvSpPr>
        <p:spPr>
          <a:xfrm>
            <a:off x="7810376" y="3810256"/>
            <a:ext cx="432048" cy="215444"/>
          </a:xfrm>
          <a:prstGeom prst="rect">
            <a:avLst/>
          </a:prstGeom>
          <a:noFill/>
        </p:spPr>
        <p:txBody>
          <a:bodyPr wrap="square" rtlCol="0">
            <a:spAutoFit/>
          </a:bodyPr>
          <a:lstStyle/>
          <a:p>
            <a:pPr defTabSz="228600"/>
            <a:r>
              <a:rPr lang="en-US" sz="800" dirty="0">
                <a:solidFill>
                  <a:prstClr val="white"/>
                </a:solidFill>
                <a:latin typeface="Fira Sans Light"/>
              </a:rPr>
              <a:t>9%</a:t>
            </a:r>
          </a:p>
        </p:txBody>
      </p:sp>
      <p:sp>
        <p:nvSpPr>
          <p:cNvPr id="19" name="TextBox 18"/>
          <p:cNvSpPr txBox="1"/>
          <p:nvPr/>
        </p:nvSpPr>
        <p:spPr>
          <a:xfrm>
            <a:off x="8066129" y="2671615"/>
            <a:ext cx="432048" cy="215444"/>
          </a:xfrm>
          <a:prstGeom prst="rect">
            <a:avLst/>
          </a:prstGeom>
          <a:noFill/>
        </p:spPr>
        <p:txBody>
          <a:bodyPr wrap="square" rtlCol="0">
            <a:spAutoFit/>
          </a:bodyPr>
          <a:lstStyle/>
          <a:p>
            <a:pPr defTabSz="228600"/>
            <a:r>
              <a:rPr lang="en-US" sz="800" dirty="0">
                <a:solidFill>
                  <a:prstClr val="white"/>
                </a:solidFill>
                <a:latin typeface="Fira Sans Light"/>
              </a:rPr>
              <a:t>6%</a:t>
            </a:r>
          </a:p>
        </p:txBody>
      </p:sp>
      <p:sp>
        <p:nvSpPr>
          <p:cNvPr id="21" name="TextBox 20"/>
          <p:cNvSpPr txBox="1"/>
          <p:nvPr/>
        </p:nvSpPr>
        <p:spPr>
          <a:xfrm>
            <a:off x="9001822" y="2323519"/>
            <a:ext cx="432048" cy="215444"/>
          </a:xfrm>
          <a:prstGeom prst="rect">
            <a:avLst/>
          </a:prstGeom>
          <a:noFill/>
        </p:spPr>
        <p:txBody>
          <a:bodyPr wrap="square" rtlCol="0">
            <a:spAutoFit/>
          </a:bodyPr>
          <a:lstStyle/>
          <a:p>
            <a:pPr defTabSz="228600"/>
            <a:r>
              <a:rPr lang="en-US" sz="800" dirty="0">
                <a:solidFill>
                  <a:prstClr val="white"/>
                </a:solidFill>
                <a:latin typeface="Fira Sans Light"/>
              </a:rPr>
              <a:t>2%</a:t>
            </a:r>
          </a:p>
        </p:txBody>
      </p:sp>
      <p:sp>
        <p:nvSpPr>
          <p:cNvPr id="22" name="Rectangle 21">
            <a:extLst>
              <a:ext uri="{FF2B5EF4-FFF2-40B4-BE49-F238E27FC236}">
                <a16:creationId xmlns:a16="http://schemas.microsoft.com/office/drawing/2014/main" id="{8F9AFF8E-DEFB-4E6A-9656-72DCF33D11C4}"/>
              </a:ext>
            </a:extLst>
          </p:cNvPr>
          <p:cNvSpPr/>
          <p:nvPr/>
        </p:nvSpPr>
        <p:spPr>
          <a:xfrm>
            <a:off x="9321326" y="5735310"/>
            <a:ext cx="2188503" cy="307777"/>
          </a:xfrm>
          <a:prstGeom prst="rect">
            <a:avLst/>
          </a:prstGeom>
        </p:spPr>
        <p:txBody>
          <a:bodyPr wrap="square">
            <a:spAutoFit/>
          </a:bodyPr>
          <a:lstStyle/>
          <a:p>
            <a:pPr defTabSz="685800">
              <a:defRPr/>
            </a:pPr>
            <a:r>
              <a:rPr lang="en-US" sz="1400" b="1" dirty="0">
                <a:solidFill>
                  <a:schemeClr val="bg1">
                    <a:lumMod val="50000"/>
                  </a:schemeClr>
                </a:solidFill>
                <a:latin typeface="Fira Sans Light"/>
                <a:ea typeface="Calibri" panose="020F0502020204030204" pitchFamily="34" charset="0"/>
                <a:cs typeface="Times New Roman" panose="02020603050405020304" pitchFamily="18" charset="0"/>
              </a:rPr>
              <a:t>SOURCE: Giving USA 2021</a:t>
            </a:r>
          </a:p>
        </p:txBody>
      </p:sp>
      <p:pic>
        <p:nvPicPr>
          <p:cNvPr id="6" name="Picture 5">
            <a:extLst>
              <a:ext uri="{FF2B5EF4-FFF2-40B4-BE49-F238E27FC236}">
                <a16:creationId xmlns:a16="http://schemas.microsoft.com/office/drawing/2014/main" id="{C8789A96-4959-4BA7-9C54-CCF15E7B3E9E}"/>
              </a:ext>
            </a:extLst>
          </p:cNvPr>
          <p:cNvPicPr>
            <a:picLocks noChangeAspect="1"/>
          </p:cNvPicPr>
          <p:nvPr/>
        </p:nvPicPr>
        <p:blipFill>
          <a:blip r:embed="rId2"/>
          <a:stretch>
            <a:fillRect/>
          </a:stretch>
        </p:blipFill>
        <p:spPr>
          <a:xfrm>
            <a:off x="508154" y="1146028"/>
            <a:ext cx="7416800" cy="5114419"/>
          </a:xfrm>
          <a:prstGeom prst="rect">
            <a:avLst/>
          </a:prstGeom>
        </p:spPr>
      </p:pic>
    </p:spTree>
    <p:extLst>
      <p:ext uri="{BB962C8B-B14F-4D97-AF65-F5344CB8AC3E}">
        <p14:creationId xmlns:p14="http://schemas.microsoft.com/office/powerpoint/2010/main" val="3104634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Role of </a:t>
            </a:r>
            <a:br>
              <a:rPr lang="en-US" dirty="0"/>
            </a:br>
            <a:r>
              <a:rPr lang="en-US" dirty="0"/>
              <a:t>the Board of Directors</a:t>
            </a:r>
          </a:p>
        </p:txBody>
      </p:sp>
      <p:sp>
        <p:nvSpPr>
          <p:cNvPr id="6" name="Text Placeholder 5"/>
          <p:cNvSpPr>
            <a:spLocks noGrp="1"/>
          </p:cNvSpPr>
          <p:nvPr>
            <p:ph type="body" sz="quarter" idx="15"/>
          </p:nvPr>
        </p:nvSpPr>
        <p:spPr/>
        <p:txBody>
          <a:bodyPr/>
          <a:lstStyle/>
          <a:p>
            <a:r>
              <a:rPr lang="en-US" dirty="0"/>
              <a:t>3</a:t>
            </a:r>
          </a:p>
        </p:txBody>
      </p:sp>
    </p:spTree>
    <p:extLst>
      <p:ext uri="{BB962C8B-B14F-4D97-AF65-F5344CB8AC3E}">
        <p14:creationId xmlns:p14="http://schemas.microsoft.com/office/powerpoint/2010/main" val="2391266940"/>
      </p:ext>
    </p:extLst>
  </p:cSld>
  <p:clrMapOvr>
    <a:masterClrMapping/>
  </p:clrMapOvr>
</p:sld>
</file>

<file path=ppt/theme/theme1.xml><?xml version="1.0" encoding="utf-8"?>
<a:theme xmlns:a="http://schemas.openxmlformats.org/drawingml/2006/main" name="1_Office Theme">
  <a:themeElements>
    <a:clrScheme name="Custom 52">
      <a:dk1>
        <a:srgbClr val="0B1624"/>
      </a:dk1>
      <a:lt1>
        <a:sysClr val="window" lastClr="FFFFFF"/>
      </a:lt1>
      <a:dk2>
        <a:srgbClr val="4A595E"/>
      </a:dk2>
      <a:lt2>
        <a:srgbClr val="ECEFF0"/>
      </a:lt2>
      <a:accent1>
        <a:srgbClr val="008AD8"/>
      </a:accent1>
      <a:accent2>
        <a:srgbClr val="53327A"/>
      </a:accent2>
      <a:accent3>
        <a:srgbClr val="1F497D"/>
      </a:accent3>
      <a:accent4>
        <a:srgbClr val="F4F4F4"/>
      </a:accent4>
      <a:accent5>
        <a:srgbClr val="98C039"/>
      </a:accent5>
      <a:accent6>
        <a:srgbClr val="8FC36B"/>
      </a:accent6>
      <a:hlink>
        <a:srgbClr val="0563C1"/>
      </a:hlink>
      <a:folHlink>
        <a:srgbClr val="954F72"/>
      </a:folHlink>
    </a:clrScheme>
    <a:fontScheme name="Apple Green">
      <a:majorFont>
        <a:latin typeface="Fira Sans"/>
        <a:ea typeface=""/>
        <a:cs typeface=""/>
      </a:majorFont>
      <a:minorFont>
        <a:latin typeface="Fira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16E013EF0FAB46AE7511BD1AEE372E" ma:contentTypeVersion="13" ma:contentTypeDescription="Create a new document." ma:contentTypeScope="" ma:versionID="36d7669ef9485d300c885315fb9a4b5b">
  <xsd:schema xmlns:xsd="http://www.w3.org/2001/XMLSchema" xmlns:xs="http://www.w3.org/2001/XMLSchema" xmlns:p="http://schemas.microsoft.com/office/2006/metadata/properties" xmlns:ns3="05f31ceb-ce43-406a-a3cb-42c48f5104e8" xmlns:ns4="dbbc74c8-8d20-4f62-9b2c-8464844112c9" targetNamespace="http://schemas.microsoft.com/office/2006/metadata/properties" ma:root="true" ma:fieldsID="9b7795e3fe345bc5e730c725874b6feb" ns3:_="" ns4:_="">
    <xsd:import namespace="05f31ceb-ce43-406a-a3cb-42c48f5104e8"/>
    <xsd:import namespace="dbbc74c8-8d20-4f62-9b2c-8464844112c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31ceb-ce43-406a-a3cb-42c48f510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bc74c8-8d20-4f62-9b2c-8464844112c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031F7F-0FF4-4280-83EF-8E61C15BF609}">
  <ds:schemaRefs>
    <ds:schemaRef ds:uri="http://purl.org/dc/elements/1.1/"/>
    <ds:schemaRef ds:uri="http://schemas.openxmlformats.org/package/2006/metadata/core-properties"/>
    <ds:schemaRef ds:uri="http://schemas.microsoft.com/office/infopath/2007/PartnerControls"/>
    <ds:schemaRef ds:uri="http://www.w3.org/XML/1998/namespace"/>
    <ds:schemaRef ds:uri="http://purl.org/dc/terms/"/>
    <ds:schemaRef ds:uri="http://schemas.microsoft.com/office/2006/documentManagement/types"/>
    <ds:schemaRef ds:uri="http://purl.org/dc/dcmitype/"/>
    <ds:schemaRef ds:uri="dbbc74c8-8d20-4f62-9b2c-8464844112c9"/>
    <ds:schemaRef ds:uri="05f31ceb-ce43-406a-a3cb-42c48f5104e8"/>
    <ds:schemaRef ds:uri="http://schemas.microsoft.com/office/2006/metadata/properties"/>
  </ds:schemaRefs>
</ds:datastoreItem>
</file>

<file path=customXml/itemProps2.xml><?xml version="1.0" encoding="utf-8"?>
<ds:datastoreItem xmlns:ds="http://schemas.openxmlformats.org/officeDocument/2006/customXml" ds:itemID="{A4BF24B7-545B-46B0-881E-FF5D6489F1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f31ceb-ce43-406a-a3cb-42c48f5104e8"/>
    <ds:schemaRef ds:uri="dbbc74c8-8d20-4f62-9b2c-8464844112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A9FA88-1170-4FA4-9AF9-ECD31E72EE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4757</TotalTime>
  <Words>2571</Words>
  <Application>Microsoft Office PowerPoint</Application>
  <PresentationFormat>Widescreen</PresentationFormat>
  <Paragraphs>503</Paragraphs>
  <Slides>61</Slides>
  <Notes>6</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61</vt:i4>
      </vt:variant>
    </vt:vector>
  </HeadingPairs>
  <TitlesOfParts>
    <vt:vector size="85" baseType="lpstr">
      <vt:lpstr>Adobe Fan Heiti Std B</vt:lpstr>
      <vt:lpstr>Arial</vt:lpstr>
      <vt:lpstr>Arial  </vt:lpstr>
      <vt:lpstr>Arial Black</vt:lpstr>
      <vt:lpstr>Arial Narrow</vt:lpstr>
      <vt:lpstr>Baskerville Old Face</vt:lpstr>
      <vt:lpstr>Calibri</vt:lpstr>
      <vt:lpstr>Calibri Light</vt:lpstr>
      <vt:lpstr>Cambria Math</vt:lpstr>
      <vt:lpstr>Courier New</vt:lpstr>
      <vt:lpstr>EngraversGothic BT</vt:lpstr>
      <vt:lpstr>Fira Sans</vt:lpstr>
      <vt:lpstr>Fira Sans Light</vt:lpstr>
      <vt:lpstr>Nunito Sans</vt:lpstr>
      <vt:lpstr>Palatino Linotype</vt:lpstr>
      <vt:lpstr>Raleway</vt:lpstr>
      <vt:lpstr>Times</vt:lpstr>
      <vt:lpstr>Times New Roman</vt:lpstr>
      <vt:lpstr>Wingdings</vt:lpstr>
      <vt:lpstr>Wingdings 2</vt:lpstr>
      <vt:lpstr>1_Office Theme</vt:lpstr>
      <vt:lpstr>2_Office Theme</vt:lpstr>
      <vt:lpstr>Office Theme</vt:lpstr>
      <vt:lpstr>Blank</vt:lpstr>
      <vt:lpstr>Role of the Board  Prepared for: Corning Incorporated Foundation &amp; Southern Tier Nonprofits</vt:lpstr>
      <vt:lpstr>Sector Trends</vt:lpstr>
      <vt:lpstr>PowerPoint Presentation</vt:lpstr>
      <vt:lpstr>PowerPoint Presentation</vt:lpstr>
      <vt:lpstr>Financial Models</vt:lpstr>
      <vt:lpstr>PowerPoint Presentation</vt:lpstr>
      <vt:lpstr>Funding Trends - Charitable contributions are significant source of revenue </vt:lpstr>
      <vt:lpstr>Funding Trends - Charitable contributions are significant source of revenue </vt:lpstr>
      <vt:lpstr>The Role of  the Board of Directors</vt:lpstr>
      <vt:lpstr>Authority </vt:lpstr>
      <vt:lpstr> The Board Functions as a Team</vt:lpstr>
      <vt:lpstr>PowerPoint Presentation</vt:lpstr>
      <vt:lpstr>PowerPoint Presentation</vt:lpstr>
      <vt:lpstr>PowerPoint Presentation</vt:lpstr>
      <vt:lpstr>PowerPoint Presentation</vt:lpstr>
      <vt:lpstr>PowerPoint Presentation</vt:lpstr>
      <vt:lpstr>Best Practices  of Governance</vt:lpstr>
      <vt:lpstr>PowerPoint Presentation</vt:lpstr>
      <vt:lpstr>PowerPoint Presentation</vt:lpstr>
      <vt:lpstr>PowerPoint Presentation</vt:lpstr>
      <vt:lpstr>PowerPoint Presentation</vt:lpstr>
      <vt:lpstr>PowerPoint Presentation</vt:lpstr>
      <vt:lpstr>Why is Diversity Important in the Nonprofit Board Room?</vt:lpstr>
      <vt:lpstr>PowerPoint Presentation</vt:lpstr>
      <vt:lpstr>PowerPoint Presentation</vt:lpstr>
      <vt:lpstr>PowerPoint Presentation</vt:lpstr>
      <vt:lpstr>Sample Question to Explore Board Opportunity </vt:lpstr>
      <vt:lpstr>Thank you</vt:lpstr>
      <vt:lpstr>Board of Directors: Governance and Leadership</vt:lpstr>
      <vt:lpstr>General Concept </vt:lpstr>
      <vt:lpstr> What Board “Governance” Means</vt:lpstr>
      <vt:lpstr>Division of Responsibilities</vt:lpstr>
      <vt:lpstr>Examples</vt:lpstr>
      <vt:lpstr>Examples (cont’d)</vt:lpstr>
      <vt:lpstr>Examples (cont’d)</vt:lpstr>
      <vt:lpstr>Board Fiduciary Duties </vt:lpstr>
      <vt:lpstr>Duty of Care</vt:lpstr>
      <vt:lpstr>Duty of Loyalty</vt:lpstr>
      <vt:lpstr>Duty of Obedience </vt:lpstr>
      <vt:lpstr>Other Noteworthy Items</vt:lpstr>
      <vt:lpstr>PowerPoint Presentation</vt:lpstr>
      <vt:lpstr>PowerPoint Presentation</vt:lpstr>
      <vt:lpstr>PowerPoint Presentation</vt:lpstr>
      <vt:lpstr>About NYCON &amp; Our Corporate Family</vt:lpstr>
      <vt:lpstr>PowerPoint Presentation</vt:lpstr>
      <vt:lpstr>NYCON TA Services Offered</vt:lpstr>
      <vt:lpstr>PowerPoint Presentation</vt:lpstr>
      <vt:lpstr>PowerPoint Presentation</vt:lpstr>
      <vt:lpstr>PowerPoint Presentation</vt:lpstr>
      <vt:lpstr>BoardStrong Matching Community Overview</vt:lpstr>
      <vt:lpstr>PowerPoint Presentation</vt:lpstr>
      <vt:lpstr>PowerPoint Presentation</vt:lpstr>
      <vt:lpstr>PowerPoint Presentation</vt:lpstr>
      <vt:lpstr>PowerPoint Presentation</vt:lpstr>
      <vt:lpstr>PowerPoint Presentation</vt:lpstr>
      <vt:lpstr>PowerPoint Presentation</vt:lpstr>
      <vt:lpstr>Connect With Those Who Care About Your  Cause: Start Today</vt:lpstr>
      <vt:lpstr>Connection Made…Now What?</vt:lpstr>
      <vt:lpstr>Questions?</vt:lpstr>
      <vt:lpstr>CONTACT INFORMATION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of the Board  March 12, 2021</dc:title>
  <dc:creator>Maria Diturno</dc:creator>
  <cp:lastModifiedBy>Maria Diturno</cp:lastModifiedBy>
  <cp:revision>42</cp:revision>
  <dcterms:created xsi:type="dcterms:W3CDTF">2021-03-10T19:45:45Z</dcterms:created>
  <dcterms:modified xsi:type="dcterms:W3CDTF">2021-06-23T18:51:20Z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0x0101008A16E013EF0FAB46AE7511BD1AEE372E</vt:lpwstr>
  </property>
</Properties>
</file>