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Lst>
  <p:notesMasterIdLst>
    <p:notesMasterId r:id="rId24"/>
  </p:notesMasterIdLst>
  <p:handoutMasterIdLst>
    <p:handoutMasterId r:id="rId25"/>
  </p:handoutMasterIdLst>
  <p:sldIdLst>
    <p:sldId id="278" r:id="rId5"/>
    <p:sldId id="279" r:id="rId6"/>
    <p:sldId id="327" r:id="rId7"/>
    <p:sldId id="556" r:id="rId8"/>
    <p:sldId id="350" r:id="rId9"/>
    <p:sldId id="353" r:id="rId10"/>
    <p:sldId id="320" r:id="rId11"/>
    <p:sldId id="554" r:id="rId12"/>
    <p:sldId id="352" r:id="rId13"/>
    <p:sldId id="344" r:id="rId14"/>
    <p:sldId id="296" r:id="rId15"/>
    <p:sldId id="345" r:id="rId16"/>
    <p:sldId id="321" r:id="rId17"/>
    <p:sldId id="349" r:id="rId18"/>
    <p:sldId id="346" r:id="rId19"/>
    <p:sldId id="6126" r:id="rId20"/>
    <p:sldId id="348" r:id="rId21"/>
    <p:sldId id="323" r:id="rId22"/>
    <p:sldId id="333" r:id="rId23"/>
  </p:sldIdLst>
  <p:sldSz cx="12192000" cy="6858000"/>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Fuller" initials="LHF" lastIdx="5" clrIdx="0">
    <p:extLst>
      <p:ext uri="{19B8F6BF-5375-455C-9EA6-DF929625EA0E}">
        <p15:presenceInfo xmlns:p15="http://schemas.microsoft.com/office/powerpoint/2012/main" userId="Lindsay Fuller" providerId="None"/>
      </p:ext>
    </p:extLst>
  </p:cmAuthor>
  <p:cmAuthor id="2" name="Tracey Keele" initials="TK" lastIdx="3" clrIdx="1">
    <p:extLst>
      <p:ext uri="{19B8F6BF-5375-455C-9EA6-DF929625EA0E}">
        <p15:presenceInfo xmlns:p15="http://schemas.microsoft.com/office/powerpoint/2012/main" userId="Tracey Keele" providerId="None"/>
      </p:ext>
    </p:extLst>
  </p:cmAuthor>
  <p:cmAuthor id="3" name="KPMG" initials="K" lastIdx="3" clrIdx="2">
    <p:extLst>
      <p:ext uri="{19B8F6BF-5375-455C-9EA6-DF929625EA0E}">
        <p15:presenceInfo xmlns:p15="http://schemas.microsoft.com/office/powerpoint/2012/main" userId="KPM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0CAEC"/>
    <a:srgbClr val="09104F"/>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247D9-DD81-4856-897D-94AF61721B16}" v="56" dt="2021-05-12T08:13:25.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72405" autoAdjust="0"/>
  </p:normalViewPr>
  <p:slideViewPr>
    <p:cSldViewPr snapToGrid="0" showGuides="1">
      <p:cViewPr varScale="1">
        <p:scale>
          <a:sx n="82" d="100"/>
          <a:sy n="82" d="100"/>
        </p:scale>
        <p:origin x="509" y="72"/>
      </p:cViewPr>
      <p:guideLst/>
    </p:cSldViewPr>
  </p:slideViewPr>
  <p:outlineViewPr>
    <p:cViewPr>
      <p:scale>
        <a:sx n="33" d="100"/>
        <a:sy n="33" d="100"/>
      </p:scale>
      <p:origin x="0" y="-5484"/>
    </p:cViewPr>
  </p:outlineViewPr>
  <p:notesTextViewPr>
    <p:cViewPr>
      <p:scale>
        <a:sx n="3" d="2"/>
        <a:sy n="3" d="2"/>
      </p:scale>
      <p:origin x="0" y="0"/>
    </p:cViewPr>
  </p:notesTextViewPr>
  <p:sorterViewPr>
    <p:cViewPr varScale="1">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711B506-7066-4917-8C73-C480330F404E}" type="datetimeFigureOut">
              <a:rPr lang="en-US" smtClean="0"/>
              <a:t>5/12/2021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CFE4264-EC2E-4D76-B151-0AF0271267F4}" type="slidenum">
              <a:rPr lang="en-US" smtClean="0"/>
              <a:t>‹#›</a:t>
            </a:fld>
            <a:endParaRPr lang="en-US"/>
          </a:p>
        </p:txBody>
      </p:sp>
    </p:spTree>
    <p:extLst>
      <p:ext uri="{BB962C8B-B14F-4D97-AF65-F5344CB8AC3E}">
        <p14:creationId xmlns:p14="http://schemas.microsoft.com/office/powerpoint/2010/main" val="3954489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D039241C-D25D-44E1-A2CA-2BF892548F63}" type="datetimeFigureOut">
              <a:rPr lang="en-US" smtClean="0"/>
              <a:pPr/>
              <a:t>5/12/2021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824045D1-D4CB-4A8D-A84C-D79133305354}" type="slidenum">
              <a:rPr lang="en-US" smtClean="0"/>
              <a:pPr/>
              <a:t>‹#›</a:t>
            </a:fld>
            <a:endParaRPr lang="en-US" dirty="0"/>
          </a:p>
        </p:txBody>
      </p:sp>
    </p:spTree>
    <p:extLst>
      <p:ext uri="{BB962C8B-B14F-4D97-AF65-F5344CB8AC3E}">
        <p14:creationId xmlns:p14="http://schemas.microsoft.com/office/powerpoint/2010/main" val="66436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9990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045D1-D4CB-4A8D-A84C-D79133305354}" type="slidenum">
              <a:rPr lang="en-US" smtClean="0"/>
              <a:pPr/>
              <a:t>14</a:t>
            </a:fld>
            <a:endParaRPr lang="en-US" dirty="0"/>
          </a:p>
        </p:txBody>
      </p:sp>
    </p:spTree>
    <p:extLst>
      <p:ext uri="{BB962C8B-B14F-4D97-AF65-F5344CB8AC3E}">
        <p14:creationId xmlns:p14="http://schemas.microsoft.com/office/powerpoint/2010/main" val="233197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45D1-D4CB-4A8D-A84C-D79133305354}" type="slidenum">
              <a:rPr lang="en-US" smtClean="0"/>
              <a:pPr/>
              <a:t>15</a:t>
            </a:fld>
            <a:endParaRPr lang="en-US" dirty="0"/>
          </a:p>
        </p:txBody>
      </p:sp>
    </p:spTree>
    <p:extLst>
      <p:ext uri="{BB962C8B-B14F-4D97-AF65-F5344CB8AC3E}">
        <p14:creationId xmlns:p14="http://schemas.microsoft.com/office/powerpoint/2010/main" val="268260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CB4B4D-7CA3-9044-876B-883B54F8677D}" type="slidenum">
              <a:rPr lang="en-US" smtClean="0">
                <a:solidFill>
                  <a:srgbClr val="00338D"/>
                </a:solidFill>
                <a:latin typeface="Arial"/>
                <a:ea typeface="Arial"/>
                <a:cs typeface="Arial" panose="020B0604020202020204" pitchFamily="34" charset="0"/>
              </a:rPr>
              <a:pPr/>
              <a:t>19</a:t>
            </a:fld>
            <a:endParaRPr lang="en-US" dirty="0"/>
          </a:p>
        </p:txBody>
      </p:sp>
    </p:spTree>
    <p:extLst>
      <p:ext uri="{BB962C8B-B14F-4D97-AF65-F5344CB8AC3E}">
        <p14:creationId xmlns:p14="http://schemas.microsoft.com/office/powerpoint/2010/main" val="182268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 name="Shape 8417"/>
          <p:cNvSpPr>
            <a:spLocks noGrp="1" noRot="1" noChangeAspect="1"/>
          </p:cNvSpPr>
          <p:nvPr>
            <p:ph type="sldImg"/>
          </p:nvPr>
        </p:nvSpPr>
        <p:spPr>
          <a:xfrm>
            <a:off x="406400" y="696913"/>
            <a:ext cx="6197600" cy="3486150"/>
          </a:xfrm>
          <a:prstGeom prst="rect">
            <a:avLst/>
          </a:prstGeom>
        </p:spPr>
        <p:txBody>
          <a:bodyPr/>
          <a:lstStyle/>
          <a:p>
            <a:endParaRPr dirty="0"/>
          </a:p>
        </p:txBody>
      </p:sp>
      <p:sp>
        <p:nvSpPr>
          <p:cNvPr id="8418" name="Shape 8418"/>
          <p:cNvSpPr>
            <a:spLocks noGrp="1"/>
          </p:cNvSpPr>
          <p:nvPr>
            <p:ph type="body" sz="quarter" idx="1"/>
          </p:nvPr>
        </p:nvSpPr>
        <p:spPr>
          <a:prstGeom prst="rect">
            <a:avLst/>
          </a:prstGeom>
        </p:spPr>
        <p:txBody>
          <a:bodyPr/>
          <a:lstStyle/>
          <a:p>
            <a:pPr defTabSz="931774">
              <a:defRPr/>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95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 name="Shape 8417"/>
          <p:cNvSpPr>
            <a:spLocks noGrp="1" noRot="1" noChangeAspect="1"/>
          </p:cNvSpPr>
          <p:nvPr>
            <p:ph type="sldImg"/>
          </p:nvPr>
        </p:nvSpPr>
        <p:spPr>
          <a:xfrm>
            <a:off x="406400" y="696913"/>
            <a:ext cx="6197600" cy="3486150"/>
          </a:xfrm>
          <a:prstGeom prst="rect">
            <a:avLst/>
          </a:prstGeom>
        </p:spPr>
        <p:txBody>
          <a:bodyPr/>
          <a:lstStyle/>
          <a:p>
            <a:endParaRPr dirty="0"/>
          </a:p>
        </p:txBody>
      </p:sp>
      <p:sp>
        <p:nvSpPr>
          <p:cNvPr id="8418" name="Shape 8418"/>
          <p:cNvSpPr>
            <a:spLocks noGrp="1"/>
          </p:cNvSpPr>
          <p:nvPr>
            <p:ph type="body" sz="quarter" idx="1"/>
          </p:nvPr>
        </p:nvSpPr>
        <p:spPr>
          <a:prstGeom prst="rect">
            <a:avLst/>
          </a:prstGeom>
        </p:spPr>
        <p:txBody>
          <a:bodyPr/>
          <a:lstStyle/>
          <a:p>
            <a:pPr defTabSz="931774">
              <a:defRPr/>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56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9199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891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45D1-D4CB-4A8D-A84C-D79133305354}" type="slidenum">
              <a:rPr lang="en-US" smtClean="0"/>
              <a:pPr/>
              <a:t>10</a:t>
            </a:fld>
            <a:endParaRPr lang="en-US" dirty="0"/>
          </a:p>
        </p:txBody>
      </p:sp>
    </p:spTree>
    <p:extLst>
      <p:ext uri="{BB962C8B-B14F-4D97-AF65-F5344CB8AC3E}">
        <p14:creationId xmlns:p14="http://schemas.microsoft.com/office/powerpoint/2010/main" val="263971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9925" y="1181100"/>
            <a:ext cx="5670550" cy="3189288"/>
          </a:xfrm>
        </p:spPr>
      </p:sp>
      <p:sp>
        <p:nvSpPr>
          <p:cNvPr id="3" name="Notes Placeholder 2"/>
          <p:cNvSpPr>
            <a:spLocks noGrp="1"/>
          </p:cNvSpPr>
          <p:nvPr>
            <p:ph type="body" idx="1"/>
          </p:nvPr>
        </p:nvSpPr>
        <p:spPr/>
        <p:txBody>
          <a:bodyPr/>
          <a:lstStyle/>
          <a:p>
            <a:pPr marL="0" lvl="1" defTabSz="949478">
              <a:defRPr/>
            </a:pPr>
            <a:endParaRPr lang="en-GB" sz="1800" dirty="0"/>
          </a:p>
        </p:txBody>
      </p:sp>
      <p:sp>
        <p:nvSpPr>
          <p:cNvPr id="4" name="Slide Number Placeholder 3"/>
          <p:cNvSpPr>
            <a:spLocks noGrp="1"/>
          </p:cNvSpPr>
          <p:nvPr>
            <p:ph type="sldNum" sz="quarter" idx="10"/>
          </p:nvPr>
        </p:nvSpPr>
        <p:spPr/>
        <p:txBody>
          <a:bodyPr/>
          <a:lstStyle/>
          <a:p>
            <a:fld id="{DE381D8E-2EDA-474E-809C-A45B62D3F19C}" type="slidenum">
              <a:rPr lang="en-GB" smtClean="0"/>
              <a:pPr/>
              <a:t>11</a:t>
            </a:fld>
            <a:endParaRPr lang="en-GB" dirty="0"/>
          </a:p>
        </p:txBody>
      </p:sp>
    </p:spTree>
    <p:extLst>
      <p:ext uri="{BB962C8B-B14F-4D97-AF65-F5344CB8AC3E}">
        <p14:creationId xmlns:p14="http://schemas.microsoft.com/office/powerpoint/2010/main" val="285112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hangingPunct="0">
              <a:defRPr/>
            </a:pPr>
            <a:fld id="{13A6FD40-5A56-47B9-95E1-74DF41B1E32B}" type="slidenum">
              <a:rPr lang="en-US" kern="0">
                <a:solidFill>
                  <a:srgbClr val="000000"/>
                </a:solidFill>
                <a:latin typeface="Univers LT Std 55 Roman"/>
                <a:sym typeface="Univers LT Std 55 Roman"/>
              </a:rPr>
              <a:pPr hangingPunct="0">
                <a:defRPr/>
              </a:pPr>
              <a:t>12</a:t>
            </a:fld>
            <a:endParaRPr lang="en-US" kern="0" dirty="0">
              <a:solidFill>
                <a:srgbClr val="000000"/>
              </a:solidFill>
              <a:latin typeface="Univers LT Std 55 Roman"/>
              <a:sym typeface="Univers LT Std 55 Roman"/>
            </a:endParaRPr>
          </a:p>
        </p:txBody>
      </p:sp>
    </p:spTree>
    <p:extLst>
      <p:ext uri="{BB962C8B-B14F-4D97-AF65-F5344CB8AC3E}">
        <p14:creationId xmlns:p14="http://schemas.microsoft.com/office/powerpoint/2010/main" val="708949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 y="1"/>
            <a:ext cx="12192000" cy="6858000"/>
          </a:xfrm>
          <a:prstGeom prst="rect">
            <a:avLst/>
          </a:prstGeom>
        </p:spPr>
      </p:pic>
      <p:sp>
        <p:nvSpPr>
          <p:cNvPr id="10" name="Freeform 19"/>
          <p:cNvSpPr>
            <a:spLocks noEditPoints="1"/>
          </p:cNvSpPr>
          <p:nvPr userDrawn="1"/>
        </p:nvSpPr>
        <p:spPr bwMode="auto">
          <a:xfrm>
            <a:off x="998460" y="524433"/>
            <a:ext cx="1080816"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tx2"/>
                </a:solidFill>
              </a:defRPr>
            </a:lvl1pPr>
          </a:lstStyle>
          <a:p>
            <a:r>
              <a:rPr lang="en-US" noProof="0" dirty="0"/>
              <a:t>Title slide 1</a:t>
            </a:r>
            <a:br>
              <a:rPr lang="en-US" noProof="0" dirty="0"/>
            </a:br>
            <a:r>
              <a:rPr lang="en-US" noProof="0" dirty="0"/>
              <a:t>light right vertical image</a:t>
            </a:r>
          </a:p>
        </p:txBody>
      </p:sp>
      <p:sp>
        <p:nvSpPr>
          <p:cNvPr id="6" name="Text Placeholder 3"/>
          <p:cNvSpPr>
            <a:spLocks noGrp="1"/>
          </p:cNvSpPr>
          <p:nvPr>
            <p:ph type="body" sz="quarter" idx="11" hasCustomPrompt="1"/>
          </p:nvPr>
        </p:nvSpPr>
        <p:spPr>
          <a:xfrm>
            <a:off x="1020425" y="5390900"/>
            <a:ext cx="654151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Subtitle here</a:t>
            </a:r>
          </a:p>
        </p:txBody>
      </p:sp>
      <p:sp>
        <p:nvSpPr>
          <p:cNvPr id="7" name="Text Placeholder 4"/>
          <p:cNvSpPr>
            <a:spLocks noGrp="1"/>
          </p:cNvSpPr>
          <p:nvPr>
            <p:ph type="body" sz="quarter" idx="12" hasCustomPrompt="1"/>
          </p:nvPr>
        </p:nvSpPr>
        <p:spPr>
          <a:xfrm>
            <a:off x="1020425" y="5823550"/>
            <a:ext cx="1889125" cy="487363"/>
          </a:xfrm>
        </p:spPr>
        <p:txBody>
          <a:bodyPr/>
          <a:lstStyle>
            <a:lvl1pPr>
              <a:defRPr sz="1100" b="0">
                <a:solidFill>
                  <a:srgbClr val="00338D"/>
                </a:solidFill>
              </a:defRPr>
            </a:lvl1pPr>
          </a:lstStyle>
          <a:p>
            <a:pPr lvl="0"/>
            <a:r>
              <a:rPr lang="en-US" dirty="0"/>
              <a:t>Date here</a:t>
            </a:r>
          </a:p>
        </p:txBody>
      </p:sp>
    </p:spTree>
    <p:extLst>
      <p:ext uri="{BB962C8B-B14F-4D97-AF65-F5344CB8AC3E}">
        <p14:creationId xmlns:p14="http://schemas.microsoft.com/office/powerpoint/2010/main" val="3461445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noProof="0" dirty="0"/>
              <a:t>Click icon to add chart</a:t>
            </a:r>
          </a:p>
        </p:txBody>
      </p:sp>
      <p:sp>
        <p:nvSpPr>
          <p:cNvPr id="7" name="object 37"/>
          <p:cNvSpPr txBox="1">
            <a:spLocks noGrp="1"/>
          </p:cNvSpPr>
          <p:nvPr>
            <p:ph type="ftr" sz="quarter" idx="5"/>
          </p:nvPr>
        </p:nvSpPr>
        <p:spPr>
          <a:xfrm>
            <a:off x="2285544" y="6389479"/>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a:t>© </a:t>
            </a:r>
            <a:r>
              <a:rPr lang="en-US" spc="-5"/>
              <a:t>2020 KPMG LLP, a Delaware </a:t>
            </a:r>
            <a:r>
              <a:rPr lang="en-US"/>
              <a:t>limited </a:t>
            </a:r>
            <a:r>
              <a:rPr lang="en-US" spc="5"/>
              <a:t>liability </a:t>
            </a:r>
            <a:r>
              <a:rPr lang="en-US"/>
              <a:t>partnership </a:t>
            </a:r>
            <a:r>
              <a:rPr lang="en-US" spc="-5"/>
              <a:t>and </a:t>
            </a:r>
            <a:r>
              <a:rPr lang="en-US"/>
              <a:t>the </a:t>
            </a:r>
            <a:r>
              <a:rPr lang="en-US" spc="-5"/>
              <a:t>U.S. </a:t>
            </a:r>
            <a:r>
              <a:rPr lang="en-US" spc="-10"/>
              <a:t>member </a:t>
            </a:r>
            <a:r>
              <a:rPr lang="en-US"/>
              <a:t>firm of the </a:t>
            </a:r>
            <a:r>
              <a:rPr lang="en-US" spc="-5"/>
              <a:t>KPMG network </a:t>
            </a:r>
            <a:r>
              <a:rPr lang="en-US"/>
              <a:t>of independent </a:t>
            </a:r>
            <a:r>
              <a:rPr lang="en-US" spc="-10"/>
              <a:t>member </a:t>
            </a:r>
            <a:r>
              <a:rPr lang="en-US" spc="-5"/>
              <a:t>firms </a:t>
            </a:r>
            <a:r>
              <a:rPr lang="en-US"/>
              <a:t>affiliated </a:t>
            </a:r>
            <a:r>
              <a:rPr lang="en-US" spc="-5"/>
              <a:t>with KPMG </a:t>
            </a:r>
            <a:r>
              <a:rPr lang="en-US"/>
              <a:t>International  Cooperative </a:t>
            </a:r>
            <a:r>
              <a:rPr lang="en-US" spc="-5"/>
              <a:t>(“KPMG </a:t>
            </a:r>
            <a:r>
              <a:rPr lang="en-US"/>
              <a:t>International”), </a:t>
            </a:r>
            <a:r>
              <a:rPr lang="en-US" spc="-5"/>
              <a:t>a Swiss </a:t>
            </a:r>
            <a:r>
              <a:rPr lang="en-US"/>
              <a:t>entity. All rights reserved.</a:t>
            </a:r>
            <a:r>
              <a:rPr lang="en-US" spc="-90"/>
              <a:t> </a:t>
            </a:r>
            <a:r>
              <a:rPr lang="en-US" spc="-5"/>
              <a:t>NDP087291-1A</a:t>
            </a:r>
            <a:endParaRPr lang="en-US" spc="-5" dirty="0"/>
          </a:p>
        </p:txBody>
      </p:sp>
    </p:spTree>
    <p:extLst>
      <p:ext uri="{BB962C8B-B14F-4D97-AF65-F5344CB8AC3E}">
        <p14:creationId xmlns:p14="http://schemas.microsoft.com/office/powerpoint/2010/main" val="22908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3742126"/>
            <a:ext cx="101952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1"/>
          </p:nvPr>
        </p:nvSpPr>
        <p:spPr>
          <a:xfrm>
            <a:off x="1003200" y="1331360"/>
            <a:ext cx="10195200" cy="2135740"/>
          </a:xfrm>
        </p:spPr>
        <p:txBody>
          <a:bodyPr anchor="ctr"/>
          <a:lstStyle>
            <a:lvl1pPr algn="ctr">
              <a:defRPr/>
            </a:lvl1pPr>
          </a:lstStyle>
          <a:p>
            <a:r>
              <a:rPr lang="en-US" noProof="0" dirty="0"/>
              <a:t>Click icon to add chart</a:t>
            </a:r>
          </a:p>
        </p:txBody>
      </p:sp>
      <p:sp>
        <p:nvSpPr>
          <p:cNvPr id="6" name="object 37"/>
          <p:cNvSpPr txBox="1">
            <a:spLocks noGrp="1"/>
          </p:cNvSpPr>
          <p:nvPr>
            <p:ph type="ftr" sz="quarter" idx="5"/>
          </p:nvPr>
        </p:nvSpPr>
        <p:spPr>
          <a:xfrm>
            <a:off x="2285544" y="6389479"/>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a:t>© </a:t>
            </a:r>
            <a:r>
              <a:rPr lang="en-US" spc="-5"/>
              <a:t>2020 KPMG LLP, a Delaware </a:t>
            </a:r>
            <a:r>
              <a:rPr lang="en-US"/>
              <a:t>limited </a:t>
            </a:r>
            <a:r>
              <a:rPr lang="en-US" spc="5"/>
              <a:t>liability </a:t>
            </a:r>
            <a:r>
              <a:rPr lang="en-US"/>
              <a:t>partnership </a:t>
            </a:r>
            <a:r>
              <a:rPr lang="en-US" spc="-5"/>
              <a:t>and </a:t>
            </a:r>
            <a:r>
              <a:rPr lang="en-US"/>
              <a:t>the </a:t>
            </a:r>
            <a:r>
              <a:rPr lang="en-US" spc="-5"/>
              <a:t>U.S. </a:t>
            </a:r>
            <a:r>
              <a:rPr lang="en-US" spc="-10"/>
              <a:t>member </a:t>
            </a:r>
            <a:r>
              <a:rPr lang="en-US"/>
              <a:t>firm of the </a:t>
            </a:r>
            <a:r>
              <a:rPr lang="en-US" spc="-5"/>
              <a:t>KPMG network </a:t>
            </a:r>
            <a:r>
              <a:rPr lang="en-US"/>
              <a:t>of independent </a:t>
            </a:r>
            <a:r>
              <a:rPr lang="en-US" spc="-10"/>
              <a:t>member </a:t>
            </a:r>
            <a:r>
              <a:rPr lang="en-US" spc="-5"/>
              <a:t>firms </a:t>
            </a:r>
            <a:r>
              <a:rPr lang="en-US"/>
              <a:t>affiliated </a:t>
            </a:r>
            <a:r>
              <a:rPr lang="en-US" spc="-5"/>
              <a:t>with KPMG </a:t>
            </a:r>
            <a:r>
              <a:rPr lang="en-US"/>
              <a:t>International  Cooperative </a:t>
            </a:r>
            <a:r>
              <a:rPr lang="en-US" spc="-5"/>
              <a:t>(“KPMG </a:t>
            </a:r>
            <a:r>
              <a:rPr lang="en-US"/>
              <a:t>International”), </a:t>
            </a:r>
            <a:r>
              <a:rPr lang="en-US" spc="-5"/>
              <a:t>a Swiss </a:t>
            </a:r>
            <a:r>
              <a:rPr lang="en-US"/>
              <a:t>entity. All rights reserved.</a:t>
            </a:r>
            <a:r>
              <a:rPr lang="en-US" spc="-90"/>
              <a:t> </a:t>
            </a:r>
            <a:r>
              <a:rPr lang="en-US" spc="-5"/>
              <a:t>NDP087291-1A</a:t>
            </a:r>
            <a:endParaRPr lang="en-US" spc="-5" dirty="0"/>
          </a:p>
        </p:txBody>
      </p:sp>
    </p:spTree>
    <p:extLst>
      <p:ext uri="{BB962C8B-B14F-4D97-AF65-F5344CB8AC3E}">
        <p14:creationId xmlns:p14="http://schemas.microsoft.com/office/powerpoint/2010/main" val="77866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4550400" y="1331360"/>
            <a:ext cx="3139200" cy="21348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a:xfrm>
            <a:off x="1003200" y="1331360"/>
            <a:ext cx="3187200" cy="2134800"/>
          </a:xfrm>
        </p:spPr>
        <p:txBody>
          <a:bodyPr anchor="ctr"/>
          <a:lstStyle>
            <a:lvl1pPr algn="ctr">
              <a:defRPr/>
            </a:lvl1pPr>
          </a:lstStyle>
          <a:p>
            <a:r>
              <a:rPr lang="en-US" noProof="0" dirty="0"/>
              <a:t>Click icon to add chart</a:t>
            </a:r>
          </a:p>
        </p:txBody>
      </p:sp>
      <p:sp>
        <p:nvSpPr>
          <p:cNvPr id="7" name="Text Placeholder 8"/>
          <p:cNvSpPr>
            <a:spLocks noGrp="1"/>
          </p:cNvSpPr>
          <p:nvPr>
            <p:ph type="body" sz="quarter" idx="10"/>
          </p:nvPr>
        </p:nvSpPr>
        <p:spPr>
          <a:xfrm>
            <a:off x="1003200" y="3742126"/>
            <a:ext cx="31872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hart Placeholder 4"/>
          <p:cNvSpPr>
            <a:spLocks noGrp="1"/>
          </p:cNvSpPr>
          <p:nvPr>
            <p:ph type="chart" sz="quarter" idx="13"/>
          </p:nvPr>
        </p:nvSpPr>
        <p:spPr>
          <a:xfrm>
            <a:off x="8049600" y="1331360"/>
            <a:ext cx="3139200" cy="2134800"/>
          </a:xfrm>
        </p:spPr>
        <p:txBody>
          <a:bodyPr anchor="ctr"/>
          <a:lstStyle>
            <a:lvl1pPr algn="ctr">
              <a:defRPr/>
            </a:lvl1pPr>
          </a:lstStyle>
          <a:p>
            <a:r>
              <a:rPr lang="en-US" noProof="0" dirty="0"/>
              <a:t>Click icon to add chart</a:t>
            </a:r>
          </a:p>
        </p:txBody>
      </p:sp>
      <p:sp>
        <p:nvSpPr>
          <p:cNvPr id="9" name="Text Placeholder 8"/>
          <p:cNvSpPr>
            <a:spLocks noGrp="1"/>
          </p:cNvSpPr>
          <p:nvPr>
            <p:ph type="body" sz="quarter" idx="14"/>
          </p:nvPr>
        </p:nvSpPr>
        <p:spPr>
          <a:xfrm>
            <a:off x="4502400" y="3742126"/>
            <a:ext cx="31872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5"/>
          </p:nvPr>
        </p:nvSpPr>
        <p:spPr>
          <a:xfrm>
            <a:off x="8001600" y="3742126"/>
            <a:ext cx="31872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object 37"/>
          <p:cNvSpPr txBox="1">
            <a:spLocks noGrp="1"/>
          </p:cNvSpPr>
          <p:nvPr>
            <p:ph type="ftr" sz="quarter" idx="5"/>
          </p:nvPr>
        </p:nvSpPr>
        <p:spPr>
          <a:xfrm>
            <a:off x="2285544" y="6389479"/>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a:t>© </a:t>
            </a:r>
            <a:r>
              <a:rPr lang="en-US" spc="-5"/>
              <a:t>2020 KPMG LLP, a Delaware </a:t>
            </a:r>
            <a:r>
              <a:rPr lang="en-US"/>
              <a:t>limited </a:t>
            </a:r>
            <a:r>
              <a:rPr lang="en-US" spc="5"/>
              <a:t>liability </a:t>
            </a:r>
            <a:r>
              <a:rPr lang="en-US"/>
              <a:t>partnership </a:t>
            </a:r>
            <a:r>
              <a:rPr lang="en-US" spc="-5"/>
              <a:t>and </a:t>
            </a:r>
            <a:r>
              <a:rPr lang="en-US"/>
              <a:t>the </a:t>
            </a:r>
            <a:r>
              <a:rPr lang="en-US" spc="-5"/>
              <a:t>U.S. </a:t>
            </a:r>
            <a:r>
              <a:rPr lang="en-US" spc="-10"/>
              <a:t>member </a:t>
            </a:r>
            <a:r>
              <a:rPr lang="en-US"/>
              <a:t>firm of the </a:t>
            </a:r>
            <a:r>
              <a:rPr lang="en-US" spc="-5"/>
              <a:t>KPMG network </a:t>
            </a:r>
            <a:r>
              <a:rPr lang="en-US"/>
              <a:t>of independent </a:t>
            </a:r>
            <a:r>
              <a:rPr lang="en-US" spc="-10"/>
              <a:t>member </a:t>
            </a:r>
            <a:r>
              <a:rPr lang="en-US" spc="-5"/>
              <a:t>firms </a:t>
            </a:r>
            <a:r>
              <a:rPr lang="en-US"/>
              <a:t>affiliated </a:t>
            </a:r>
            <a:r>
              <a:rPr lang="en-US" spc="-5"/>
              <a:t>with KPMG </a:t>
            </a:r>
            <a:r>
              <a:rPr lang="en-US"/>
              <a:t>International  Cooperative </a:t>
            </a:r>
            <a:r>
              <a:rPr lang="en-US" spc="-5"/>
              <a:t>(“KPMG </a:t>
            </a:r>
            <a:r>
              <a:rPr lang="en-US"/>
              <a:t>International”), </a:t>
            </a:r>
            <a:r>
              <a:rPr lang="en-US" spc="-5"/>
              <a:t>a Swiss </a:t>
            </a:r>
            <a:r>
              <a:rPr lang="en-US"/>
              <a:t>entity. All rights reserved.</a:t>
            </a:r>
            <a:r>
              <a:rPr lang="en-US" spc="-90"/>
              <a:t> </a:t>
            </a:r>
            <a:r>
              <a:rPr lang="en-US" spc="-5"/>
              <a:t>NDP087291-1A</a:t>
            </a:r>
            <a:endParaRPr lang="en-US" spc="-5" dirty="0"/>
          </a:p>
        </p:txBody>
      </p:sp>
    </p:spTree>
    <p:extLst>
      <p:ext uri="{BB962C8B-B14F-4D97-AF65-F5344CB8AC3E}">
        <p14:creationId xmlns:p14="http://schemas.microsoft.com/office/powerpoint/2010/main" val="3441336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2"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object 37"/>
          <p:cNvSpPr txBox="1">
            <a:spLocks noGrp="1"/>
          </p:cNvSpPr>
          <p:nvPr>
            <p:ph type="ftr" sz="quarter" idx="5"/>
          </p:nvPr>
        </p:nvSpPr>
        <p:spPr>
          <a:xfrm>
            <a:off x="2285544" y="6389479"/>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a:t>© </a:t>
            </a:r>
            <a:r>
              <a:rPr lang="en-US" spc="-5"/>
              <a:t>2020 KPMG LLP, a Delaware </a:t>
            </a:r>
            <a:r>
              <a:rPr lang="en-US"/>
              <a:t>limited </a:t>
            </a:r>
            <a:r>
              <a:rPr lang="en-US" spc="5"/>
              <a:t>liability </a:t>
            </a:r>
            <a:r>
              <a:rPr lang="en-US"/>
              <a:t>partnership </a:t>
            </a:r>
            <a:r>
              <a:rPr lang="en-US" spc="-5"/>
              <a:t>and </a:t>
            </a:r>
            <a:r>
              <a:rPr lang="en-US"/>
              <a:t>the </a:t>
            </a:r>
            <a:r>
              <a:rPr lang="en-US" spc="-5"/>
              <a:t>U.S. </a:t>
            </a:r>
            <a:r>
              <a:rPr lang="en-US" spc="-10"/>
              <a:t>member </a:t>
            </a:r>
            <a:r>
              <a:rPr lang="en-US"/>
              <a:t>firm of the </a:t>
            </a:r>
            <a:r>
              <a:rPr lang="en-US" spc="-5"/>
              <a:t>KPMG network </a:t>
            </a:r>
            <a:r>
              <a:rPr lang="en-US"/>
              <a:t>of independent </a:t>
            </a:r>
            <a:r>
              <a:rPr lang="en-US" spc="-10"/>
              <a:t>member </a:t>
            </a:r>
            <a:r>
              <a:rPr lang="en-US" spc="-5"/>
              <a:t>firms </a:t>
            </a:r>
            <a:r>
              <a:rPr lang="en-US"/>
              <a:t>affiliated </a:t>
            </a:r>
            <a:r>
              <a:rPr lang="en-US" spc="-5"/>
              <a:t>with KPMG </a:t>
            </a:r>
            <a:r>
              <a:rPr lang="en-US"/>
              <a:t>International  Cooperative </a:t>
            </a:r>
            <a:r>
              <a:rPr lang="en-US" spc="-5"/>
              <a:t>(“KPMG </a:t>
            </a:r>
            <a:r>
              <a:rPr lang="en-US"/>
              <a:t>International”), </a:t>
            </a:r>
            <a:r>
              <a:rPr lang="en-US" spc="-5"/>
              <a:t>a Swiss </a:t>
            </a:r>
            <a:r>
              <a:rPr lang="en-US"/>
              <a:t>entity. All rights reserved.</a:t>
            </a:r>
            <a:r>
              <a:rPr lang="en-US" spc="-90"/>
              <a:t> </a:t>
            </a:r>
            <a:r>
              <a:rPr lang="en-US" spc="-5"/>
              <a:t>NDP087291-1A</a:t>
            </a:r>
            <a:endParaRPr lang="en-US" spc="-5" dirty="0"/>
          </a:p>
        </p:txBody>
      </p:sp>
    </p:spTree>
    <p:extLst>
      <p:ext uri="{BB962C8B-B14F-4D97-AF65-F5344CB8AC3E}">
        <p14:creationId xmlns:p14="http://schemas.microsoft.com/office/powerpoint/2010/main" val="287759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Tree>
    <p:extLst>
      <p:ext uri="{BB962C8B-B14F-4D97-AF65-F5344CB8AC3E}">
        <p14:creationId xmlns:p14="http://schemas.microsoft.com/office/powerpoint/2010/main" val="268386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dirty="0">
              <a:solidFill>
                <a:srgbClr val="483698"/>
              </a:solidFill>
              <a:latin typeface="+mn-lt"/>
            </a:endParaRPr>
          </a:p>
        </p:txBody>
      </p:sp>
      <p:sp>
        <p:nvSpPr>
          <p:cNvPr id="31" name="Text Placeholder 3"/>
          <p:cNvSpPr>
            <a:spLocks noGrp="1"/>
          </p:cNvSpPr>
          <p:nvPr>
            <p:ph type="body" sz="quarter" idx="53"/>
          </p:nvPr>
        </p:nvSpPr>
        <p:spPr>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2" name="Text Placeholder 3"/>
          <p:cNvSpPr>
            <a:spLocks noGrp="1"/>
          </p:cNvSpPr>
          <p:nvPr>
            <p:ph type="body" sz="quarter" idx="54"/>
          </p:nvPr>
        </p:nvSpPr>
        <p:spPr>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3" name="Text Placeholder 3"/>
          <p:cNvSpPr>
            <a:spLocks noGrp="1"/>
          </p:cNvSpPr>
          <p:nvPr>
            <p:ph type="body" sz="quarter" idx="55"/>
          </p:nvPr>
        </p:nvSpPr>
        <p:spPr>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4" name="Text Placeholder 3"/>
          <p:cNvSpPr>
            <a:spLocks noGrp="1"/>
          </p:cNvSpPr>
          <p:nvPr>
            <p:ph type="body" sz="quarter" idx="56"/>
          </p:nvPr>
        </p:nvSpPr>
        <p:spPr>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dirty="0">
              <a:solidFill>
                <a:srgbClr val="483698"/>
              </a:solidFill>
              <a:latin typeface="+mn-lt"/>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dirty="0">
              <a:solidFill>
                <a:srgbClr val="483698"/>
              </a:solidFill>
              <a:latin typeface="+mn-lt"/>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dirty="0">
              <a:solidFill>
                <a:srgbClr val="483698"/>
              </a:solidFill>
              <a:latin typeface="+mn-lt"/>
            </a:endParaRPr>
          </a:p>
        </p:txBody>
      </p:sp>
    </p:spTree>
    <p:extLst>
      <p:ext uri="{BB962C8B-B14F-4D97-AF65-F5344CB8AC3E}">
        <p14:creationId xmlns:p14="http://schemas.microsoft.com/office/powerpoint/2010/main" val="169571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a:xfrm>
            <a:off x="10032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62208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13"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5"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21"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2"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23"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4"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noProof="0"/>
              <a:t>Click to edit Master title style</a:t>
            </a:r>
            <a:endParaRPr lang="en-US" noProof="0"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86961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noProof="0"/>
              <a:t>Click to edit Master title style</a:t>
            </a:r>
            <a:endParaRPr lang="en-US" noProof="0"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898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1385" y="0"/>
            <a:ext cx="12192000" cy="6858000"/>
          </a:xfrm>
          <a:prstGeom prst="rect">
            <a:avLst/>
          </a:prstGeom>
        </p:spPr>
      </p:pic>
      <p:sp>
        <p:nvSpPr>
          <p:cNvPr id="8" name="Title 1"/>
          <p:cNvSpPr>
            <a:spLocks noGrp="1"/>
          </p:cNvSpPr>
          <p:nvPr>
            <p:ph type="ctrTitle" hasCustomPrompt="1"/>
          </p:nvPr>
        </p:nvSpPr>
        <p:spPr>
          <a:xfrm>
            <a:off x="3886200" y="1435300"/>
            <a:ext cx="7313613" cy="3510000"/>
          </a:xfrm>
        </p:spPr>
        <p:txBody>
          <a:bodyPr anchor="t" anchorCtr="0"/>
          <a:lstStyle>
            <a:lvl1pPr algn="l">
              <a:defRPr sz="11000" baseline="0">
                <a:solidFill>
                  <a:schemeClr val="bg1"/>
                </a:solidFill>
              </a:defRPr>
            </a:lvl1pPr>
          </a:lstStyle>
          <a:p>
            <a:r>
              <a:rPr lang="en-US" noProof="0" dirty="0"/>
              <a:t>Title slide 2 </a:t>
            </a:r>
            <a:br>
              <a:rPr lang="en-US" noProof="0" dirty="0"/>
            </a:br>
            <a:r>
              <a:rPr lang="en-US" noProof="0" dirty="0"/>
              <a:t>dark left vertical image</a:t>
            </a:r>
          </a:p>
        </p:txBody>
      </p:sp>
      <p:sp>
        <p:nvSpPr>
          <p:cNvPr id="16" name="Freeform 19"/>
          <p:cNvSpPr>
            <a:spLocks noChangeAspect="1" noEditPoints="1"/>
          </p:cNvSpPr>
          <p:nvPr userDrawn="1"/>
        </p:nvSpPr>
        <p:spPr bwMode="auto">
          <a:xfrm>
            <a:off x="3905500"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7" name="Text Placeholder 3"/>
          <p:cNvSpPr>
            <a:spLocks noGrp="1"/>
          </p:cNvSpPr>
          <p:nvPr>
            <p:ph type="body" sz="quarter" idx="11" hasCustomPrompt="1"/>
          </p:nvPr>
        </p:nvSpPr>
        <p:spPr>
          <a:xfrm>
            <a:off x="3925798" y="5390900"/>
            <a:ext cx="7267815"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Subtitle here</a:t>
            </a:r>
          </a:p>
        </p:txBody>
      </p:sp>
      <p:sp>
        <p:nvSpPr>
          <p:cNvPr id="10" name="Text Placeholder 4"/>
          <p:cNvSpPr>
            <a:spLocks noGrp="1"/>
          </p:cNvSpPr>
          <p:nvPr>
            <p:ph type="body" sz="quarter" idx="12" hasCustomPrompt="1"/>
          </p:nvPr>
        </p:nvSpPr>
        <p:spPr>
          <a:xfrm>
            <a:off x="3925798" y="5823550"/>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48227888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22" name="Text Placeholder 2"/>
          <p:cNvSpPr>
            <a:spLocks noGrp="1"/>
          </p:cNvSpPr>
          <p:nvPr>
            <p:ph type="body" sz="quarter" idx="11"/>
          </p:nvPr>
        </p:nvSpPr>
        <p:spPr>
          <a:xfrm>
            <a:off x="2729163" y="4642764"/>
            <a:ext cx="7851751" cy="398273"/>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24" name="Text Placeholder 2"/>
          <p:cNvSpPr>
            <a:spLocks noGrp="1"/>
          </p:cNvSpPr>
          <p:nvPr>
            <p:ph type="body" sz="quarter" idx="12"/>
          </p:nvPr>
        </p:nvSpPr>
        <p:spPr>
          <a:xfrm>
            <a:off x="2729163" y="5107252"/>
            <a:ext cx="7851751"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p:txBody>
      </p:sp>
      <p:sp>
        <p:nvSpPr>
          <p:cNvPr id="25" name="Text Placeholder 2"/>
          <p:cNvSpPr>
            <a:spLocks noGrp="1"/>
          </p:cNvSpPr>
          <p:nvPr>
            <p:ph type="body" sz="quarter" idx="13"/>
          </p:nvPr>
        </p:nvSpPr>
        <p:spPr>
          <a:xfrm>
            <a:off x="2729163" y="3831757"/>
            <a:ext cx="7851751" cy="645053"/>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26" name="Text Placeholder 2"/>
          <p:cNvSpPr>
            <a:spLocks noGrp="1"/>
          </p:cNvSpPr>
          <p:nvPr>
            <p:ph type="body" sz="quarter" idx="14"/>
          </p:nvPr>
        </p:nvSpPr>
        <p:spPr>
          <a:xfrm>
            <a:off x="2729163" y="34800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p:txBody>
      </p:sp>
      <p:pic>
        <p:nvPicPr>
          <p:cNvPr id="34" name="Picture 3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477512" y="2974450"/>
            <a:ext cx="402524" cy="384049"/>
          </a:xfrm>
          <a:prstGeom prst="rect">
            <a:avLst/>
          </a:prstGeom>
        </p:spPr>
      </p:pic>
      <p:grpSp>
        <p:nvGrpSpPr>
          <p:cNvPr id="29" name="Group 4"/>
          <p:cNvGrpSpPr>
            <a:grpSpLocks noChangeAspect="1"/>
          </p:cNvGrpSpPr>
          <p:nvPr userDrawn="1"/>
        </p:nvGrpSpPr>
        <p:grpSpPr bwMode="auto">
          <a:xfrm>
            <a:off x="4068794" y="2974451"/>
            <a:ext cx="383774" cy="383774"/>
            <a:chOff x="493" y="-227"/>
            <a:chExt cx="4770" cy="4770"/>
          </a:xfrm>
          <a:solidFill>
            <a:srgbClr val="00338D"/>
          </a:solidFill>
        </p:grpSpPr>
        <p:sp>
          <p:nvSpPr>
            <p:cNvPr id="30" name="Freeform 5"/>
            <p:cNvSpPr>
              <a:spLocks noEditPoints="1"/>
            </p:cNvSpPr>
            <p:nvPr userDrawn="1"/>
          </p:nvSpPr>
          <p:spPr bwMode="auto">
            <a:xfrm>
              <a:off x="493" y="-227"/>
              <a:ext cx="4770" cy="4770"/>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
            <p:cNvSpPr>
              <a:spLocks noEditPoints="1"/>
            </p:cNvSpPr>
            <p:nvPr userDrawn="1"/>
          </p:nvSpPr>
          <p:spPr bwMode="auto">
            <a:xfrm>
              <a:off x="1654" y="934"/>
              <a:ext cx="2447" cy="2447"/>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7"/>
            <p:cNvSpPr>
              <a:spLocks noChangeArrowheads="1"/>
            </p:cNvSpPr>
            <p:nvPr userDrawn="1"/>
          </p:nvSpPr>
          <p:spPr bwMode="auto">
            <a:xfrm>
              <a:off x="3864" y="598"/>
              <a:ext cx="573" cy="5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r="24697"/>
          <a:stretch/>
        </p:blipFill>
        <p:spPr>
          <a:xfrm>
            <a:off x="2754680" y="2974176"/>
            <a:ext cx="1267410" cy="384049"/>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NE COLUMN TEXT with Supertitl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p:txBody>
          <a:bodyPr/>
          <a:lstStyle/>
          <a:p>
            <a:r>
              <a:rPr lang="en-US" noProof="0"/>
              <a:t>Click to edit Master title style</a:t>
            </a:r>
            <a:endParaRPr lang="en-US" noProof="0" dirty="0"/>
          </a:p>
        </p:txBody>
      </p:sp>
      <p:sp>
        <p:nvSpPr>
          <p:cNvPr id="4" name="Text Placeholder 4"/>
          <p:cNvSpPr>
            <a:spLocks noGrp="1"/>
          </p:cNvSpPr>
          <p:nvPr>
            <p:ph type="body" sz="quarter" idx="12" hasCustomPrompt="1"/>
          </p:nvPr>
        </p:nvSpPr>
        <p:spPr>
          <a:xfrm>
            <a:off x="998400" y="227993"/>
            <a:ext cx="10195200" cy="173736"/>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60345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5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41" name="think-cell Slide" r:id="rId4" imgW="475" imgH="476" progId="TCLayout.ActiveDocument.1">
                  <p:embed/>
                </p:oleObj>
              </mc:Choice>
              <mc:Fallback>
                <p:oleObj name="think-cell Slide" r:id="rId4" imgW="475" imgH="476" progId="TCLayout.ActiveDocument.1">
                  <p:embed/>
                  <p:pic>
                    <p:nvPicPr>
                      <p:cNvPr id="4" name="Objec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a:xfrm>
            <a:off x="660400" y="609600"/>
            <a:ext cx="10185600" cy="738660"/>
          </a:xfrm>
          <a:ln w="12700">
            <a:miter lim="400000"/>
          </a:ln>
        </p:spPr>
        <p:txBody>
          <a:bodyPr lIns="45718" tIns="45718" rIns="45718" bIns="45718">
            <a:spAutoFit/>
          </a:bodyPr>
          <a:lstStyle>
            <a:lvl1pPr>
              <a:lnSpc>
                <a:spcPct val="60000"/>
              </a:lnSpc>
              <a:defRPr kumimoji="0" lang="en-US" sz="6000" b="0" i="0" u="none" strike="noStrike" cap="none" spc="180" normalizeH="0" baseline="0" dirty="0">
                <a:ln>
                  <a:noFill/>
                </a:ln>
                <a:solidFill>
                  <a:srgbClr val="470A68"/>
                </a:solidFill>
                <a:effectLst/>
                <a:uFillTx/>
                <a:latin typeface="KPMG Light"/>
                <a:ea typeface="KPMG Light"/>
                <a:cs typeface="KPMG Light"/>
                <a:sym typeface="Univers LT Std 55 Roman"/>
              </a:defRPr>
            </a:lvl1pPr>
          </a:lstStyle>
          <a:p>
            <a:pPr marL="0" marR="0" lvl="0" indent="0" defTabSz="311726" fontAlgn="auto" hangingPunct="0">
              <a:lnSpc>
                <a:spcPct val="70000"/>
              </a:lnSpc>
              <a:spcBef>
                <a:spcPts val="0"/>
              </a:spcBef>
              <a:spcAft>
                <a:spcPts val="0"/>
              </a:spcAft>
              <a:buClrTx/>
              <a:buSzTx/>
              <a:buFontTx/>
              <a:tabLst/>
            </a:pPr>
            <a:r>
              <a:rPr lang="en-US"/>
              <a:t>Click to edit Master title style</a:t>
            </a:r>
            <a:endParaRPr lang="en-US" dirty="0"/>
          </a:p>
        </p:txBody>
      </p:sp>
      <p:sp>
        <p:nvSpPr>
          <p:cNvPr id="5" name="Rectangle"/>
          <p:cNvSpPr/>
          <p:nvPr userDrawn="1"/>
        </p:nvSpPr>
        <p:spPr>
          <a:xfrm>
            <a:off x="0" y="0"/>
            <a:ext cx="12205695" cy="118872"/>
          </a:xfrm>
          <a:prstGeom prst="rect">
            <a:avLst/>
          </a:prstGeom>
          <a:solidFill>
            <a:srgbClr val="73297F"/>
          </a:solidFill>
          <a:ln w="12700">
            <a:miter lim="400000"/>
          </a:ln>
        </p:spPr>
        <p:txBody>
          <a:bodyPr lIns="45718" tIns="45718" rIns="45718" bIns="45718" anchor="ctr"/>
          <a:lstStyle/>
          <a:p>
            <a:pPr hangingPunct="0">
              <a:defRPr>
                <a:latin typeface="Calibri"/>
                <a:ea typeface="Calibri"/>
                <a:cs typeface="Calibri"/>
                <a:sym typeface="Calibri"/>
              </a:defRPr>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8093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Singular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462137" y="1"/>
            <a:ext cx="10729863" cy="6857999"/>
          </a:xfrm>
          <a:custGeom>
            <a:avLst/>
            <a:gdLst>
              <a:gd name="connsiteX0" fmla="*/ 0 w 10729863"/>
              <a:gd name="connsiteY0" fmla="*/ 0 h 6857999"/>
              <a:gd name="connsiteX1" fmla="*/ 10729863 w 10729863"/>
              <a:gd name="connsiteY1" fmla="*/ 0 h 6857999"/>
              <a:gd name="connsiteX2" fmla="*/ 10729863 w 10729863"/>
              <a:gd name="connsiteY2" fmla="*/ 6857999 h 6857999"/>
              <a:gd name="connsiteX3" fmla="*/ 0 w 1072986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729863" h="6857999">
                <a:moveTo>
                  <a:pt x="0" y="0"/>
                </a:moveTo>
                <a:lnTo>
                  <a:pt x="10729863" y="0"/>
                </a:lnTo>
                <a:lnTo>
                  <a:pt x="10729863" y="6857999"/>
                </a:lnTo>
                <a:lnTo>
                  <a:pt x="0" y="6857999"/>
                </a:lnTo>
                <a:close/>
              </a:path>
            </a:pathLst>
          </a:custGeom>
        </p:spPr>
      </p:pic>
      <p:sp>
        <p:nvSpPr>
          <p:cNvPr id="1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7022748" cy="3510000"/>
          </a:xfrm>
        </p:spPr>
        <p:txBody>
          <a:bodyPr anchor="t" anchorCtr="0"/>
          <a:lstStyle>
            <a:lvl1pPr algn="l">
              <a:defRPr sz="11000" baseline="0">
                <a:solidFill>
                  <a:schemeClr val="bg1"/>
                </a:solidFill>
              </a:defRPr>
            </a:lvl1pPr>
          </a:lstStyle>
          <a:p>
            <a:r>
              <a:rPr lang="en-US" noProof="0" dirty="0"/>
              <a:t>Title slide 3</a:t>
            </a:r>
            <a:br>
              <a:rPr lang="en-US" noProof="0" dirty="0"/>
            </a:br>
            <a:r>
              <a:rPr lang="en-US" noProof="0" dirty="0"/>
              <a:t>dark singular </a:t>
            </a:r>
            <a:br>
              <a:rPr lang="en-US" noProof="0" dirty="0"/>
            </a:br>
            <a:r>
              <a:rPr lang="en-US" noProof="0" dirty="0"/>
              <a:t>image</a:t>
            </a: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7" name="Text Placeholder 3"/>
          <p:cNvSpPr>
            <a:spLocks noGrp="1"/>
          </p:cNvSpPr>
          <p:nvPr>
            <p:ph type="body" sz="quarter" idx="11" hasCustomPrompt="1"/>
          </p:nvPr>
        </p:nvSpPr>
        <p:spPr>
          <a:xfrm>
            <a:off x="2749463" y="5390900"/>
            <a:ext cx="698314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Subtitle here</a:t>
            </a:r>
          </a:p>
        </p:txBody>
      </p:sp>
      <p:sp>
        <p:nvSpPr>
          <p:cNvPr id="9" name="Text Placeholder 4"/>
          <p:cNvSpPr>
            <a:spLocks noGrp="1"/>
          </p:cNvSpPr>
          <p:nvPr>
            <p:ph type="body" sz="quarter" idx="12" hasCustomPrompt="1"/>
          </p:nvPr>
        </p:nvSpPr>
        <p:spPr>
          <a:xfrm>
            <a:off x="2749463" y="5823550"/>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3494990079"/>
      </p:ext>
    </p:extLst>
  </p:cSld>
  <p:clrMapOvr>
    <a:masterClrMapping/>
  </p:clrMapOvr>
  <p:extLst>
    <p:ext uri="{DCECCB84-F9BA-43D5-87BE-67443E8EF086}">
      <p15:sldGuideLst xmlns:p15="http://schemas.microsoft.com/office/powerpoint/2012/main">
        <p15:guide id="1" pos="173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Singular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6850" y="0"/>
            <a:ext cx="10725150" cy="6858000"/>
          </a:xfrm>
          <a:prstGeom prst="rect">
            <a:avLst/>
          </a:prstGeom>
        </p:spPr>
      </p:pic>
      <p:sp>
        <p:nvSpPr>
          <p:cNvPr id="9" name="Freeform 19"/>
          <p:cNvSpPr>
            <a:spLocks noEditPoints="1"/>
          </p:cNvSpPr>
          <p:nvPr userDrawn="1"/>
        </p:nvSpPr>
        <p:spPr bwMode="auto">
          <a:xfrm>
            <a:off x="2729163" y="550046"/>
            <a:ext cx="1080816"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7022748" cy="3510000"/>
          </a:xfrm>
        </p:spPr>
        <p:txBody>
          <a:bodyPr anchor="t" anchorCtr="0"/>
          <a:lstStyle>
            <a:lvl1pPr algn="l">
              <a:defRPr sz="11000" baseline="0">
                <a:solidFill>
                  <a:schemeClr val="tx2"/>
                </a:solidFill>
              </a:defRPr>
            </a:lvl1pPr>
          </a:lstStyle>
          <a:p>
            <a:r>
              <a:rPr lang="en-US" noProof="0" dirty="0"/>
              <a:t>Title slide 4</a:t>
            </a:r>
            <a:br>
              <a:rPr lang="en-US" noProof="0" dirty="0"/>
            </a:br>
            <a:r>
              <a:rPr lang="en-US" noProof="0" dirty="0"/>
              <a:t>light singular </a:t>
            </a:r>
            <a:br>
              <a:rPr lang="en-US" noProof="0" dirty="0"/>
            </a:br>
            <a:r>
              <a:rPr lang="en-US" noProof="0" dirty="0"/>
              <a:t>image</a:t>
            </a:r>
          </a:p>
        </p:txBody>
      </p:sp>
      <p:sp>
        <p:nvSpPr>
          <p:cNvPr id="7" name="Text Placeholder 3"/>
          <p:cNvSpPr>
            <a:spLocks noGrp="1"/>
          </p:cNvSpPr>
          <p:nvPr>
            <p:ph type="body" sz="quarter" idx="11" hasCustomPrompt="1"/>
          </p:nvPr>
        </p:nvSpPr>
        <p:spPr>
          <a:xfrm>
            <a:off x="2749463" y="5390900"/>
            <a:ext cx="698314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Subtitle here</a:t>
            </a:r>
          </a:p>
        </p:txBody>
      </p:sp>
      <p:sp>
        <p:nvSpPr>
          <p:cNvPr id="11" name="Text Placeholder 4"/>
          <p:cNvSpPr>
            <a:spLocks noGrp="1"/>
          </p:cNvSpPr>
          <p:nvPr>
            <p:ph type="body" sz="quarter" idx="12" hasCustomPrompt="1"/>
          </p:nvPr>
        </p:nvSpPr>
        <p:spPr>
          <a:xfrm>
            <a:off x="2749463" y="5823550"/>
            <a:ext cx="1889125" cy="487363"/>
          </a:xfrm>
        </p:spPr>
        <p:txBody>
          <a:bodyPr/>
          <a:lstStyle>
            <a:lvl1pPr>
              <a:defRPr sz="1100" b="0">
                <a:solidFill>
                  <a:srgbClr val="00338D"/>
                </a:solidFill>
              </a:defRPr>
            </a:lvl1pPr>
          </a:lstStyle>
          <a:p>
            <a:pPr lvl="0"/>
            <a:r>
              <a:rPr lang="en-US" dirty="0"/>
              <a:t>Date here</a:t>
            </a:r>
          </a:p>
        </p:txBody>
      </p:sp>
    </p:spTree>
    <p:extLst>
      <p:ext uri="{BB962C8B-B14F-4D97-AF65-F5344CB8AC3E}">
        <p14:creationId xmlns:p14="http://schemas.microsoft.com/office/powerpoint/2010/main" val="2899000821"/>
      </p:ext>
    </p:extLst>
  </p:cSld>
  <p:clrMapOvr>
    <a:masterClrMapping/>
  </p:clrMapOvr>
  <p:extLst>
    <p:ext uri="{DCECCB84-F9BA-43D5-87BE-67443E8EF086}">
      <p15:sldGuideLst xmlns:p15="http://schemas.microsoft.com/office/powerpoint/2012/main">
        <p15:guide id="1" pos="17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No image">
    <p:bg>
      <p:bgPr>
        <a:solidFill>
          <a:srgbClr val="483698"/>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207903" y="3583858"/>
            <a:ext cx="9991909" cy="1259955"/>
          </a:xfrm>
        </p:spPr>
        <p:txBody>
          <a:bodyPr anchor="t" anchorCtr="0"/>
          <a:lstStyle>
            <a:lvl1pPr algn="l">
              <a:defRPr sz="10000" baseline="0">
                <a:solidFill>
                  <a:schemeClr val="bg1"/>
                </a:solidFill>
              </a:defRPr>
            </a:lvl1pPr>
          </a:lstStyle>
          <a:p>
            <a:r>
              <a:rPr lang="en-US" noProof="0" dirty="0"/>
              <a:t>Title Slide 5 </a:t>
            </a:r>
            <a:r>
              <a:rPr lang="en-US" noProof="0"/>
              <a:t>– no </a:t>
            </a:r>
            <a:r>
              <a:rPr lang="en-US" noProof="0" dirty="0"/>
              <a:t>image</a:t>
            </a:r>
          </a:p>
        </p:txBody>
      </p:sp>
      <p:sp>
        <p:nvSpPr>
          <p:cNvPr id="6" name="Text Placeholder 3"/>
          <p:cNvSpPr>
            <a:spLocks noGrp="1"/>
          </p:cNvSpPr>
          <p:nvPr>
            <p:ph type="body" sz="quarter" idx="11" hasCustomPrompt="1"/>
          </p:nvPr>
        </p:nvSpPr>
        <p:spPr>
          <a:xfrm>
            <a:off x="1207903" y="5079615"/>
            <a:ext cx="8450350"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5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Subtitle here</a:t>
            </a:r>
          </a:p>
        </p:txBody>
      </p:sp>
      <p:sp>
        <p:nvSpPr>
          <p:cNvPr id="9" name="Text Placeholder 4"/>
          <p:cNvSpPr>
            <a:spLocks noGrp="1"/>
          </p:cNvSpPr>
          <p:nvPr>
            <p:ph type="body" sz="quarter" idx="12" hasCustomPrompt="1"/>
          </p:nvPr>
        </p:nvSpPr>
        <p:spPr>
          <a:xfrm>
            <a:off x="1207903" y="5512265"/>
            <a:ext cx="1889125" cy="487363"/>
          </a:xfrm>
        </p:spPr>
        <p:txBody>
          <a:bodyPr/>
          <a:lstStyle>
            <a:lvl1pPr>
              <a:defRPr sz="1100" b="0">
                <a:solidFill>
                  <a:schemeClr val="bg1"/>
                </a:solidFill>
              </a:defRPr>
            </a:lvl1pPr>
          </a:lstStyle>
          <a:p>
            <a:pPr lvl="0"/>
            <a:r>
              <a:rPr lang="en-US" dirty="0"/>
              <a:t>Date here</a:t>
            </a:r>
          </a:p>
        </p:txBody>
      </p:sp>
      <p:pic>
        <p:nvPicPr>
          <p:cNvPr id="11" name="Graphic 15">
            <a:extLst>
              <a:ext uri="{FF2B5EF4-FFF2-40B4-BE49-F238E27FC236}">
                <a16:creationId xmlns:a16="http://schemas.microsoft.com/office/drawing/2014/main" id="{F40B85F8-AFE6-E045-8150-9BC915A7F2F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919111" cy="6858000"/>
          </a:xfrm>
          <a:prstGeom prst="rect">
            <a:avLst/>
          </a:prstGeom>
        </p:spPr>
      </p:pic>
      <p:pic>
        <p:nvPicPr>
          <p:cNvPr id="12" name="Graphic 13">
            <a:extLst>
              <a:ext uri="{FF2B5EF4-FFF2-40B4-BE49-F238E27FC236}">
                <a16:creationId xmlns:a16="http://schemas.microsoft.com/office/drawing/2014/main" id="{67B108C4-B19F-B249-B717-39B2B707041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7904" y="454691"/>
            <a:ext cx="1249545" cy="567975"/>
          </a:xfrm>
          <a:prstGeom prst="rect">
            <a:avLst/>
          </a:prstGeom>
        </p:spPr>
      </p:pic>
    </p:spTree>
    <p:extLst>
      <p:ext uri="{BB962C8B-B14F-4D97-AF65-F5344CB8AC3E}">
        <p14:creationId xmlns:p14="http://schemas.microsoft.com/office/powerpoint/2010/main" val="44872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endParaRPr lang="en-US" noProof="0" dirty="0"/>
          </a:p>
        </p:txBody>
      </p:sp>
      <p:sp>
        <p:nvSpPr>
          <p:cNvPr id="4" name="object 37"/>
          <p:cNvSpPr txBox="1">
            <a:spLocks noGrp="1"/>
          </p:cNvSpPr>
          <p:nvPr>
            <p:ph type="ftr" sz="quarter" idx="5"/>
          </p:nvPr>
        </p:nvSpPr>
        <p:spPr>
          <a:xfrm>
            <a:off x="2285544" y="6389479"/>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a:t>© </a:t>
            </a:r>
            <a:r>
              <a:rPr lang="en-US" spc="-5"/>
              <a:t>2020 KPMG LLP, a Delaware </a:t>
            </a:r>
            <a:r>
              <a:rPr lang="en-US"/>
              <a:t>limited </a:t>
            </a:r>
            <a:r>
              <a:rPr lang="en-US" spc="5"/>
              <a:t>liability </a:t>
            </a:r>
            <a:r>
              <a:rPr lang="en-US"/>
              <a:t>partnership </a:t>
            </a:r>
            <a:r>
              <a:rPr lang="en-US" spc="-5"/>
              <a:t>and </a:t>
            </a:r>
            <a:r>
              <a:rPr lang="en-US"/>
              <a:t>the </a:t>
            </a:r>
            <a:r>
              <a:rPr lang="en-US" spc="-5"/>
              <a:t>U.S. </a:t>
            </a:r>
            <a:r>
              <a:rPr lang="en-US" spc="-10"/>
              <a:t>member </a:t>
            </a:r>
            <a:r>
              <a:rPr lang="en-US"/>
              <a:t>firm of the </a:t>
            </a:r>
            <a:r>
              <a:rPr lang="en-US" spc="-5"/>
              <a:t>KPMG network </a:t>
            </a:r>
            <a:r>
              <a:rPr lang="en-US"/>
              <a:t>of independent </a:t>
            </a:r>
            <a:r>
              <a:rPr lang="en-US" spc="-10"/>
              <a:t>member </a:t>
            </a:r>
            <a:r>
              <a:rPr lang="en-US" spc="-5"/>
              <a:t>firms </a:t>
            </a:r>
            <a:r>
              <a:rPr lang="en-US"/>
              <a:t>affiliated </a:t>
            </a:r>
            <a:r>
              <a:rPr lang="en-US" spc="-5"/>
              <a:t>with KPMG </a:t>
            </a:r>
            <a:r>
              <a:rPr lang="en-US"/>
              <a:t>International  Cooperative </a:t>
            </a:r>
            <a:r>
              <a:rPr lang="en-US" spc="-5"/>
              <a:t>(“KPMG </a:t>
            </a:r>
            <a:r>
              <a:rPr lang="en-US"/>
              <a:t>International”), </a:t>
            </a:r>
            <a:r>
              <a:rPr lang="en-US" spc="-5"/>
              <a:t>a Swiss </a:t>
            </a:r>
            <a:r>
              <a:rPr lang="en-US"/>
              <a:t>entity. All rights reserved.</a:t>
            </a:r>
            <a:r>
              <a:rPr lang="en-US" spc="-90"/>
              <a:t> </a:t>
            </a:r>
            <a:r>
              <a:rPr lang="en-US" spc="-5"/>
              <a:t>NDP087291-1A</a:t>
            </a:r>
            <a:endParaRPr lang="en-US" spc="-5" dirty="0"/>
          </a:p>
        </p:txBody>
      </p:sp>
    </p:spTree>
    <p:extLst>
      <p:ext uri="{BB962C8B-B14F-4D97-AF65-F5344CB8AC3E}">
        <p14:creationId xmlns:p14="http://schemas.microsoft.com/office/powerpoint/2010/main" val="108670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p:txBody>
          <a:bodyPr/>
          <a:lstStyle/>
          <a:p>
            <a:r>
              <a:rPr lang="en-US" noProof="0"/>
              <a:t>Click to edit Master title style</a:t>
            </a:r>
            <a:endParaRPr lang="en-US" noProof="0" dirty="0"/>
          </a:p>
        </p:txBody>
      </p:sp>
      <p:sp>
        <p:nvSpPr>
          <p:cNvPr id="4" name="object 37"/>
          <p:cNvSpPr txBox="1">
            <a:spLocks noGrp="1"/>
          </p:cNvSpPr>
          <p:nvPr>
            <p:ph type="ftr" sz="quarter" idx="5"/>
          </p:nvPr>
        </p:nvSpPr>
        <p:spPr>
          <a:xfrm>
            <a:off x="2285544" y="6389479"/>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a:t>© </a:t>
            </a:r>
            <a:r>
              <a:rPr lang="en-US" spc="-5"/>
              <a:t>2020 KPMG LLP, a Delaware </a:t>
            </a:r>
            <a:r>
              <a:rPr lang="en-US"/>
              <a:t>limited </a:t>
            </a:r>
            <a:r>
              <a:rPr lang="en-US" spc="5"/>
              <a:t>liability </a:t>
            </a:r>
            <a:r>
              <a:rPr lang="en-US"/>
              <a:t>partnership </a:t>
            </a:r>
            <a:r>
              <a:rPr lang="en-US" spc="-5"/>
              <a:t>and </a:t>
            </a:r>
            <a:r>
              <a:rPr lang="en-US"/>
              <a:t>the </a:t>
            </a:r>
            <a:r>
              <a:rPr lang="en-US" spc="-5"/>
              <a:t>U.S. </a:t>
            </a:r>
            <a:r>
              <a:rPr lang="en-US" spc="-10"/>
              <a:t>member </a:t>
            </a:r>
            <a:r>
              <a:rPr lang="en-US"/>
              <a:t>firm of the </a:t>
            </a:r>
            <a:r>
              <a:rPr lang="en-US" spc="-5"/>
              <a:t>KPMG network </a:t>
            </a:r>
            <a:r>
              <a:rPr lang="en-US"/>
              <a:t>of independent </a:t>
            </a:r>
            <a:r>
              <a:rPr lang="en-US" spc="-10"/>
              <a:t>member </a:t>
            </a:r>
            <a:r>
              <a:rPr lang="en-US" spc="-5"/>
              <a:t>firms </a:t>
            </a:r>
            <a:r>
              <a:rPr lang="en-US"/>
              <a:t>affiliated </a:t>
            </a:r>
            <a:r>
              <a:rPr lang="en-US" spc="-5"/>
              <a:t>with KPMG </a:t>
            </a:r>
            <a:r>
              <a:rPr lang="en-US"/>
              <a:t>International  Cooperative </a:t>
            </a:r>
            <a:r>
              <a:rPr lang="en-US" spc="-5"/>
              <a:t>(“KPMG </a:t>
            </a:r>
            <a:r>
              <a:rPr lang="en-US"/>
              <a:t>International”), </a:t>
            </a:r>
            <a:r>
              <a:rPr lang="en-US" spc="-5"/>
              <a:t>a Swiss </a:t>
            </a:r>
            <a:r>
              <a:rPr lang="en-US"/>
              <a:t>entity. All rights reserved.</a:t>
            </a:r>
            <a:r>
              <a:rPr lang="en-US" spc="-90"/>
              <a:t> </a:t>
            </a:r>
            <a:r>
              <a:rPr lang="en-US" spc="-5"/>
              <a:t>NDP087291-1A</a:t>
            </a:r>
            <a:endParaRPr lang="en-US" spc="-5" dirty="0"/>
          </a:p>
        </p:txBody>
      </p:sp>
    </p:spTree>
    <p:extLst>
      <p:ext uri="{BB962C8B-B14F-4D97-AF65-F5344CB8AC3E}">
        <p14:creationId xmlns:p14="http://schemas.microsoft.com/office/powerpoint/2010/main" val="2604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6220800" y="1330126"/>
            <a:ext cx="49680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object 37"/>
          <p:cNvSpPr txBox="1">
            <a:spLocks noGrp="1"/>
          </p:cNvSpPr>
          <p:nvPr>
            <p:ph type="ftr" sz="quarter" idx="5"/>
          </p:nvPr>
        </p:nvSpPr>
        <p:spPr>
          <a:xfrm>
            <a:off x="2285544" y="6389479"/>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a:t>© </a:t>
            </a:r>
            <a:r>
              <a:rPr lang="en-US" spc="-5"/>
              <a:t>2020 KPMG LLP, a Delaware </a:t>
            </a:r>
            <a:r>
              <a:rPr lang="en-US"/>
              <a:t>limited </a:t>
            </a:r>
            <a:r>
              <a:rPr lang="en-US" spc="5"/>
              <a:t>liability </a:t>
            </a:r>
            <a:r>
              <a:rPr lang="en-US"/>
              <a:t>partnership </a:t>
            </a:r>
            <a:r>
              <a:rPr lang="en-US" spc="-5"/>
              <a:t>and </a:t>
            </a:r>
            <a:r>
              <a:rPr lang="en-US"/>
              <a:t>the </a:t>
            </a:r>
            <a:r>
              <a:rPr lang="en-US" spc="-5"/>
              <a:t>U.S. </a:t>
            </a:r>
            <a:r>
              <a:rPr lang="en-US" spc="-10"/>
              <a:t>member </a:t>
            </a:r>
            <a:r>
              <a:rPr lang="en-US"/>
              <a:t>firm of the </a:t>
            </a:r>
            <a:r>
              <a:rPr lang="en-US" spc="-5"/>
              <a:t>KPMG network </a:t>
            </a:r>
            <a:r>
              <a:rPr lang="en-US"/>
              <a:t>of independent </a:t>
            </a:r>
            <a:r>
              <a:rPr lang="en-US" spc="-10"/>
              <a:t>member </a:t>
            </a:r>
            <a:r>
              <a:rPr lang="en-US" spc="-5"/>
              <a:t>firms </a:t>
            </a:r>
            <a:r>
              <a:rPr lang="en-US"/>
              <a:t>affiliated </a:t>
            </a:r>
            <a:r>
              <a:rPr lang="en-US" spc="-5"/>
              <a:t>with KPMG </a:t>
            </a:r>
            <a:r>
              <a:rPr lang="en-US"/>
              <a:t>International  Cooperative </a:t>
            </a:r>
            <a:r>
              <a:rPr lang="en-US" spc="-5"/>
              <a:t>(“KPMG </a:t>
            </a:r>
            <a:r>
              <a:rPr lang="en-US"/>
              <a:t>International”), </a:t>
            </a:r>
            <a:r>
              <a:rPr lang="en-US" spc="-5"/>
              <a:t>a Swiss </a:t>
            </a:r>
            <a:r>
              <a:rPr lang="en-US"/>
              <a:t>entity. All rights reserved.</a:t>
            </a:r>
            <a:r>
              <a:rPr lang="en-US" spc="-90"/>
              <a:t> </a:t>
            </a:r>
            <a:r>
              <a:rPr lang="en-US" spc="-5"/>
              <a:t>NDP087291-1A</a:t>
            </a:r>
            <a:endParaRPr lang="en-US" spc="-5" dirty="0"/>
          </a:p>
        </p:txBody>
      </p:sp>
    </p:spTree>
    <p:extLst>
      <p:ext uri="{BB962C8B-B14F-4D97-AF65-F5344CB8AC3E}">
        <p14:creationId xmlns:p14="http://schemas.microsoft.com/office/powerpoint/2010/main" val="76099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noProof="0" dirty="0"/>
              <a:t>Click icon to add chart</a:t>
            </a:r>
          </a:p>
        </p:txBody>
      </p:sp>
      <p:sp>
        <p:nvSpPr>
          <p:cNvPr id="6" name="object 37"/>
          <p:cNvSpPr txBox="1">
            <a:spLocks noGrp="1"/>
          </p:cNvSpPr>
          <p:nvPr>
            <p:ph type="ftr" sz="quarter" idx="5"/>
          </p:nvPr>
        </p:nvSpPr>
        <p:spPr>
          <a:xfrm>
            <a:off x="2285544" y="6389479"/>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a:t>© </a:t>
            </a:r>
            <a:r>
              <a:rPr lang="en-US" spc="-5"/>
              <a:t>2020 KPMG LLP, a Delaware </a:t>
            </a:r>
            <a:r>
              <a:rPr lang="en-US"/>
              <a:t>limited </a:t>
            </a:r>
            <a:r>
              <a:rPr lang="en-US" spc="5"/>
              <a:t>liability </a:t>
            </a:r>
            <a:r>
              <a:rPr lang="en-US"/>
              <a:t>partnership </a:t>
            </a:r>
            <a:r>
              <a:rPr lang="en-US" spc="-5"/>
              <a:t>and </a:t>
            </a:r>
            <a:r>
              <a:rPr lang="en-US"/>
              <a:t>the </a:t>
            </a:r>
            <a:r>
              <a:rPr lang="en-US" spc="-5"/>
              <a:t>U.S. </a:t>
            </a:r>
            <a:r>
              <a:rPr lang="en-US" spc="-10"/>
              <a:t>member </a:t>
            </a:r>
            <a:r>
              <a:rPr lang="en-US"/>
              <a:t>firm of the </a:t>
            </a:r>
            <a:r>
              <a:rPr lang="en-US" spc="-5"/>
              <a:t>KPMG network </a:t>
            </a:r>
            <a:r>
              <a:rPr lang="en-US"/>
              <a:t>of independent </a:t>
            </a:r>
            <a:r>
              <a:rPr lang="en-US" spc="-10"/>
              <a:t>member </a:t>
            </a:r>
            <a:r>
              <a:rPr lang="en-US" spc="-5"/>
              <a:t>firms </a:t>
            </a:r>
            <a:r>
              <a:rPr lang="en-US"/>
              <a:t>affiliated </a:t>
            </a:r>
            <a:r>
              <a:rPr lang="en-US" spc="-5"/>
              <a:t>with KPMG </a:t>
            </a:r>
            <a:r>
              <a:rPr lang="en-US"/>
              <a:t>International  Cooperative </a:t>
            </a:r>
            <a:r>
              <a:rPr lang="en-US" spc="-5"/>
              <a:t>(“KPMG </a:t>
            </a:r>
            <a:r>
              <a:rPr lang="en-US"/>
              <a:t>International”), </a:t>
            </a:r>
            <a:r>
              <a:rPr lang="en-US" spc="-5"/>
              <a:t>a Swiss </a:t>
            </a:r>
            <a:r>
              <a:rPr lang="en-US"/>
              <a:t>entity. All rights reserved.</a:t>
            </a:r>
            <a:r>
              <a:rPr lang="en-US" spc="-90"/>
              <a:t> </a:t>
            </a:r>
            <a:r>
              <a:rPr lang="en-US" spc="-5"/>
              <a:t>NDP087291-1A</a:t>
            </a:r>
            <a:endParaRPr lang="en-US" spc="-5" dirty="0"/>
          </a:p>
        </p:txBody>
      </p:sp>
    </p:spTree>
    <p:extLst>
      <p:ext uri="{BB962C8B-B14F-4D97-AF65-F5344CB8AC3E}">
        <p14:creationId xmlns:p14="http://schemas.microsoft.com/office/powerpoint/2010/main" val="146885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03201" y="1331360"/>
            <a:ext cx="10194470" cy="454556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9"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noProof="0" smtClean="0">
                <a:solidFill>
                  <a:schemeClr val="tx2"/>
                </a:solidFill>
                <a:latin typeface="+mn-lt"/>
                <a:ea typeface="Arial"/>
                <a:cs typeface="Arial" panose="020B0604020202020204" pitchFamily="34" charset="0"/>
              </a:rPr>
              <a:pPr algn="r"/>
              <a:t>‹#›</a:t>
            </a:fld>
            <a:endParaRPr lang="en-US" sz="1000" noProof="0" dirty="0">
              <a:solidFill>
                <a:schemeClr val="tx2"/>
              </a:solidFill>
              <a:latin typeface="+mn-lt"/>
              <a:ea typeface="Arial"/>
              <a:cs typeface="Arial" panose="020B0604020202020204" pitchFamily="34" charset="0"/>
            </a:endParaRPr>
          </a:p>
        </p:txBody>
      </p:sp>
      <p:sp>
        <p:nvSpPr>
          <p:cNvPr id="26" name="Freeform 19"/>
          <p:cNvSpPr>
            <a:spLocks noEditPoints="1"/>
          </p:cNvSpPr>
          <p:nvPr userDrawn="1"/>
        </p:nvSpPr>
        <p:spPr bwMode="auto">
          <a:xfrm>
            <a:off x="998400"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7" name="Rectangle">
            <a:extLst>
              <a:ext uri="{FF2B5EF4-FFF2-40B4-BE49-F238E27FC236}">
                <a16:creationId xmlns:a16="http://schemas.microsoft.com/office/drawing/2014/main" id="{C9D32AAE-F254-6A4D-A822-591235B685DC}"/>
              </a:ext>
            </a:extLst>
          </p:cNvPr>
          <p:cNvSpPr/>
          <p:nvPr userDrawn="1"/>
        </p:nvSpPr>
        <p:spPr>
          <a:xfrm>
            <a:off x="-9448" y="0"/>
            <a:ext cx="12210896" cy="115685"/>
          </a:xfrm>
          <a:prstGeom prst="rect">
            <a:avLst/>
          </a:prstGeom>
          <a:solidFill>
            <a:srgbClr val="0091DA"/>
          </a:solidFill>
          <a:ln w="12700">
            <a:miter lim="400000"/>
          </a:ln>
        </p:spPr>
        <p:txBody>
          <a:bodyPr lIns="45718" tIns="45718" rIns="45718" bIns="45718" anchor="ctr"/>
          <a:lstStyle/>
          <a:p>
            <a:pPr marL="0" marR="0" lvl="0" indent="0" algn="l" defTabSz="311726" rtl="0" eaLnBrk="1" fontAlgn="auto" latinLnBrk="0" hangingPunct="0">
              <a:lnSpc>
                <a:spcPct val="100000"/>
              </a:lnSpc>
              <a:spcBef>
                <a:spcPts val="0"/>
              </a:spcBef>
              <a:spcAft>
                <a:spcPts val="0"/>
              </a:spcAft>
              <a:buClrTx/>
              <a:buSzTx/>
              <a:buFontTx/>
              <a:buNone/>
              <a:tabLst/>
              <a:defRPr sz="1200"/>
            </a:pPr>
            <a:endParaRPr kumimoji="0"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675" r:id="rId3"/>
    <p:sldLayoutId id="2147483707" r:id="rId4"/>
    <p:sldLayoutId id="2147483680" r:id="rId5"/>
    <p:sldLayoutId id="2147483666" r:id="rId6"/>
    <p:sldLayoutId id="2147483664" r:id="rId7"/>
    <p:sldLayoutId id="2147483689" r:id="rId8"/>
    <p:sldLayoutId id="2147483690" r:id="rId9"/>
    <p:sldLayoutId id="2147483691" r:id="rId10"/>
    <p:sldLayoutId id="2147483692" r:id="rId11"/>
    <p:sldLayoutId id="2147483693" r:id="rId12"/>
    <p:sldLayoutId id="2147483701" r:id="rId13"/>
    <p:sldLayoutId id="2147483697" r:id="rId14"/>
    <p:sldLayoutId id="2147483698" r:id="rId15"/>
    <p:sldLayoutId id="2147483699" r:id="rId16"/>
    <p:sldLayoutId id="2147483700" r:id="rId17"/>
    <p:sldLayoutId id="2147483682" r:id="rId18"/>
    <p:sldLayoutId id="2147483684" r:id="rId19"/>
    <p:sldLayoutId id="2147483667" r:id="rId20"/>
    <p:sldLayoutId id="2147483722" r:id="rId21"/>
    <p:sldLayoutId id="2147483723" r:id="rId22"/>
  </p:sldLayoutIdLst>
  <p:txStyles>
    <p:titleStyle>
      <a:lvl1pPr algn="l" defTabSz="914400" rtl="0" eaLnBrk="1" latinLnBrk="0" hangingPunct="1">
        <a:lnSpc>
          <a:spcPct val="70000"/>
        </a:lnSpc>
        <a:spcBef>
          <a:spcPct val="0"/>
        </a:spcBef>
        <a:buNone/>
        <a:defRPr sz="7000" kern="1200">
          <a:solidFill>
            <a:schemeClr val="tx2"/>
          </a:solidFill>
          <a:latin typeface="KPMG Light" panose="020B0403030202040204" pitchFamily="34" charset="0"/>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9.xml"/><Relationship Id="rId4"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kpmg.us/etc/designs/kpmg-core-6x/blue-play-icon.svg" TargetMode="External"/><Relationship Id="rId1" Type="http://schemas.openxmlformats.org/officeDocument/2006/relationships/slideLayout" Target="../slideLayouts/slideLayout6.xml"/><Relationship Id="rId5" Type="http://schemas.openxmlformats.org/officeDocument/2006/relationships/hyperlink" Target="https://www.kpmg.us/about/kpmg-culture-and-values.html"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hyperlink" Target="https://www.nacdonline.org/insights/publications.cfm?ItemNumber=48252" TargetMode="External"/><Relationship Id="rId3" Type="http://schemas.openxmlformats.org/officeDocument/2006/relationships/hyperlink" Target="file:///C:\Users\tkeele\AppData\Local\Microsoft\Windows\INetCache\Content.Outlook\TZF2TKZS\816871%20Leveraging-internal-audit-board-perspectives%20final.pdf" TargetMode="External"/><Relationship Id="rId7" Type="http://schemas.openxmlformats.org/officeDocument/2006/relationships/hyperlink" Target="https://www.edelman.com/" TargetMode="External"/><Relationship Id="rId2" Type="http://schemas.openxmlformats.org/officeDocument/2006/relationships/hyperlink" Target="https://www.kpmg.us/content/dam/global/pdfs/2020/culture-organizational-antidote-covid19.pdf" TargetMode="External"/><Relationship Id="rId1" Type="http://schemas.openxmlformats.org/officeDocument/2006/relationships/slideLayout" Target="../slideLayouts/slideLayout7.xml"/><Relationship Id="rId6" Type="http://schemas.openxmlformats.org/officeDocument/2006/relationships/hyperlink" Target="https://advisory.kpmg.us/articles/2020/culture-redefine-for-digital-workforce.html" TargetMode="External"/><Relationship Id="rId5" Type="http://schemas.openxmlformats.org/officeDocument/2006/relationships/hyperlink" Target="file:///C:\Users\tkeele\AppData\Local\Microsoft\Windows\INetCache\Content.Outlook\TZF2TKZS\understanding-people-impact-covid-19.pdf" TargetMode="External"/><Relationship Id="rId10" Type="http://schemas.openxmlformats.org/officeDocument/2006/relationships/hyperlink" Target="https://www.radicalcandor.com/" TargetMode="External"/><Relationship Id="rId4" Type="http://schemas.openxmlformats.org/officeDocument/2006/relationships/hyperlink" Target="https://advisory.kpmg.us/articles/2020/covid-american-worker.html" TargetMode="External"/><Relationship Id="rId9" Type="http://schemas.openxmlformats.org/officeDocument/2006/relationships/hyperlink" Target="https://www.joelcpeterson.com/the-10-laws-of-trus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f.io/K3N4St80" TargetMode="External"/><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mailto:Values@Work...@Hom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kern="0" dirty="0">
                <a:solidFill>
                  <a:prstClr val="white">
                    <a:lumMod val="10000"/>
                    <a:lumOff val="90000"/>
                  </a:prstClr>
                </a:solidFill>
                <a:latin typeface="KPMG Extralight" panose="020B0303030202040204" pitchFamily="34" charset="77"/>
              </a:rPr>
              <a:t>Culture: The Story of KPMG</a:t>
            </a:r>
            <a:endParaRPr lang="en-US" sz="7200" dirty="0"/>
          </a:p>
        </p:txBody>
      </p:sp>
      <p:sp>
        <p:nvSpPr>
          <p:cNvPr id="8348" name="Slide Number"/>
          <p:cNvSpPr txBox="1">
            <a:spLocks noGrp="1"/>
          </p:cNvSpPr>
          <p:nvPr>
            <p:ph type="sldNum" sz="quarter" idx="4294967295"/>
          </p:nvPr>
        </p:nvSpPr>
        <p:spPr>
          <a:xfrm>
            <a:off x="12065000" y="6554788"/>
            <a:ext cx="127000" cy="1349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1170" tIns="31170" rIns="31170" bIns="31170" anchor="ctr"/>
          <a:lstStyle>
            <a:lvl1pPr defTabSz="311726">
              <a:defRPr sz="600">
                <a:solidFill>
                  <a:srgbClr val="FFFFFF"/>
                </a:solidFill>
                <a:latin typeface="+mn-lt"/>
                <a:ea typeface="+mn-ea"/>
                <a:cs typeface="+mn-cs"/>
                <a:sym typeface="Arial"/>
              </a:defRPr>
            </a:lvl1pPr>
          </a:lstStyle>
          <a:p>
            <a:pPr hangingPunct="0">
              <a:defRPr/>
            </a:pPr>
            <a:fld id="{86CB4B4D-7CA3-9044-876B-883B54F8677D}" type="slidenum">
              <a:rPr kern="0"/>
              <a:pPr hangingPunct="0">
                <a:defRPr/>
              </a:pPr>
              <a:t>1</a:t>
            </a:fld>
            <a:endParaRPr kern="0" dirty="0"/>
          </a:p>
        </p:txBody>
      </p:sp>
      <p:sp>
        <p:nvSpPr>
          <p:cNvPr id="5" name="Text Placeholder 4">
            <a:extLst>
              <a:ext uri="{FF2B5EF4-FFF2-40B4-BE49-F238E27FC236}">
                <a16:creationId xmlns:a16="http://schemas.microsoft.com/office/drawing/2014/main" id="{4A18CDE4-9308-42FF-AC4C-24CAF3D9CEDA}"/>
              </a:ext>
            </a:extLst>
          </p:cNvPr>
          <p:cNvSpPr>
            <a:spLocks noGrp="1"/>
          </p:cNvSpPr>
          <p:nvPr>
            <p:ph type="body" sz="quarter" idx="11"/>
          </p:nvPr>
        </p:nvSpPr>
        <p:spPr/>
        <p:txBody>
          <a:bodyPr/>
          <a:lstStyle/>
          <a:p>
            <a:r>
              <a:rPr lang="en-US" dirty="0"/>
              <a:t>Business Volunteers Unlimited</a:t>
            </a:r>
          </a:p>
          <a:p>
            <a:r>
              <a:rPr lang="en-US" dirty="0"/>
              <a:t>Annual Summit – May 2021</a:t>
            </a:r>
          </a:p>
        </p:txBody>
      </p:sp>
    </p:spTree>
    <p:extLst>
      <p:ext uri="{BB962C8B-B14F-4D97-AF65-F5344CB8AC3E}">
        <p14:creationId xmlns:p14="http://schemas.microsoft.com/office/powerpoint/2010/main" val="108103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companies struggle?</a:t>
            </a:r>
          </a:p>
        </p:txBody>
      </p:sp>
      <p:sp>
        <p:nvSpPr>
          <p:cNvPr id="3" name="Rectangle 2"/>
          <p:cNvSpPr/>
          <p:nvPr/>
        </p:nvSpPr>
        <p:spPr>
          <a:xfrm>
            <a:off x="794994" y="1547448"/>
            <a:ext cx="10398606" cy="663580"/>
          </a:xfrm>
          <a:prstGeom prst="rect">
            <a:avLst/>
          </a:prstGeom>
        </p:spPr>
        <p:txBody>
          <a:bodyPr wrap="square">
            <a:spAutoFit/>
          </a:bodyPr>
          <a:lstStyle/>
          <a:p>
            <a:pPr>
              <a:lnSpc>
                <a:spcPct val="107000"/>
              </a:lnSpc>
            </a:pPr>
            <a:r>
              <a:rPr lang="en-US" dirty="0"/>
              <a:t>On average, </a:t>
            </a:r>
            <a:r>
              <a:rPr lang="en-US" b="1" dirty="0">
                <a:solidFill>
                  <a:schemeClr val="accent1"/>
                </a:solidFill>
              </a:rPr>
              <a:t>69% of employees don’t believe in the cultural goals </a:t>
            </a:r>
            <a:r>
              <a:rPr lang="en-US" dirty="0"/>
              <a:t>set by their leaders; </a:t>
            </a:r>
            <a:r>
              <a:rPr lang="en-US" b="1" dirty="0">
                <a:solidFill>
                  <a:schemeClr val="accent1"/>
                </a:solidFill>
              </a:rPr>
              <a:t>87% don’t understand them</a:t>
            </a:r>
            <a:r>
              <a:rPr lang="en-US" dirty="0"/>
              <a:t>, and </a:t>
            </a:r>
            <a:r>
              <a:rPr lang="en-US" b="1" dirty="0">
                <a:solidFill>
                  <a:schemeClr val="accent1"/>
                </a:solidFill>
              </a:rPr>
              <a:t>90% don’t behave in ways that align with them*</a:t>
            </a:r>
            <a:r>
              <a:rPr lang="en-US" dirty="0">
                <a:solidFill>
                  <a:schemeClr val="accent1"/>
                </a:solidFill>
              </a:rPr>
              <a:t>. </a:t>
            </a:r>
            <a:r>
              <a:rPr lang="en-US" b="1" u="sng" dirty="0"/>
              <a:t>But why? </a:t>
            </a:r>
          </a:p>
        </p:txBody>
      </p:sp>
      <p:sp>
        <p:nvSpPr>
          <p:cNvPr id="4" name="object 37"/>
          <p:cNvSpPr txBox="1">
            <a:spLocks noGrp="1"/>
          </p:cNvSpPr>
          <p:nvPr>
            <p:ph type="ftr" sz="quarter" idx="5"/>
          </p:nvPr>
        </p:nvSpPr>
        <p:spPr>
          <a:xfrm>
            <a:off x="2285544" y="6351771"/>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dirty="0"/>
              <a:t>© </a:t>
            </a:r>
            <a:r>
              <a:rPr lang="en-US" spc="-5" dirty="0"/>
              <a:t>2021 KPMG LLP, a Delaware </a:t>
            </a:r>
            <a:r>
              <a:rPr lang="en-US" dirty="0"/>
              <a:t>limited </a:t>
            </a:r>
            <a:r>
              <a:rPr lang="en-US" spc="5" dirty="0"/>
              <a:t>liability </a:t>
            </a:r>
            <a:r>
              <a:rPr lang="en-US" dirty="0"/>
              <a:t>partnership </a:t>
            </a:r>
            <a:r>
              <a:rPr lang="en-US" spc="-5" dirty="0"/>
              <a:t>and </a:t>
            </a:r>
            <a:r>
              <a:rPr lang="en-US" dirty="0"/>
              <a:t>the </a:t>
            </a:r>
            <a:r>
              <a:rPr lang="en-US" spc="-5" dirty="0"/>
              <a:t>U.S. </a:t>
            </a:r>
            <a:r>
              <a:rPr lang="en-US" spc="-10" dirty="0"/>
              <a:t>member </a:t>
            </a:r>
            <a:r>
              <a:rPr lang="en-US" dirty="0"/>
              <a:t>firm of the </a:t>
            </a:r>
            <a:r>
              <a:rPr lang="en-US" spc="-5" dirty="0"/>
              <a:t>KPMG network </a:t>
            </a:r>
            <a:r>
              <a:rPr lang="en-US" dirty="0"/>
              <a:t>of independent </a:t>
            </a:r>
            <a:r>
              <a:rPr lang="en-US" spc="-10" dirty="0"/>
              <a:t>member </a:t>
            </a:r>
            <a:r>
              <a:rPr lang="en-US" spc="-5" dirty="0"/>
              <a:t>firms </a:t>
            </a:r>
            <a:r>
              <a:rPr lang="en-US" dirty="0"/>
              <a:t>affiliated </a:t>
            </a:r>
            <a:r>
              <a:rPr lang="en-US" spc="-5" dirty="0"/>
              <a:t>with KPMG </a:t>
            </a:r>
            <a:r>
              <a:rPr lang="en-US" dirty="0"/>
              <a:t>International  Cooperative </a:t>
            </a:r>
            <a:r>
              <a:rPr lang="en-US" spc="-5" dirty="0"/>
              <a:t>(“KPMG </a:t>
            </a:r>
            <a:r>
              <a:rPr lang="en-US" dirty="0"/>
              <a:t>International”), </a:t>
            </a:r>
            <a:r>
              <a:rPr lang="en-US" spc="-5" dirty="0"/>
              <a:t>a Swiss </a:t>
            </a:r>
            <a:r>
              <a:rPr lang="en-US" dirty="0"/>
              <a:t>entity. All rights reserved.</a:t>
            </a:r>
            <a:r>
              <a:rPr lang="en-US" spc="-90" dirty="0"/>
              <a:t> </a:t>
            </a:r>
            <a:r>
              <a:rPr lang="en-US" spc="-5" dirty="0"/>
              <a:t>NDP118740</a:t>
            </a:r>
          </a:p>
        </p:txBody>
      </p:sp>
      <p:sp>
        <p:nvSpPr>
          <p:cNvPr id="5" name="TextBox 4"/>
          <p:cNvSpPr txBox="1"/>
          <p:nvPr/>
        </p:nvSpPr>
        <p:spPr>
          <a:xfrm>
            <a:off x="998400" y="5461000"/>
            <a:ext cx="9987100" cy="381000"/>
          </a:xfrm>
          <a:prstGeom prst="rect">
            <a:avLst/>
          </a:prstGeom>
          <a:noFill/>
        </p:spPr>
        <p:txBody>
          <a:bodyPr wrap="square" lIns="54610" tIns="54610" rIns="54610" bIns="54610" rtlCol="0">
            <a:noAutofit/>
          </a:bodyPr>
          <a:lstStyle/>
          <a:p>
            <a:pPr>
              <a:spcAft>
                <a:spcPts val="600"/>
              </a:spcAft>
            </a:pPr>
            <a:r>
              <a:rPr lang="en-US" sz="1100" dirty="0">
                <a:solidFill>
                  <a:schemeClr val="tx2"/>
                </a:solidFill>
              </a:rPr>
              <a:t>*Large scale study conducted by Gartner, involving thousands of employees and HR leaders globally (surveying over 7500 employees and 200 HR leaders, with in depth interview of over 100 HR leaders of global companies)</a:t>
            </a:r>
          </a:p>
        </p:txBody>
      </p:sp>
      <p:pic>
        <p:nvPicPr>
          <p:cNvPr id="9218" name="Picture 2" descr="See the source image">
            <a:extLst>
              <a:ext uri="{FF2B5EF4-FFF2-40B4-BE49-F238E27FC236}">
                <a16:creationId xmlns:a16="http://schemas.microsoft.com/office/drawing/2014/main" id="{25876265-FD10-418D-B0E7-9817D6471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253" y="2315425"/>
            <a:ext cx="3993502" cy="299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75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Freeform 25"/>
          <p:cNvSpPr>
            <a:spLocks/>
          </p:cNvSpPr>
          <p:nvPr/>
        </p:nvSpPr>
        <p:spPr bwMode="auto">
          <a:xfrm>
            <a:off x="5501152" y="1859029"/>
            <a:ext cx="976588" cy="736022"/>
          </a:xfrm>
          <a:custGeom>
            <a:avLst/>
            <a:gdLst>
              <a:gd name="T0" fmla="*/ 228 w 456"/>
              <a:gd name="T1" fmla="*/ 0 h 345"/>
              <a:gd name="T2" fmla="*/ 21 w 456"/>
              <a:gd name="T3" fmla="*/ 33 h 345"/>
              <a:gd name="T4" fmla="*/ 6 w 456"/>
              <a:gd name="T5" fmla="*/ 68 h 345"/>
              <a:gd name="T6" fmla="*/ 114 w 456"/>
              <a:gd name="T7" fmla="*/ 329 h 345"/>
              <a:gd name="T8" fmla="*/ 138 w 456"/>
              <a:gd name="T9" fmla="*/ 345 h 345"/>
              <a:gd name="T10" fmla="*/ 318 w 456"/>
              <a:gd name="T11" fmla="*/ 345 h 345"/>
              <a:gd name="T12" fmla="*/ 342 w 456"/>
              <a:gd name="T13" fmla="*/ 329 h 345"/>
              <a:gd name="T14" fmla="*/ 450 w 456"/>
              <a:gd name="T15" fmla="*/ 68 h 345"/>
              <a:gd name="T16" fmla="*/ 435 w 456"/>
              <a:gd name="T17" fmla="*/ 33 h 345"/>
              <a:gd name="T18" fmla="*/ 228 w 456"/>
              <a:gd name="T19"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345">
                <a:moveTo>
                  <a:pt x="228" y="0"/>
                </a:moveTo>
                <a:cubicBezTo>
                  <a:pt x="157" y="0"/>
                  <a:pt x="88" y="11"/>
                  <a:pt x="21" y="33"/>
                </a:cubicBezTo>
                <a:cubicBezTo>
                  <a:pt x="7" y="38"/>
                  <a:pt x="0" y="54"/>
                  <a:pt x="6" y="68"/>
                </a:cubicBezTo>
                <a:cubicBezTo>
                  <a:pt x="114" y="329"/>
                  <a:pt x="114" y="329"/>
                  <a:pt x="114" y="329"/>
                </a:cubicBezTo>
                <a:cubicBezTo>
                  <a:pt x="118" y="338"/>
                  <a:pt x="127" y="345"/>
                  <a:pt x="138" y="345"/>
                </a:cubicBezTo>
                <a:cubicBezTo>
                  <a:pt x="318" y="345"/>
                  <a:pt x="318" y="345"/>
                  <a:pt x="318" y="345"/>
                </a:cubicBezTo>
                <a:cubicBezTo>
                  <a:pt x="329" y="345"/>
                  <a:pt x="338" y="338"/>
                  <a:pt x="342" y="329"/>
                </a:cubicBezTo>
                <a:cubicBezTo>
                  <a:pt x="450" y="68"/>
                  <a:pt x="450" y="68"/>
                  <a:pt x="450" y="68"/>
                </a:cubicBezTo>
                <a:cubicBezTo>
                  <a:pt x="456" y="54"/>
                  <a:pt x="449" y="38"/>
                  <a:pt x="435" y="33"/>
                </a:cubicBezTo>
                <a:cubicBezTo>
                  <a:pt x="368" y="11"/>
                  <a:pt x="299" y="0"/>
                  <a:pt x="228" y="0"/>
                </a:cubicBezTo>
                <a:close/>
              </a:path>
            </a:pathLst>
          </a:custGeom>
          <a:solidFill>
            <a:srgbClr val="005EB8"/>
          </a:solidFill>
          <a:ln w="6350">
            <a:noFill/>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sp>
        <p:nvSpPr>
          <p:cNvPr id="138" name="Freeform 24"/>
          <p:cNvSpPr>
            <a:spLocks/>
          </p:cNvSpPr>
          <p:nvPr/>
        </p:nvSpPr>
        <p:spPr bwMode="auto">
          <a:xfrm>
            <a:off x="6295818" y="1988760"/>
            <a:ext cx="958485" cy="953136"/>
          </a:xfrm>
          <a:custGeom>
            <a:avLst/>
            <a:gdLst>
              <a:gd name="T0" fmla="*/ 112 w 447"/>
              <a:gd name="T1" fmla="*/ 21 h 447"/>
              <a:gd name="T2" fmla="*/ 4 w 447"/>
              <a:gd name="T3" fmla="*/ 281 h 447"/>
              <a:gd name="T4" fmla="*/ 10 w 447"/>
              <a:gd name="T5" fmla="*/ 310 h 447"/>
              <a:gd name="T6" fmla="*/ 137 w 447"/>
              <a:gd name="T7" fmla="*/ 437 h 447"/>
              <a:gd name="T8" fmla="*/ 166 w 447"/>
              <a:gd name="T9" fmla="*/ 443 h 447"/>
              <a:gd name="T10" fmla="*/ 426 w 447"/>
              <a:gd name="T11" fmla="*/ 335 h 447"/>
              <a:gd name="T12" fmla="*/ 440 w 447"/>
              <a:gd name="T13" fmla="*/ 299 h 447"/>
              <a:gd name="T14" fmla="*/ 148 w 447"/>
              <a:gd name="T15" fmla="*/ 7 h 447"/>
              <a:gd name="T16" fmla="*/ 112 w 447"/>
              <a:gd name="T17" fmla="*/ 2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47">
                <a:moveTo>
                  <a:pt x="112" y="21"/>
                </a:moveTo>
                <a:cubicBezTo>
                  <a:pt x="4" y="281"/>
                  <a:pt x="4" y="281"/>
                  <a:pt x="4" y="281"/>
                </a:cubicBezTo>
                <a:cubicBezTo>
                  <a:pt x="0" y="291"/>
                  <a:pt x="2" y="302"/>
                  <a:pt x="10" y="310"/>
                </a:cubicBezTo>
                <a:cubicBezTo>
                  <a:pt x="137" y="437"/>
                  <a:pt x="137" y="437"/>
                  <a:pt x="137" y="437"/>
                </a:cubicBezTo>
                <a:cubicBezTo>
                  <a:pt x="145" y="445"/>
                  <a:pt x="156" y="447"/>
                  <a:pt x="166" y="443"/>
                </a:cubicBezTo>
                <a:cubicBezTo>
                  <a:pt x="426" y="335"/>
                  <a:pt x="426" y="335"/>
                  <a:pt x="426" y="335"/>
                </a:cubicBezTo>
                <a:cubicBezTo>
                  <a:pt x="440" y="329"/>
                  <a:pt x="447" y="313"/>
                  <a:pt x="440" y="299"/>
                </a:cubicBezTo>
                <a:cubicBezTo>
                  <a:pt x="377" y="174"/>
                  <a:pt x="273" y="70"/>
                  <a:pt x="148" y="7"/>
                </a:cubicBezTo>
                <a:cubicBezTo>
                  <a:pt x="134" y="0"/>
                  <a:pt x="118" y="7"/>
                  <a:pt x="112" y="21"/>
                </a:cubicBezTo>
                <a:close/>
              </a:path>
            </a:pathLst>
          </a:custGeom>
          <a:solidFill>
            <a:srgbClr val="005EB8"/>
          </a:solidFill>
          <a:ln w="6350">
            <a:noFill/>
            <a:round/>
            <a:headEnd/>
            <a:tailEnd/>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sp>
        <p:nvSpPr>
          <p:cNvPr id="4" name="Rectangle 289"/>
          <p:cNvSpPr>
            <a:spLocks noChangeArrowheads="1"/>
          </p:cNvSpPr>
          <p:nvPr/>
        </p:nvSpPr>
        <p:spPr bwMode="auto">
          <a:xfrm>
            <a:off x="987325" y="5594822"/>
            <a:ext cx="10212488" cy="348778"/>
          </a:xfrm>
          <a:prstGeom prst="rect">
            <a:avLst/>
          </a:prstGeom>
          <a:solidFill>
            <a:srgbClr val="00338D"/>
          </a:solidFill>
          <a:ln w="6350">
            <a:solidFill>
              <a:srgbClr val="00338D"/>
            </a:solidFill>
            <a:miter lim="800000"/>
            <a:headEnd/>
            <a:tailEnd/>
          </a:ln>
        </p:spPr>
        <p:txBody>
          <a:bodyPr lIns="37385" tIns="37385" rIns="37385" bIns="37385" anchor="ctr"/>
          <a:lstStyle/>
          <a:p>
            <a:pPr algn="ctr"/>
            <a:r>
              <a:rPr lang="en-US" sz="1500" b="1" dirty="0">
                <a:solidFill>
                  <a:schemeClr val="bg1"/>
                </a:solidFill>
              </a:rPr>
              <a:t>KPMG Proprietary Model</a:t>
            </a:r>
          </a:p>
        </p:txBody>
      </p:sp>
      <p:sp>
        <p:nvSpPr>
          <p:cNvPr id="88" name="Rectangle 87"/>
          <p:cNvSpPr/>
          <p:nvPr/>
        </p:nvSpPr>
        <p:spPr>
          <a:xfrm>
            <a:off x="3282784" y="2961392"/>
            <a:ext cx="827770" cy="215444"/>
          </a:xfrm>
          <a:prstGeom prst="rect">
            <a:avLst/>
          </a:prstGeom>
        </p:spPr>
        <p:txBody>
          <a:bodyPr wrap="square" lIns="0" tIns="0" rIns="0" bIns="0">
            <a:spAutoFit/>
          </a:bodyPr>
          <a:lstStyle/>
          <a:p>
            <a:pPr algn="r" defTabSz="986919">
              <a:defRPr/>
            </a:pPr>
            <a:r>
              <a:rPr lang="en-US" sz="1400" b="1" kern="0" dirty="0">
                <a:solidFill>
                  <a:srgbClr val="00338D"/>
                </a:solidFill>
              </a:rPr>
              <a:t>Speak‑up</a:t>
            </a:r>
          </a:p>
        </p:txBody>
      </p:sp>
      <p:sp>
        <p:nvSpPr>
          <p:cNvPr id="89" name="Rectangle 88"/>
          <p:cNvSpPr/>
          <p:nvPr/>
        </p:nvSpPr>
        <p:spPr>
          <a:xfrm>
            <a:off x="2852003" y="1816565"/>
            <a:ext cx="1585740" cy="430887"/>
          </a:xfrm>
          <a:prstGeom prst="rect">
            <a:avLst/>
          </a:prstGeom>
        </p:spPr>
        <p:txBody>
          <a:bodyPr wrap="square" lIns="0" tIns="0" rIns="0" bIns="0">
            <a:spAutoFit/>
          </a:bodyPr>
          <a:lstStyle/>
          <a:p>
            <a:pPr algn="r" defTabSz="986919">
              <a:defRPr/>
            </a:pPr>
            <a:r>
              <a:rPr lang="en-US" sz="1400" b="1" kern="0" dirty="0">
                <a:solidFill>
                  <a:srgbClr val="00338D"/>
                </a:solidFill>
              </a:rPr>
              <a:t>Reward &amp;</a:t>
            </a:r>
          </a:p>
          <a:p>
            <a:pPr algn="r" defTabSz="986919">
              <a:defRPr/>
            </a:pPr>
            <a:r>
              <a:rPr lang="en-US" sz="1400" b="1" kern="0" dirty="0">
                <a:solidFill>
                  <a:srgbClr val="00338D"/>
                </a:solidFill>
              </a:rPr>
              <a:t>Enforce</a:t>
            </a:r>
          </a:p>
        </p:txBody>
      </p:sp>
      <p:sp>
        <p:nvSpPr>
          <p:cNvPr id="71" name="Rectangle 70"/>
          <p:cNvSpPr/>
          <p:nvPr/>
        </p:nvSpPr>
        <p:spPr>
          <a:xfrm>
            <a:off x="5289864" y="5001445"/>
            <a:ext cx="1379214" cy="430887"/>
          </a:xfrm>
          <a:prstGeom prst="rect">
            <a:avLst/>
          </a:prstGeom>
        </p:spPr>
        <p:txBody>
          <a:bodyPr wrap="square" lIns="0" tIns="0" rIns="0" bIns="0">
            <a:spAutoFit/>
          </a:bodyPr>
          <a:lstStyle/>
          <a:p>
            <a:pPr algn="ctr" defTabSz="986919">
              <a:defRPr/>
            </a:pPr>
            <a:r>
              <a:rPr lang="en-US" sz="1400" b="1" kern="0" dirty="0">
                <a:solidFill>
                  <a:srgbClr val="00338D"/>
                </a:solidFill>
              </a:rPr>
              <a:t>Information Flow</a:t>
            </a:r>
          </a:p>
        </p:txBody>
      </p:sp>
      <p:sp>
        <p:nvSpPr>
          <p:cNvPr id="72" name="Rectangle 71"/>
          <p:cNvSpPr/>
          <p:nvPr/>
        </p:nvSpPr>
        <p:spPr>
          <a:xfrm>
            <a:off x="3596074" y="4149495"/>
            <a:ext cx="778295" cy="430887"/>
          </a:xfrm>
          <a:prstGeom prst="rect">
            <a:avLst/>
          </a:prstGeom>
        </p:spPr>
        <p:txBody>
          <a:bodyPr wrap="square" lIns="0" tIns="0" rIns="0" bIns="0">
            <a:spAutoFit/>
          </a:bodyPr>
          <a:lstStyle/>
          <a:p>
            <a:pPr algn="r" defTabSz="986919">
              <a:defRPr/>
            </a:pPr>
            <a:r>
              <a:rPr lang="en-US" sz="1400" b="1" kern="0" dirty="0">
                <a:solidFill>
                  <a:srgbClr val="00338D"/>
                </a:solidFill>
              </a:rPr>
              <a:t>Ability to Discuss</a:t>
            </a:r>
            <a:endParaRPr lang="en-US" sz="1400" kern="0" dirty="0">
              <a:solidFill>
                <a:srgbClr val="00338D"/>
              </a:solidFill>
            </a:endParaRPr>
          </a:p>
        </p:txBody>
      </p:sp>
      <p:sp>
        <p:nvSpPr>
          <p:cNvPr id="17" name="Rectangle 16"/>
          <p:cNvSpPr/>
          <p:nvPr/>
        </p:nvSpPr>
        <p:spPr>
          <a:xfrm>
            <a:off x="5710219" y="1294388"/>
            <a:ext cx="573565" cy="215444"/>
          </a:xfrm>
          <a:prstGeom prst="rect">
            <a:avLst/>
          </a:prstGeom>
        </p:spPr>
        <p:txBody>
          <a:bodyPr wrap="square" lIns="0" tIns="0" rIns="0" bIns="0">
            <a:spAutoFit/>
          </a:bodyPr>
          <a:lstStyle/>
          <a:p>
            <a:pPr algn="ctr" defTabSz="986919">
              <a:defRPr/>
            </a:pPr>
            <a:r>
              <a:rPr lang="en-US" sz="1400" b="1" kern="0" dirty="0">
                <a:solidFill>
                  <a:srgbClr val="00338D"/>
                </a:solidFill>
              </a:rPr>
              <a:t>Clarity</a:t>
            </a:r>
          </a:p>
        </p:txBody>
      </p:sp>
      <p:sp>
        <p:nvSpPr>
          <p:cNvPr id="18" name="Rectangle 17"/>
          <p:cNvSpPr/>
          <p:nvPr/>
        </p:nvSpPr>
        <p:spPr>
          <a:xfrm>
            <a:off x="7874322" y="2980066"/>
            <a:ext cx="1285996" cy="430887"/>
          </a:xfrm>
          <a:prstGeom prst="rect">
            <a:avLst/>
          </a:prstGeom>
        </p:spPr>
        <p:txBody>
          <a:bodyPr wrap="square" lIns="0" tIns="0" rIns="0" bIns="0">
            <a:spAutoFit/>
          </a:bodyPr>
          <a:lstStyle/>
          <a:p>
            <a:pPr defTabSz="986919">
              <a:defRPr/>
            </a:pPr>
            <a:r>
              <a:rPr lang="en-US" sz="1400" b="1" kern="0" dirty="0">
                <a:solidFill>
                  <a:srgbClr val="00338D"/>
                </a:solidFill>
              </a:rPr>
              <a:t>Commitment &amp; Engagement</a:t>
            </a:r>
          </a:p>
        </p:txBody>
      </p:sp>
      <p:sp>
        <p:nvSpPr>
          <p:cNvPr id="19" name="Rectangle 18"/>
          <p:cNvSpPr/>
          <p:nvPr/>
        </p:nvSpPr>
        <p:spPr>
          <a:xfrm>
            <a:off x="7332978" y="1895253"/>
            <a:ext cx="1355701" cy="215444"/>
          </a:xfrm>
          <a:prstGeom prst="rect">
            <a:avLst/>
          </a:prstGeom>
        </p:spPr>
        <p:txBody>
          <a:bodyPr wrap="square" lIns="0" tIns="0" rIns="0" bIns="0">
            <a:spAutoFit/>
          </a:bodyPr>
          <a:lstStyle/>
          <a:p>
            <a:pPr defTabSz="986919">
              <a:defRPr/>
            </a:pPr>
            <a:r>
              <a:rPr lang="en-US" sz="1400" b="1" kern="0" dirty="0">
                <a:solidFill>
                  <a:srgbClr val="00338D"/>
                </a:solidFill>
              </a:rPr>
              <a:t>Role Modelling </a:t>
            </a:r>
          </a:p>
        </p:txBody>
      </p:sp>
      <p:sp>
        <p:nvSpPr>
          <p:cNvPr id="20" name="Rectangle 19"/>
          <p:cNvSpPr/>
          <p:nvPr/>
        </p:nvSpPr>
        <p:spPr>
          <a:xfrm>
            <a:off x="7552781" y="4106849"/>
            <a:ext cx="1151441" cy="430887"/>
          </a:xfrm>
          <a:prstGeom prst="rect">
            <a:avLst/>
          </a:prstGeom>
        </p:spPr>
        <p:txBody>
          <a:bodyPr wrap="square" lIns="0" tIns="0" rIns="0" bIns="0">
            <a:spAutoFit/>
          </a:bodyPr>
          <a:lstStyle/>
          <a:p>
            <a:pPr defTabSz="986919">
              <a:defRPr/>
            </a:pPr>
            <a:r>
              <a:rPr lang="en-US" sz="1400" b="1" kern="0" dirty="0">
                <a:solidFill>
                  <a:srgbClr val="00338D"/>
                </a:solidFill>
              </a:rPr>
              <a:t>Enabling Environment</a:t>
            </a:r>
          </a:p>
        </p:txBody>
      </p:sp>
      <p:sp>
        <p:nvSpPr>
          <p:cNvPr id="110" name="Rectangle 109"/>
          <p:cNvSpPr/>
          <p:nvPr/>
        </p:nvSpPr>
        <p:spPr>
          <a:xfrm rot="3264716">
            <a:off x="4600698" y="1816133"/>
            <a:ext cx="2850569" cy="3053229"/>
          </a:xfrm>
          <a:prstGeom prst="rect">
            <a:avLst/>
          </a:prstGeom>
          <a:noFill/>
        </p:spPr>
        <p:txBody>
          <a:bodyPr spcFirstLastPara="1" wrap="none" lIns="98694" tIns="49347" rIns="98694" bIns="49347" numCol="1">
            <a:prstTxWarp prst="textArchDown">
              <a:avLst/>
            </a:prstTxWarp>
            <a:spAutoFit/>
          </a:bodyPr>
          <a:lstStyle/>
          <a:p>
            <a:pPr marL="822960" algn="ctr" defTabSz="986919">
              <a:defRPr/>
            </a:pPr>
            <a:r>
              <a:rPr lang="en-US" sz="1400" kern="0" dirty="0">
                <a:ln w="0"/>
                <a:solidFill>
                  <a:schemeClr val="bg1"/>
                </a:solidFill>
              </a:rPr>
              <a:t>Detection</a:t>
            </a:r>
          </a:p>
        </p:txBody>
      </p:sp>
      <p:sp>
        <p:nvSpPr>
          <p:cNvPr id="76" name="Block Arc 75"/>
          <p:cNvSpPr>
            <a:spLocks noChangeAspect="1"/>
          </p:cNvSpPr>
          <p:nvPr/>
        </p:nvSpPr>
        <p:spPr>
          <a:xfrm>
            <a:off x="4319969" y="1569970"/>
            <a:ext cx="3370288" cy="3354646"/>
          </a:xfrm>
          <a:prstGeom prst="blockArc">
            <a:avLst>
              <a:gd name="adj1" fmla="val 14907051"/>
              <a:gd name="adj2" fmla="val 4103685"/>
              <a:gd name="adj3" fmla="val 6706"/>
            </a:avLst>
          </a:prstGeom>
          <a:solidFill>
            <a:srgbClr val="00338D"/>
          </a:solidFill>
          <a:ln w="25400" cap="flat" cmpd="sng" algn="ctr">
            <a:noFill/>
            <a:prstDash val="solid"/>
          </a:ln>
          <a:effectLst/>
        </p:spPr>
        <p:txBody>
          <a:bodyPr rtlCol="0" anchor="ctr"/>
          <a:lstStyle/>
          <a:p>
            <a:pPr algn="ctr" defTabSz="986919">
              <a:defRPr/>
            </a:pPr>
            <a:endParaRPr lang="en-US" sz="1400" kern="0" dirty="0">
              <a:solidFill>
                <a:prstClr val="white"/>
              </a:solidFill>
            </a:endParaRPr>
          </a:p>
        </p:txBody>
      </p:sp>
      <p:sp>
        <p:nvSpPr>
          <p:cNvPr id="105" name="Rectangle 28"/>
          <p:cNvSpPr>
            <a:spLocks noChangeArrowheads="1"/>
          </p:cNvSpPr>
          <p:nvPr/>
        </p:nvSpPr>
        <p:spPr bwMode="auto">
          <a:xfrm>
            <a:off x="5431007" y="3117094"/>
            <a:ext cx="11722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spcBef>
                <a:spcPts val="0"/>
              </a:spcBef>
              <a:spcAft>
                <a:spcPts val="0"/>
              </a:spcAft>
            </a:pPr>
            <a:r>
              <a:rPr lang="en-US" altLang="en-US" sz="1400" b="1" dirty="0">
                <a:solidFill>
                  <a:srgbClr val="00338D"/>
                </a:solidFill>
                <a:latin typeface="+mn-lt"/>
              </a:rPr>
              <a:t>Behavior</a:t>
            </a:r>
          </a:p>
        </p:txBody>
      </p:sp>
      <p:sp>
        <p:nvSpPr>
          <p:cNvPr id="111" name="Freeform 26"/>
          <p:cNvSpPr>
            <a:spLocks/>
          </p:cNvSpPr>
          <p:nvPr/>
        </p:nvSpPr>
        <p:spPr bwMode="auto">
          <a:xfrm>
            <a:off x="4729113" y="1993262"/>
            <a:ext cx="958485" cy="951334"/>
          </a:xfrm>
          <a:custGeom>
            <a:avLst/>
            <a:gdLst>
              <a:gd name="T0" fmla="*/ 299 w 447"/>
              <a:gd name="T1" fmla="*/ 6 h 446"/>
              <a:gd name="T2" fmla="*/ 7 w 447"/>
              <a:gd name="T3" fmla="*/ 299 h 446"/>
              <a:gd name="T4" fmla="*/ 20 w 447"/>
              <a:gd name="T5" fmla="*/ 334 h 446"/>
              <a:gd name="T6" fmla="*/ 281 w 447"/>
              <a:gd name="T7" fmla="*/ 442 h 446"/>
              <a:gd name="T8" fmla="*/ 310 w 447"/>
              <a:gd name="T9" fmla="*/ 437 h 446"/>
              <a:gd name="T10" fmla="*/ 437 w 447"/>
              <a:gd name="T11" fmla="*/ 309 h 446"/>
              <a:gd name="T12" fmla="*/ 443 w 447"/>
              <a:gd name="T13" fmla="*/ 280 h 446"/>
              <a:gd name="T14" fmla="*/ 335 w 447"/>
              <a:gd name="T15" fmla="*/ 20 h 446"/>
              <a:gd name="T16" fmla="*/ 299 w 447"/>
              <a:gd name="T17" fmla="*/ 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46">
                <a:moveTo>
                  <a:pt x="299" y="6"/>
                </a:moveTo>
                <a:cubicBezTo>
                  <a:pt x="174" y="69"/>
                  <a:pt x="70" y="173"/>
                  <a:pt x="7" y="299"/>
                </a:cubicBezTo>
                <a:cubicBezTo>
                  <a:pt x="0" y="312"/>
                  <a:pt x="7" y="329"/>
                  <a:pt x="20" y="334"/>
                </a:cubicBezTo>
                <a:cubicBezTo>
                  <a:pt x="281" y="442"/>
                  <a:pt x="281" y="442"/>
                  <a:pt x="281" y="442"/>
                </a:cubicBezTo>
                <a:cubicBezTo>
                  <a:pt x="291" y="446"/>
                  <a:pt x="302" y="444"/>
                  <a:pt x="310" y="437"/>
                </a:cubicBezTo>
                <a:cubicBezTo>
                  <a:pt x="437" y="309"/>
                  <a:pt x="437" y="309"/>
                  <a:pt x="437" y="309"/>
                </a:cubicBezTo>
                <a:cubicBezTo>
                  <a:pt x="445" y="301"/>
                  <a:pt x="447" y="290"/>
                  <a:pt x="443" y="280"/>
                </a:cubicBezTo>
                <a:cubicBezTo>
                  <a:pt x="335" y="20"/>
                  <a:pt x="335" y="20"/>
                  <a:pt x="335" y="20"/>
                </a:cubicBezTo>
                <a:cubicBezTo>
                  <a:pt x="329" y="6"/>
                  <a:pt x="313" y="0"/>
                  <a:pt x="299" y="6"/>
                </a:cubicBezTo>
                <a:close/>
              </a:path>
            </a:pathLst>
          </a:custGeom>
          <a:solidFill>
            <a:srgbClr val="6D2077"/>
          </a:solidFill>
          <a:ln w="6350">
            <a:noFill/>
            <a:round/>
            <a:headEnd/>
            <a:tailEnd/>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sp>
        <p:nvSpPr>
          <p:cNvPr id="112" name="Freeform 27"/>
          <p:cNvSpPr>
            <a:spLocks/>
          </p:cNvSpPr>
          <p:nvPr/>
        </p:nvSpPr>
        <p:spPr bwMode="auto">
          <a:xfrm>
            <a:off x="4594253" y="2760816"/>
            <a:ext cx="739455" cy="972956"/>
          </a:xfrm>
          <a:custGeom>
            <a:avLst/>
            <a:gdLst>
              <a:gd name="T0" fmla="*/ 68 w 345"/>
              <a:gd name="T1" fmla="*/ 6 h 456"/>
              <a:gd name="T2" fmla="*/ 33 w 345"/>
              <a:gd name="T3" fmla="*/ 21 h 456"/>
              <a:gd name="T4" fmla="*/ 0 w 345"/>
              <a:gd name="T5" fmla="*/ 228 h 456"/>
              <a:gd name="T6" fmla="*/ 33 w 345"/>
              <a:gd name="T7" fmla="*/ 435 h 456"/>
              <a:gd name="T8" fmla="*/ 68 w 345"/>
              <a:gd name="T9" fmla="*/ 450 h 456"/>
              <a:gd name="T10" fmla="*/ 329 w 345"/>
              <a:gd name="T11" fmla="*/ 342 h 456"/>
              <a:gd name="T12" fmla="*/ 345 w 345"/>
              <a:gd name="T13" fmla="*/ 318 h 456"/>
              <a:gd name="T14" fmla="*/ 345 w 345"/>
              <a:gd name="T15" fmla="*/ 138 h 456"/>
              <a:gd name="T16" fmla="*/ 329 w 345"/>
              <a:gd name="T17" fmla="*/ 114 h 456"/>
              <a:gd name="T18" fmla="*/ 68 w 345"/>
              <a:gd name="T19" fmla="*/ 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456">
                <a:moveTo>
                  <a:pt x="68" y="6"/>
                </a:moveTo>
                <a:cubicBezTo>
                  <a:pt x="54" y="0"/>
                  <a:pt x="38" y="7"/>
                  <a:pt x="33" y="21"/>
                </a:cubicBezTo>
                <a:cubicBezTo>
                  <a:pt x="11" y="88"/>
                  <a:pt x="0" y="157"/>
                  <a:pt x="0" y="228"/>
                </a:cubicBezTo>
                <a:cubicBezTo>
                  <a:pt x="0" y="299"/>
                  <a:pt x="11" y="368"/>
                  <a:pt x="33" y="435"/>
                </a:cubicBezTo>
                <a:cubicBezTo>
                  <a:pt x="38" y="449"/>
                  <a:pt x="54" y="456"/>
                  <a:pt x="68" y="450"/>
                </a:cubicBezTo>
                <a:cubicBezTo>
                  <a:pt x="329" y="342"/>
                  <a:pt x="329" y="342"/>
                  <a:pt x="329" y="342"/>
                </a:cubicBezTo>
                <a:cubicBezTo>
                  <a:pt x="338" y="338"/>
                  <a:pt x="345" y="329"/>
                  <a:pt x="345" y="318"/>
                </a:cubicBezTo>
                <a:cubicBezTo>
                  <a:pt x="345" y="138"/>
                  <a:pt x="345" y="138"/>
                  <a:pt x="345" y="138"/>
                </a:cubicBezTo>
                <a:cubicBezTo>
                  <a:pt x="345" y="127"/>
                  <a:pt x="338" y="118"/>
                  <a:pt x="329" y="114"/>
                </a:cubicBezTo>
                <a:lnTo>
                  <a:pt x="68" y="6"/>
                </a:lnTo>
                <a:close/>
              </a:path>
            </a:pathLst>
          </a:custGeom>
          <a:solidFill>
            <a:srgbClr val="6D2077"/>
          </a:solidFill>
          <a:ln w="6350">
            <a:noFill/>
            <a:round/>
            <a:headEnd/>
            <a:tailEnd/>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grpSp>
        <p:nvGrpSpPr>
          <p:cNvPr id="113" name="Group 112"/>
          <p:cNvGrpSpPr/>
          <p:nvPr/>
        </p:nvGrpSpPr>
        <p:grpSpPr>
          <a:xfrm>
            <a:off x="5003453" y="2268501"/>
            <a:ext cx="469485" cy="442152"/>
            <a:chOff x="3967521" y="2420121"/>
            <a:chExt cx="531626" cy="500675"/>
          </a:xfrm>
          <a:solidFill>
            <a:schemeClr val="bg1"/>
          </a:solidFill>
        </p:grpSpPr>
        <p:sp>
          <p:nvSpPr>
            <p:cNvPr id="175" name="Freeform 296"/>
            <p:cNvSpPr>
              <a:spLocks/>
            </p:cNvSpPr>
            <p:nvPr/>
          </p:nvSpPr>
          <p:spPr bwMode="auto">
            <a:xfrm>
              <a:off x="4072958" y="2420121"/>
              <a:ext cx="252769" cy="500675"/>
            </a:xfrm>
            <a:custGeom>
              <a:avLst/>
              <a:gdLst>
                <a:gd name="T0" fmla="*/ 2 w 42"/>
                <a:gd name="T1" fmla="*/ 0 h 83"/>
                <a:gd name="T2" fmla="*/ 2 w 42"/>
                <a:gd name="T3" fmla="*/ 0 h 83"/>
                <a:gd name="T4" fmla="*/ 2 w 42"/>
                <a:gd name="T5" fmla="*/ 0 h 83"/>
                <a:gd name="T6" fmla="*/ 1 w 42"/>
                <a:gd name="T7" fmla="*/ 0 h 83"/>
                <a:gd name="T8" fmla="*/ 2 w 42"/>
                <a:gd name="T9" fmla="*/ 0 h 83"/>
                <a:gd name="T10" fmla="*/ 1 w 42"/>
                <a:gd name="T11" fmla="*/ 13 h 83"/>
                <a:gd name="T12" fmla="*/ 1 w 42"/>
                <a:gd name="T13" fmla="*/ 13 h 83"/>
                <a:gd name="T14" fmla="*/ 20 w 42"/>
                <a:gd name="T15" fmla="*/ 57 h 83"/>
                <a:gd name="T16" fmla="*/ 26 w 42"/>
                <a:gd name="T17" fmla="*/ 55 h 83"/>
                <a:gd name="T18" fmla="*/ 18 w 42"/>
                <a:gd name="T19" fmla="*/ 58 h 83"/>
                <a:gd name="T20" fmla="*/ 17 w 42"/>
                <a:gd name="T21" fmla="*/ 62 h 83"/>
                <a:gd name="T22" fmla="*/ 21 w 42"/>
                <a:gd name="T23" fmla="*/ 64 h 83"/>
                <a:gd name="T24" fmla="*/ 25 w 42"/>
                <a:gd name="T25" fmla="*/ 62 h 83"/>
                <a:gd name="T26" fmla="*/ 31 w 42"/>
                <a:gd name="T27" fmla="*/ 75 h 83"/>
                <a:gd name="T28" fmla="*/ 30 w 42"/>
                <a:gd name="T29" fmla="*/ 80 h 83"/>
                <a:gd name="T30" fmla="*/ 36 w 42"/>
                <a:gd name="T31" fmla="*/ 82 h 83"/>
                <a:gd name="T32" fmla="*/ 39 w 42"/>
                <a:gd name="T33" fmla="*/ 81 h 83"/>
                <a:gd name="T34" fmla="*/ 41 w 42"/>
                <a:gd name="T35" fmla="*/ 75 h 83"/>
                <a:gd name="T36" fmla="*/ 38 w 42"/>
                <a:gd name="T37" fmla="*/ 72 h 83"/>
                <a:gd name="T38" fmla="*/ 32 w 42"/>
                <a:gd name="T39" fmla="*/ 59 h 83"/>
                <a:gd name="T40" fmla="*/ 36 w 42"/>
                <a:gd name="T41" fmla="*/ 57 h 83"/>
                <a:gd name="T42" fmla="*/ 37 w 42"/>
                <a:gd name="T43" fmla="*/ 53 h 83"/>
                <a:gd name="T44" fmla="*/ 33 w 42"/>
                <a:gd name="T45" fmla="*/ 51 h 83"/>
                <a:gd name="T46" fmla="*/ 31 w 42"/>
                <a:gd name="T47" fmla="*/ 52 h 83"/>
                <a:gd name="T48" fmla="*/ 12 w 42"/>
                <a:gd name="T49" fmla="*/ 9 h 83"/>
                <a:gd name="T50" fmla="*/ 12 w 42"/>
                <a:gd name="T51" fmla="*/ 9 h 83"/>
                <a:gd name="T52" fmla="*/ 12 w 42"/>
                <a:gd name="T53" fmla="*/ 9 h 83"/>
                <a:gd name="T54" fmla="*/ 12 w 42"/>
                <a:gd name="T55" fmla="*/ 8 h 83"/>
                <a:gd name="T56" fmla="*/ 12 w 42"/>
                <a:gd name="T57" fmla="*/ 8 h 83"/>
                <a:gd name="T58" fmla="*/ 2 w 42"/>
                <a:gd name="T5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83">
                  <a:moveTo>
                    <a:pt x="2" y="0"/>
                  </a:moveTo>
                  <a:cubicBezTo>
                    <a:pt x="2" y="0"/>
                    <a:pt x="2" y="0"/>
                    <a:pt x="2" y="0"/>
                  </a:cubicBezTo>
                  <a:cubicBezTo>
                    <a:pt x="2" y="0"/>
                    <a:pt x="2" y="0"/>
                    <a:pt x="2" y="0"/>
                  </a:cubicBezTo>
                  <a:cubicBezTo>
                    <a:pt x="2" y="0"/>
                    <a:pt x="2" y="0"/>
                    <a:pt x="1" y="0"/>
                  </a:cubicBezTo>
                  <a:cubicBezTo>
                    <a:pt x="2" y="0"/>
                    <a:pt x="2" y="0"/>
                    <a:pt x="2" y="0"/>
                  </a:cubicBezTo>
                  <a:cubicBezTo>
                    <a:pt x="0" y="5"/>
                    <a:pt x="0" y="12"/>
                    <a:pt x="1" y="13"/>
                  </a:cubicBezTo>
                  <a:cubicBezTo>
                    <a:pt x="1" y="13"/>
                    <a:pt x="1" y="13"/>
                    <a:pt x="1" y="13"/>
                  </a:cubicBezTo>
                  <a:cubicBezTo>
                    <a:pt x="20" y="57"/>
                    <a:pt x="20" y="57"/>
                    <a:pt x="20" y="57"/>
                  </a:cubicBezTo>
                  <a:cubicBezTo>
                    <a:pt x="26" y="55"/>
                    <a:pt x="26" y="55"/>
                    <a:pt x="26" y="55"/>
                  </a:cubicBezTo>
                  <a:cubicBezTo>
                    <a:pt x="18" y="58"/>
                    <a:pt x="18" y="58"/>
                    <a:pt x="18" y="58"/>
                  </a:cubicBezTo>
                  <a:cubicBezTo>
                    <a:pt x="17" y="59"/>
                    <a:pt x="16" y="60"/>
                    <a:pt x="17" y="62"/>
                  </a:cubicBezTo>
                  <a:cubicBezTo>
                    <a:pt x="17" y="64"/>
                    <a:pt x="19" y="65"/>
                    <a:pt x="21" y="64"/>
                  </a:cubicBezTo>
                  <a:cubicBezTo>
                    <a:pt x="25" y="62"/>
                    <a:pt x="25" y="62"/>
                    <a:pt x="25" y="62"/>
                  </a:cubicBezTo>
                  <a:cubicBezTo>
                    <a:pt x="31" y="75"/>
                    <a:pt x="31" y="75"/>
                    <a:pt x="31" y="75"/>
                  </a:cubicBezTo>
                  <a:cubicBezTo>
                    <a:pt x="30" y="77"/>
                    <a:pt x="30" y="78"/>
                    <a:pt x="30" y="80"/>
                  </a:cubicBezTo>
                  <a:cubicBezTo>
                    <a:pt x="31" y="82"/>
                    <a:pt x="34" y="83"/>
                    <a:pt x="36" y="82"/>
                  </a:cubicBezTo>
                  <a:cubicBezTo>
                    <a:pt x="39" y="81"/>
                    <a:pt x="39" y="81"/>
                    <a:pt x="39" y="81"/>
                  </a:cubicBezTo>
                  <a:cubicBezTo>
                    <a:pt x="41" y="80"/>
                    <a:pt x="42" y="77"/>
                    <a:pt x="41" y="75"/>
                  </a:cubicBezTo>
                  <a:cubicBezTo>
                    <a:pt x="41" y="73"/>
                    <a:pt x="39" y="73"/>
                    <a:pt x="38" y="72"/>
                  </a:cubicBezTo>
                  <a:cubicBezTo>
                    <a:pt x="32" y="59"/>
                    <a:pt x="32" y="59"/>
                    <a:pt x="32" y="59"/>
                  </a:cubicBezTo>
                  <a:cubicBezTo>
                    <a:pt x="36" y="57"/>
                    <a:pt x="36" y="57"/>
                    <a:pt x="36" y="57"/>
                  </a:cubicBezTo>
                  <a:cubicBezTo>
                    <a:pt x="37" y="57"/>
                    <a:pt x="38" y="55"/>
                    <a:pt x="37" y="53"/>
                  </a:cubicBezTo>
                  <a:cubicBezTo>
                    <a:pt x="37" y="51"/>
                    <a:pt x="35" y="51"/>
                    <a:pt x="33" y="51"/>
                  </a:cubicBezTo>
                  <a:cubicBezTo>
                    <a:pt x="31" y="52"/>
                    <a:pt x="31" y="52"/>
                    <a:pt x="31" y="52"/>
                  </a:cubicBezTo>
                  <a:cubicBezTo>
                    <a:pt x="12" y="9"/>
                    <a:pt x="12" y="9"/>
                    <a:pt x="12" y="9"/>
                  </a:cubicBezTo>
                  <a:cubicBezTo>
                    <a:pt x="12" y="9"/>
                    <a:pt x="12" y="9"/>
                    <a:pt x="12" y="9"/>
                  </a:cubicBezTo>
                  <a:cubicBezTo>
                    <a:pt x="12" y="9"/>
                    <a:pt x="12" y="9"/>
                    <a:pt x="12" y="9"/>
                  </a:cubicBezTo>
                  <a:cubicBezTo>
                    <a:pt x="12" y="8"/>
                    <a:pt x="12" y="8"/>
                    <a:pt x="12" y="8"/>
                  </a:cubicBezTo>
                  <a:cubicBezTo>
                    <a:pt x="12" y="8"/>
                    <a:pt x="12" y="8"/>
                    <a:pt x="12" y="8"/>
                  </a:cubicBezTo>
                  <a:cubicBezTo>
                    <a:pt x="11" y="7"/>
                    <a:pt x="7" y="2"/>
                    <a:pt x="2" y="0"/>
                  </a:cubicBezTo>
                  <a:close/>
                </a:path>
              </a:pathLst>
            </a:custGeom>
            <a:grpFill/>
            <a:ln>
              <a:noFill/>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sp>
          <p:nvSpPr>
            <p:cNvPr id="176" name="Freeform 297"/>
            <p:cNvSpPr>
              <a:spLocks noEditPoints="1"/>
            </p:cNvSpPr>
            <p:nvPr/>
          </p:nvSpPr>
          <p:spPr bwMode="auto">
            <a:xfrm>
              <a:off x="3967521" y="2465894"/>
              <a:ext cx="531626" cy="361481"/>
            </a:xfrm>
            <a:custGeom>
              <a:avLst/>
              <a:gdLst>
                <a:gd name="T0" fmla="*/ 54 w 102"/>
                <a:gd name="T1" fmla="*/ 19 h 69"/>
                <a:gd name="T2" fmla="*/ 80 w 102"/>
                <a:gd name="T3" fmla="*/ 8 h 69"/>
                <a:gd name="T4" fmla="*/ 67 w 102"/>
                <a:gd name="T5" fmla="*/ 41 h 69"/>
                <a:gd name="T6" fmla="*/ 67 w 102"/>
                <a:gd name="T7" fmla="*/ 41 h 69"/>
                <a:gd name="T8" fmla="*/ 67 w 102"/>
                <a:gd name="T9" fmla="*/ 42 h 69"/>
                <a:gd name="T10" fmla="*/ 85 w 102"/>
                <a:gd name="T11" fmla="*/ 59 h 69"/>
                <a:gd name="T12" fmla="*/ 102 w 102"/>
                <a:gd name="T13" fmla="*/ 42 h 69"/>
                <a:gd name="T14" fmla="*/ 102 w 102"/>
                <a:gd name="T15" fmla="*/ 41 h 69"/>
                <a:gd name="T16" fmla="*/ 102 w 102"/>
                <a:gd name="T17" fmla="*/ 41 h 69"/>
                <a:gd name="T18" fmla="*/ 102 w 102"/>
                <a:gd name="T19" fmla="*/ 40 h 69"/>
                <a:gd name="T20" fmla="*/ 90 w 102"/>
                <a:gd name="T21" fmla="*/ 6 h 69"/>
                <a:gd name="T22" fmla="*/ 89 w 102"/>
                <a:gd name="T23" fmla="*/ 0 h 69"/>
                <a:gd name="T24" fmla="*/ 85 w 102"/>
                <a:gd name="T25" fmla="*/ 1 h 69"/>
                <a:gd name="T26" fmla="*/ 54 w 102"/>
                <a:gd name="T27" fmla="*/ 4 h 69"/>
                <a:gd name="T28" fmla="*/ 51 w 102"/>
                <a:gd name="T29" fmla="*/ 0 h 69"/>
                <a:gd name="T30" fmla="*/ 47 w 102"/>
                <a:gd name="T31" fmla="*/ 5 h 69"/>
                <a:gd name="T32" fmla="*/ 17 w 102"/>
                <a:gd name="T33" fmla="*/ 9 h 69"/>
                <a:gd name="T34" fmla="*/ 9 w 102"/>
                <a:gd name="T35" fmla="*/ 13 h 69"/>
                <a:gd name="T36" fmla="*/ 0 w 102"/>
                <a:gd name="T37" fmla="*/ 50 h 69"/>
                <a:gd name="T38" fmla="*/ 0 w 102"/>
                <a:gd name="T39" fmla="*/ 51 h 69"/>
                <a:gd name="T40" fmla="*/ 0 w 102"/>
                <a:gd name="T41" fmla="*/ 51 h 69"/>
                <a:gd name="T42" fmla="*/ 0 w 102"/>
                <a:gd name="T43" fmla="*/ 51 h 69"/>
                <a:gd name="T44" fmla="*/ 35 w 102"/>
                <a:gd name="T45" fmla="*/ 51 h 69"/>
                <a:gd name="T46" fmla="*/ 35 w 102"/>
                <a:gd name="T47" fmla="*/ 51 h 69"/>
                <a:gd name="T48" fmla="*/ 35 w 102"/>
                <a:gd name="T49" fmla="*/ 51 h 69"/>
                <a:gd name="T50" fmla="*/ 35 w 102"/>
                <a:gd name="T51" fmla="*/ 50 h 69"/>
                <a:gd name="T52" fmla="*/ 47 w 102"/>
                <a:gd name="T53" fmla="*/ 12 h 69"/>
                <a:gd name="T54" fmla="*/ 17 w 102"/>
                <a:gd name="T55" fmla="*/ 21 h 69"/>
                <a:gd name="T56" fmla="*/ 8 w 102"/>
                <a:gd name="T57" fmla="*/ 48 h 69"/>
                <a:gd name="T58" fmla="*/ 75 w 102"/>
                <a:gd name="T59" fmla="*/ 39 h 69"/>
                <a:gd name="T60" fmla="*/ 94 w 102"/>
                <a:gd name="T61" fmla="*/ 39 h 69"/>
                <a:gd name="T62" fmla="*/ 75 w 102"/>
                <a:gd name="T6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69">
                  <a:moveTo>
                    <a:pt x="47" y="19"/>
                  </a:moveTo>
                  <a:cubicBezTo>
                    <a:pt x="47" y="24"/>
                    <a:pt x="54" y="23"/>
                    <a:pt x="54" y="19"/>
                  </a:cubicBezTo>
                  <a:cubicBezTo>
                    <a:pt x="54" y="10"/>
                    <a:pt x="54" y="11"/>
                    <a:pt x="54" y="11"/>
                  </a:cubicBezTo>
                  <a:cubicBezTo>
                    <a:pt x="80" y="8"/>
                    <a:pt x="80" y="8"/>
                    <a:pt x="80" y="8"/>
                  </a:cubicBezTo>
                  <a:cubicBezTo>
                    <a:pt x="67" y="40"/>
                    <a:pt x="67" y="40"/>
                    <a:pt x="67" y="40"/>
                  </a:cubicBezTo>
                  <a:cubicBezTo>
                    <a:pt x="67" y="40"/>
                    <a:pt x="67" y="40"/>
                    <a:pt x="67" y="41"/>
                  </a:cubicBezTo>
                  <a:cubicBezTo>
                    <a:pt x="67" y="41"/>
                    <a:pt x="67" y="41"/>
                    <a:pt x="67" y="41"/>
                  </a:cubicBezTo>
                  <a:cubicBezTo>
                    <a:pt x="67" y="41"/>
                    <a:pt x="67" y="41"/>
                    <a:pt x="67" y="41"/>
                  </a:cubicBezTo>
                  <a:cubicBezTo>
                    <a:pt x="67" y="41"/>
                    <a:pt x="67" y="41"/>
                    <a:pt x="67" y="41"/>
                  </a:cubicBezTo>
                  <a:cubicBezTo>
                    <a:pt x="67" y="42"/>
                    <a:pt x="67" y="42"/>
                    <a:pt x="67" y="42"/>
                  </a:cubicBezTo>
                  <a:cubicBezTo>
                    <a:pt x="67" y="42"/>
                    <a:pt x="67" y="42"/>
                    <a:pt x="67" y="42"/>
                  </a:cubicBezTo>
                  <a:cubicBezTo>
                    <a:pt x="67" y="51"/>
                    <a:pt x="75" y="59"/>
                    <a:pt x="85" y="59"/>
                  </a:cubicBezTo>
                  <a:cubicBezTo>
                    <a:pt x="94" y="59"/>
                    <a:pt x="102" y="51"/>
                    <a:pt x="102" y="42"/>
                  </a:cubicBezTo>
                  <a:cubicBezTo>
                    <a:pt x="102" y="42"/>
                    <a:pt x="102" y="42"/>
                    <a:pt x="102" y="42"/>
                  </a:cubicBezTo>
                  <a:cubicBezTo>
                    <a:pt x="102" y="42"/>
                    <a:pt x="102" y="42"/>
                    <a:pt x="102" y="41"/>
                  </a:cubicBezTo>
                  <a:cubicBezTo>
                    <a:pt x="102" y="41"/>
                    <a:pt x="102" y="41"/>
                    <a:pt x="102" y="41"/>
                  </a:cubicBezTo>
                  <a:cubicBezTo>
                    <a:pt x="102" y="41"/>
                    <a:pt x="102" y="41"/>
                    <a:pt x="102" y="41"/>
                  </a:cubicBezTo>
                  <a:cubicBezTo>
                    <a:pt x="102" y="41"/>
                    <a:pt x="102" y="41"/>
                    <a:pt x="102" y="41"/>
                  </a:cubicBezTo>
                  <a:cubicBezTo>
                    <a:pt x="102" y="41"/>
                    <a:pt x="102" y="41"/>
                    <a:pt x="102" y="41"/>
                  </a:cubicBezTo>
                  <a:cubicBezTo>
                    <a:pt x="102" y="40"/>
                    <a:pt x="102" y="40"/>
                    <a:pt x="102" y="40"/>
                  </a:cubicBezTo>
                  <a:cubicBezTo>
                    <a:pt x="89" y="6"/>
                    <a:pt x="89" y="6"/>
                    <a:pt x="89" y="6"/>
                  </a:cubicBezTo>
                  <a:cubicBezTo>
                    <a:pt x="90" y="6"/>
                    <a:pt x="90" y="6"/>
                    <a:pt x="90" y="6"/>
                  </a:cubicBezTo>
                  <a:cubicBezTo>
                    <a:pt x="92" y="6"/>
                    <a:pt x="93" y="5"/>
                    <a:pt x="93" y="3"/>
                  </a:cubicBezTo>
                  <a:cubicBezTo>
                    <a:pt x="92" y="1"/>
                    <a:pt x="91" y="0"/>
                    <a:pt x="89" y="0"/>
                  </a:cubicBezTo>
                  <a:cubicBezTo>
                    <a:pt x="85" y="1"/>
                    <a:pt x="85" y="1"/>
                    <a:pt x="85" y="1"/>
                  </a:cubicBezTo>
                  <a:cubicBezTo>
                    <a:pt x="85" y="1"/>
                    <a:pt x="85" y="1"/>
                    <a:pt x="85" y="1"/>
                  </a:cubicBezTo>
                  <a:cubicBezTo>
                    <a:pt x="85" y="1"/>
                    <a:pt x="84" y="1"/>
                    <a:pt x="84" y="1"/>
                  </a:cubicBezTo>
                  <a:cubicBezTo>
                    <a:pt x="54" y="4"/>
                    <a:pt x="54" y="4"/>
                    <a:pt x="54" y="4"/>
                  </a:cubicBezTo>
                  <a:cubicBezTo>
                    <a:pt x="54" y="3"/>
                    <a:pt x="54" y="3"/>
                    <a:pt x="54" y="3"/>
                  </a:cubicBezTo>
                  <a:cubicBezTo>
                    <a:pt x="54" y="1"/>
                    <a:pt x="52" y="0"/>
                    <a:pt x="51" y="0"/>
                  </a:cubicBezTo>
                  <a:cubicBezTo>
                    <a:pt x="49" y="0"/>
                    <a:pt x="47" y="1"/>
                    <a:pt x="47" y="3"/>
                  </a:cubicBezTo>
                  <a:cubicBezTo>
                    <a:pt x="47" y="5"/>
                    <a:pt x="47" y="5"/>
                    <a:pt x="47" y="5"/>
                  </a:cubicBezTo>
                  <a:cubicBezTo>
                    <a:pt x="17" y="9"/>
                    <a:pt x="17" y="9"/>
                    <a:pt x="17" y="9"/>
                  </a:cubicBezTo>
                  <a:cubicBezTo>
                    <a:pt x="17" y="9"/>
                    <a:pt x="17" y="9"/>
                    <a:pt x="17" y="9"/>
                  </a:cubicBezTo>
                  <a:cubicBezTo>
                    <a:pt x="12" y="10"/>
                    <a:pt x="12" y="10"/>
                    <a:pt x="12" y="10"/>
                  </a:cubicBezTo>
                  <a:cubicBezTo>
                    <a:pt x="10" y="10"/>
                    <a:pt x="9" y="11"/>
                    <a:pt x="9" y="13"/>
                  </a:cubicBezTo>
                  <a:cubicBezTo>
                    <a:pt x="10" y="15"/>
                    <a:pt x="11" y="16"/>
                    <a:pt x="12" y="16"/>
                  </a:cubicBezTo>
                  <a:cubicBezTo>
                    <a:pt x="0" y="50"/>
                    <a:pt x="0" y="50"/>
                    <a:pt x="0" y="50"/>
                  </a:cubicBezTo>
                  <a:cubicBezTo>
                    <a:pt x="0" y="50"/>
                    <a:pt x="0" y="50"/>
                    <a:pt x="0" y="50"/>
                  </a:cubicBezTo>
                  <a:cubicBezTo>
                    <a:pt x="0" y="50"/>
                    <a:pt x="0" y="50"/>
                    <a:pt x="0" y="51"/>
                  </a:cubicBezTo>
                  <a:cubicBezTo>
                    <a:pt x="0" y="51"/>
                    <a:pt x="0" y="51"/>
                    <a:pt x="0" y="51"/>
                  </a:cubicBezTo>
                  <a:cubicBezTo>
                    <a:pt x="0" y="51"/>
                    <a:pt x="0" y="51"/>
                    <a:pt x="0" y="51"/>
                  </a:cubicBezTo>
                  <a:cubicBezTo>
                    <a:pt x="0" y="51"/>
                    <a:pt x="0" y="51"/>
                    <a:pt x="0" y="51"/>
                  </a:cubicBezTo>
                  <a:cubicBezTo>
                    <a:pt x="0" y="51"/>
                    <a:pt x="0" y="51"/>
                    <a:pt x="0" y="51"/>
                  </a:cubicBezTo>
                  <a:cubicBezTo>
                    <a:pt x="0" y="61"/>
                    <a:pt x="8" y="69"/>
                    <a:pt x="17" y="69"/>
                  </a:cubicBezTo>
                  <a:cubicBezTo>
                    <a:pt x="27" y="69"/>
                    <a:pt x="35" y="6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0"/>
                    <a:pt x="35" y="50"/>
                    <a:pt x="35" y="50"/>
                  </a:cubicBezTo>
                  <a:cubicBezTo>
                    <a:pt x="35" y="50"/>
                    <a:pt x="35" y="50"/>
                    <a:pt x="35" y="50"/>
                  </a:cubicBezTo>
                  <a:cubicBezTo>
                    <a:pt x="21" y="15"/>
                    <a:pt x="21" y="15"/>
                    <a:pt x="21" y="15"/>
                  </a:cubicBezTo>
                  <a:cubicBezTo>
                    <a:pt x="47" y="12"/>
                    <a:pt x="47" y="12"/>
                    <a:pt x="47" y="12"/>
                  </a:cubicBezTo>
                  <a:moveTo>
                    <a:pt x="8" y="48"/>
                  </a:moveTo>
                  <a:cubicBezTo>
                    <a:pt x="17" y="21"/>
                    <a:pt x="17" y="21"/>
                    <a:pt x="17" y="21"/>
                  </a:cubicBezTo>
                  <a:cubicBezTo>
                    <a:pt x="27" y="48"/>
                    <a:pt x="27" y="48"/>
                    <a:pt x="27" y="48"/>
                  </a:cubicBezTo>
                  <a:cubicBezTo>
                    <a:pt x="8" y="48"/>
                    <a:pt x="8" y="48"/>
                    <a:pt x="8" y="48"/>
                  </a:cubicBezTo>
                  <a:cubicBezTo>
                    <a:pt x="8" y="48"/>
                    <a:pt x="8" y="48"/>
                    <a:pt x="8" y="48"/>
                  </a:cubicBezTo>
                  <a:close/>
                  <a:moveTo>
                    <a:pt x="75" y="39"/>
                  </a:moveTo>
                  <a:cubicBezTo>
                    <a:pt x="85" y="13"/>
                    <a:pt x="85" y="13"/>
                    <a:pt x="85" y="13"/>
                  </a:cubicBezTo>
                  <a:cubicBezTo>
                    <a:pt x="94" y="39"/>
                    <a:pt x="94" y="39"/>
                    <a:pt x="94" y="39"/>
                  </a:cubicBezTo>
                  <a:cubicBezTo>
                    <a:pt x="75" y="39"/>
                    <a:pt x="75" y="39"/>
                    <a:pt x="75" y="39"/>
                  </a:cubicBezTo>
                  <a:cubicBezTo>
                    <a:pt x="75" y="39"/>
                    <a:pt x="75" y="39"/>
                    <a:pt x="75" y="39"/>
                  </a:cubicBezTo>
                  <a:close/>
                </a:path>
              </a:pathLst>
            </a:custGeom>
            <a:grpFill/>
            <a:ln>
              <a:noFill/>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grpSp>
      <p:grpSp>
        <p:nvGrpSpPr>
          <p:cNvPr id="114" name="Group 113"/>
          <p:cNvGrpSpPr/>
          <p:nvPr/>
        </p:nvGrpSpPr>
        <p:grpSpPr>
          <a:xfrm>
            <a:off x="4717735" y="2994472"/>
            <a:ext cx="477042" cy="416481"/>
            <a:chOff x="3643991" y="3187147"/>
            <a:chExt cx="540185" cy="471606"/>
          </a:xfrm>
        </p:grpSpPr>
        <p:sp>
          <p:nvSpPr>
            <p:cNvPr id="173" name="Freeform 517"/>
            <p:cNvSpPr>
              <a:spLocks/>
            </p:cNvSpPr>
            <p:nvPr/>
          </p:nvSpPr>
          <p:spPr bwMode="auto">
            <a:xfrm>
              <a:off x="3669168" y="3207653"/>
              <a:ext cx="492116" cy="430598"/>
            </a:xfrm>
            <a:custGeom>
              <a:avLst/>
              <a:gdLst>
                <a:gd name="T0" fmla="*/ 110 w 215"/>
                <a:gd name="T1" fmla="*/ 0 h 189"/>
                <a:gd name="T2" fmla="*/ 0 w 215"/>
                <a:gd name="T3" fmla="*/ 189 h 189"/>
                <a:gd name="T4" fmla="*/ 215 w 215"/>
                <a:gd name="T5" fmla="*/ 189 h 189"/>
                <a:gd name="T6" fmla="*/ 110 w 215"/>
                <a:gd name="T7" fmla="*/ 0 h 189"/>
              </a:gdLst>
              <a:ahLst/>
              <a:cxnLst>
                <a:cxn ang="0">
                  <a:pos x="T0" y="T1"/>
                </a:cxn>
                <a:cxn ang="0">
                  <a:pos x="T2" y="T3"/>
                </a:cxn>
                <a:cxn ang="0">
                  <a:pos x="T4" y="T5"/>
                </a:cxn>
                <a:cxn ang="0">
                  <a:pos x="T6" y="T7"/>
                </a:cxn>
              </a:cxnLst>
              <a:rect l="0" t="0" r="r" b="b"/>
              <a:pathLst>
                <a:path w="215" h="189">
                  <a:moveTo>
                    <a:pt x="110" y="0"/>
                  </a:moveTo>
                  <a:lnTo>
                    <a:pt x="0" y="189"/>
                  </a:lnTo>
                  <a:lnTo>
                    <a:pt x="215" y="189"/>
                  </a:lnTo>
                  <a:lnTo>
                    <a:pt x="110" y="0"/>
                  </a:lnTo>
                  <a:close/>
                </a:path>
              </a:pathLst>
            </a:custGeom>
            <a:solidFill>
              <a:srgbClr val="6D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sp>
          <p:nvSpPr>
            <p:cNvPr id="174" name="Freeform 518"/>
            <p:cNvSpPr>
              <a:spLocks noEditPoints="1"/>
            </p:cNvSpPr>
            <p:nvPr/>
          </p:nvSpPr>
          <p:spPr bwMode="auto">
            <a:xfrm>
              <a:off x="3643991" y="3187147"/>
              <a:ext cx="540185" cy="471606"/>
            </a:xfrm>
            <a:custGeom>
              <a:avLst/>
              <a:gdLst>
                <a:gd name="T0" fmla="*/ 95 w 99"/>
                <a:gd name="T1" fmla="*/ 87 h 87"/>
                <a:gd name="T2" fmla="*/ 5 w 99"/>
                <a:gd name="T3" fmla="*/ 87 h 87"/>
                <a:gd name="T4" fmla="*/ 1 w 99"/>
                <a:gd name="T5" fmla="*/ 85 h 87"/>
                <a:gd name="T6" fmla="*/ 1 w 99"/>
                <a:gd name="T7" fmla="*/ 81 h 87"/>
                <a:gd name="T8" fmla="*/ 48 w 99"/>
                <a:gd name="T9" fmla="*/ 2 h 87"/>
                <a:gd name="T10" fmla="*/ 51 w 99"/>
                <a:gd name="T11" fmla="*/ 0 h 87"/>
                <a:gd name="T12" fmla="*/ 55 w 99"/>
                <a:gd name="T13" fmla="*/ 2 h 87"/>
                <a:gd name="T14" fmla="*/ 98 w 99"/>
                <a:gd name="T15" fmla="*/ 82 h 87"/>
                <a:gd name="T16" fmla="*/ 98 w 99"/>
                <a:gd name="T17" fmla="*/ 86 h 87"/>
                <a:gd name="T18" fmla="*/ 95 w 99"/>
                <a:gd name="T19" fmla="*/ 87 h 87"/>
                <a:gd name="T20" fmla="*/ 12 w 99"/>
                <a:gd name="T21" fmla="*/ 79 h 87"/>
                <a:gd name="T22" fmla="*/ 88 w 99"/>
                <a:gd name="T23" fmla="*/ 79 h 87"/>
                <a:gd name="T24" fmla="*/ 51 w 99"/>
                <a:gd name="T25" fmla="*/ 12 h 87"/>
                <a:gd name="T26" fmla="*/ 12 w 99"/>
                <a:gd name="T27" fmla="*/ 7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87">
                  <a:moveTo>
                    <a:pt x="95" y="87"/>
                  </a:moveTo>
                  <a:cubicBezTo>
                    <a:pt x="5" y="87"/>
                    <a:pt x="5" y="87"/>
                    <a:pt x="5" y="87"/>
                  </a:cubicBezTo>
                  <a:cubicBezTo>
                    <a:pt x="3" y="87"/>
                    <a:pt x="2" y="87"/>
                    <a:pt x="1" y="85"/>
                  </a:cubicBezTo>
                  <a:cubicBezTo>
                    <a:pt x="0" y="84"/>
                    <a:pt x="0" y="83"/>
                    <a:pt x="1" y="81"/>
                  </a:cubicBezTo>
                  <a:cubicBezTo>
                    <a:pt x="48" y="2"/>
                    <a:pt x="48" y="2"/>
                    <a:pt x="48" y="2"/>
                  </a:cubicBezTo>
                  <a:cubicBezTo>
                    <a:pt x="48" y="1"/>
                    <a:pt x="50" y="0"/>
                    <a:pt x="51" y="0"/>
                  </a:cubicBezTo>
                  <a:cubicBezTo>
                    <a:pt x="53" y="0"/>
                    <a:pt x="54" y="1"/>
                    <a:pt x="55" y="2"/>
                  </a:cubicBezTo>
                  <a:cubicBezTo>
                    <a:pt x="98" y="82"/>
                    <a:pt x="98" y="82"/>
                    <a:pt x="98" y="82"/>
                  </a:cubicBezTo>
                  <a:cubicBezTo>
                    <a:pt x="99" y="83"/>
                    <a:pt x="99" y="84"/>
                    <a:pt x="98" y="86"/>
                  </a:cubicBezTo>
                  <a:cubicBezTo>
                    <a:pt x="97" y="87"/>
                    <a:pt x="96" y="87"/>
                    <a:pt x="95" y="87"/>
                  </a:cubicBezTo>
                  <a:close/>
                  <a:moveTo>
                    <a:pt x="12" y="79"/>
                  </a:moveTo>
                  <a:cubicBezTo>
                    <a:pt x="88" y="79"/>
                    <a:pt x="88" y="79"/>
                    <a:pt x="88" y="79"/>
                  </a:cubicBezTo>
                  <a:cubicBezTo>
                    <a:pt x="51" y="12"/>
                    <a:pt x="51" y="12"/>
                    <a:pt x="51" y="12"/>
                  </a:cubicBezTo>
                  <a:lnTo>
                    <a:pt x="12" y="79"/>
                  </a:lnTo>
                  <a:close/>
                </a:path>
              </a:pathLst>
            </a:custGeom>
            <a:solidFill>
              <a:schemeClr val="bg1"/>
            </a:solidFill>
            <a:ln>
              <a:noFill/>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grpSp>
      <p:sp>
        <p:nvSpPr>
          <p:cNvPr id="115" name="Freeform 519"/>
          <p:cNvSpPr>
            <a:spLocks noEditPoints="1"/>
          </p:cNvSpPr>
          <p:nvPr/>
        </p:nvSpPr>
        <p:spPr bwMode="auto">
          <a:xfrm>
            <a:off x="4938067" y="3151403"/>
            <a:ext cx="40429" cy="197175"/>
          </a:xfrm>
          <a:custGeom>
            <a:avLst/>
            <a:gdLst>
              <a:gd name="T0" fmla="*/ 17 w 20"/>
              <a:gd name="T1" fmla="*/ 72 h 98"/>
              <a:gd name="T2" fmla="*/ 3 w 20"/>
              <a:gd name="T3" fmla="*/ 72 h 98"/>
              <a:gd name="T4" fmla="*/ 0 w 20"/>
              <a:gd name="T5" fmla="*/ 0 h 98"/>
              <a:gd name="T6" fmla="*/ 20 w 20"/>
              <a:gd name="T7" fmla="*/ 0 h 98"/>
              <a:gd name="T8" fmla="*/ 17 w 20"/>
              <a:gd name="T9" fmla="*/ 72 h 98"/>
              <a:gd name="T10" fmla="*/ 17 w 20"/>
              <a:gd name="T11" fmla="*/ 82 h 98"/>
              <a:gd name="T12" fmla="*/ 17 w 20"/>
              <a:gd name="T13" fmla="*/ 98 h 98"/>
              <a:gd name="T14" fmla="*/ 3 w 20"/>
              <a:gd name="T15" fmla="*/ 98 h 98"/>
              <a:gd name="T16" fmla="*/ 3 w 20"/>
              <a:gd name="T17" fmla="*/ 82 h 98"/>
              <a:gd name="T18" fmla="*/ 17 w 20"/>
              <a:gd name="T19"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98">
                <a:moveTo>
                  <a:pt x="17" y="72"/>
                </a:moveTo>
                <a:lnTo>
                  <a:pt x="3" y="72"/>
                </a:lnTo>
                <a:lnTo>
                  <a:pt x="0" y="0"/>
                </a:lnTo>
                <a:lnTo>
                  <a:pt x="20" y="0"/>
                </a:lnTo>
                <a:lnTo>
                  <a:pt x="17" y="72"/>
                </a:lnTo>
                <a:close/>
                <a:moveTo>
                  <a:pt x="17" y="82"/>
                </a:moveTo>
                <a:lnTo>
                  <a:pt x="17" y="98"/>
                </a:lnTo>
                <a:lnTo>
                  <a:pt x="3" y="98"/>
                </a:lnTo>
                <a:lnTo>
                  <a:pt x="3" y="82"/>
                </a:lnTo>
                <a:lnTo>
                  <a:pt x="17" y="82"/>
                </a:lnTo>
                <a:close/>
              </a:path>
            </a:pathLst>
          </a:custGeom>
          <a:solidFill>
            <a:schemeClr val="bg1"/>
          </a:solidFill>
          <a:ln>
            <a:noFill/>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sp>
        <p:nvSpPr>
          <p:cNvPr id="116" name="Freeform 21"/>
          <p:cNvSpPr>
            <a:spLocks/>
          </p:cNvSpPr>
          <p:nvPr/>
        </p:nvSpPr>
        <p:spPr bwMode="auto">
          <a:xfrm>
            <a:off x="4724590" y="3551795"/>
            <a:ext cx="958485" cy="954037"/>
          </a:xfrm>
          <a:custGeom>
            <a:avLst/>
            <a:gdLst>
              <a:gd name="T0" fmla="*/ 335 w 447"/>
              <a:gd name="T1" fmla="*/ 426 h 447"/>
              <a:gd name="T2" fmla="*/ 443 w 447"/>
              <a:gd name="T3" fmla="*/ 166 h 447"/>
              <a:gd name="T4" fmla="*/ 437 w 447"/>
              <a:gd name="T5" fmla="*/ 137 h 447"/>
              <a:gd name="T6" fmla="*/ 310 w 447"/>
              <a:gd name="T7" fmla="*/ 10 h 447"/>
              <a:gd name="T8" fmla="*/ 281 w 447"/>
              <a:gd name="T9" fmla="*/ 4 h 447"/>
              <a:gd name="T10" fmla="*/ 21 w 447"/>
              <a:gd name="T11" fmla="*/ 112 h 447"/>
              <a:gd name="T12" fmla="*/ 7 w 447"/>
              <a:gd name="T13" fmla="*/ 148 h 447"/>
              <a:gd name="T14" fmla="*/ 299 w 447"/>
              <a:gd name="T15" fmla="*/ 440 h 447"/>
              <a:gd name="T16" fmla="*/ 335 w 447"/>
              <a:gd name="T17" fmla="*/ 42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47">
                <a:moveTo>
                  <a:pt x="335" y="426"/>
                </a:moveTo>
                <a:cubicBezTo>
                  <a:pt x="443" y="166"/>
                  <a:pt x="443" y="166"/>
                  <a:pt x="443" y="166"/>
                </a:cubicBezTo>
                <a:cubicBezTo>
                  <a:pt x="447" y="156"/>
                  <a:pt x="445" y="145"/>
                  <a:pt x="437" y="137"/>
                </a:cubicBezTo>
                <a:cubicBezTo>
                  <a:pt x="310" y="10"/>
                  <a:pt x="310" y="10"/>
                  <a:pt x="310" y="10"/>
                </a:cubicBezTo>
                <a:cubicBezTo>
                  <a:pt x="302" y="2"/>
                  <a:pt x="291" y="0"/>
                  <a:pt x="281" y="4"/>
                </a:cubicBezTo>
                <a:cubicBezTo>
                  <a:pt x="21" y="112"/>
                  <a:pt x="21" y="112"/>
                  <a:pt x="21" y="112"/>
                </a:cubicBezTo>
                <a:cubicBezTo>
                  <a:pt x="7" y="118"/>
                  <a:pt x="0" y="134"/>
                  <a:pt x="7" y="148"/>
                </a:cubicBezTo>
                <a:cubicBezTo>
                  <a:pt x="70" y="273"/>
                  <a:pt x="174" y="377"/>
                  <a:pt x="299" y="440"/>
                </a:cubicBezTo>
                <a:cubicBezTo>
                  <a:pt x="313" y="447"/>
                  <a:pt x="329" y="440"/>
                  <a:pt x="335" y="426"/>
                </a:cubicBezTo>
                <a:close/>
              </a:path>
            </a:pathLst>
          </a:custGeom>
          <a:solidFill>
            <a:srgbClr val="6D2077"/>
          </a:solidFill>
          <a:ln w="6350">
            <a:noFill/>
            <a:round/>
            <a:headEnd/>
            <a:tailEnd/>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sp>
        <p:nvSpPr>
          <p:cNvPr id="117" name="Freeform 25"/>
          <p:cNvSpPr>
            <a:spLocks/>
          </p:cNvSpPr>
          <p:nvPr/>
        </p:nvSpPr>
        <p:spPr bwMode="auto">
          <a:xfrm rot="10800000">
            <a:off x="5501152" y="3899535"/>
            <a:ext cx="976588" cy="736022"/>
          </a:xfrm>
          <a:custGeom>
            <a:avLst/>
            <a:gdLst>
              <a:gd name="T0" fmla="*/ 228 w 456"/>
              <a:gd name="T1" fmla="*/ 0 h 345"/>
              <a:gd name="T2" fmla="*/ 21 w 456"/>
              <a:gd name="T3" fmla="*/ 33 h 345"/>
              <a:gd name="T4" fmla="*/ 6 w 456"/>
              <a:gd name="T5" fmla="*/ 68 h 345"/>
              <a:gd name="T6" fmla="*/ 114 w 456"/>
              <a:gd name="T7" fmla="*/ 329 h 345"/>
              <a:gd name="T8" fmla="*/ 138 w 456"/>
              <a:gd name="T9" fmla="*/ 345 h 345"/>
              <a:gd name="T10" fmla="*/ 318 w 456"/>
              <a:gd name="T11" fmla="*/ 345 h 345"/>
              <a:gd name="T12" fmla="*/ 342 w 456"/>
              <a:gd name="T13" fmla="*/ 329 h 345"/>
              <a:gd name="T14" fmla="*/ 450 w 456"/>
              <a:gd name="T15" fmla="*/ 68 h 345"/>
              <a:gd name="T16" fmla="*/ 435 w 456"/>
              <a:gd name="T17" fmla="*/ 33 h 345"/>
              <a:gd name="T18" fmla="*/ 228 w 456"/>
              <a:gd name="T19"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345">
                <a:moveTo>
                  <a:pt x="228" y="0"/>
                </a:moveTo>
                <a:cubicBezTo>
                  <a:pt x="157" y="0"/>
                  <a:pt x="88" y="11"/>
                  <a:pt x="21" y="33"/>
                </a:cubicBezTo>
                <a:cubicBezTo>
                  <a:pt x="7" y="38"/>
                  <a:pt x="0" y="54"/>
                  <a:pt x="6" y="68"/>
                </a:cubicBezTo>
                <a:cubicBezTo>
                  <a:pt x="114" y="329"/>
                  <a:pt x="114" y="329"/>
                  <a:pt x="114" y="329"/>
                </a:cubicBezTo>
                <a:cubicBezTo>
                  <a:pt x="118" y="338"/>
                  <a:pt x="127" y="345"/>
                  <a:pt x="138" y="345"/>
                </a:cubicBezTo>
                <a:cubicBezTo>
                  <a:pt x="318" y="345"/>
                  <a:pt x="318" y="345"/>
                  <a:pt x="318" y="345"/>
                </a:cubicBezTo>
                <a:cubicBezTo>
                  <a:pt x="329" y="345"/>
                  <a:pt x="338" y="338"/>
                  <a:pt x="342" y="329"/>
                </a:cubicBezTo>
                <a:cubicBezTo>
                  <a:pt x="450" y="68"/>
                  <a:pt x="450" y="68"/>
                  <a:pt x="450" y="68"/>
                </a:cubicBezTo>
                <a:cubicBezTo>
                  <a:pt x="456" y="54"/>
                  <a:pt x="449" y="38"/>
                  <a:pt x="435" y="33"/>
                </a:cubicBezTo>
                <a:cubicBezTo>
                  <a:pt x="368" y="11"/>
                  <a:pt x="299" y="0"/>
                  <a:pt x="228" y="0"/>
                </a:cubicBezTo>
                <a:close/>
              </a:path>
            </a:pathLst>
          </a:custGeom>
          <a:solidFill>
            <a:srgbClr val="6D2077"/>
          </a:solidFill>
          <a:ln w="6350">
            <a:noFill/>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grpSp>
        <p:nvGrpSpPr>
          <p:cNvPr id="132" name="Group 131"/>
          <p:cNvGrpSpPr/>
          <p:nvPr/>
        </p:nvGrpSpPr>
        <p:grpSpPr>
          <a:xfrm>
            <a:off x="5055196" y="3677011"/>
            <a:ext cx="446286" cy="477128"/>
            <a:chOff x="4397884" y="4591141"/>
            <a:chExt cx="277662" cy="298235"/>
          </a:xfrm>
          <a:solidFill>
            <a:schemeClr val="bg1"/>
          </a:solidFill>
        </p:grpSpPr>
        <p:sp>
          <p:nvSpPr>
            <p:cNvPr id="171" name="Freeform 482"/>
            <p:cNvSpPr>
              <a:spLocks/>
            </p:cNvSpPr>
            <p:nvPr/>
          </p:nvSpPr>
          <p:spPr bwMode="auto">
            <a:xfrm>
              <a:off x="4454035" y="4591141"/>
              <a:ext cx="221511" cy="227698"/>
            </a:xfrm>
            <a:custGeom>
              <a:avLst/>
              <a:gdLst>
                <a:gd name="T0" fmla="*/ 10 w 75"/>
                <a:gd name="T1" fmla="*/ 56 h 77"/>
                <a:gd name="T2" fmla="*/ 20 w 75"/>
                <a:gd name="T3" fmla="*/ 10 h 77"/>
                <a:gd name="T4" fmla="*/ 67 w 75"/>
                <a:gd name="T5" fmla="*/ 20 h 77"/>
                <a:gd name="T6" fmla="*/ 62 w 75"/>
                <a:gd name="T7" fmla="*/ 62 h 77"/>
                <a:gd name="T8" fmla="*/ 63 w 75"/>
                <a:gd name="T9" fmla="*/ 77 h 77"/>
                <a:gd name="T10" fmla="*/ 50 w 75"/>
                <a:gd name="T11" fmla="*/ 70 h 77"/>
                <a:gd name="T12" fmla="*/ 10 w 75"/>
                <a:gd name="T13" fmla="*/ 56 h 77"/>
              </a:gdLst>
              <a:ahLst/>
              <a:cxnLst>
                <a:cxn ang="0">
                  <a:pos x="T0" y="T1"/>
                </a:cxn>
                <a:cxn ang="0">
                  <a:pos x="T2" y="T3"/>
                </a:cxn>
                <a:cxn ang="0">
                  <a:pos x="T4" y="T5"/>
                </a:cxn>
                <a:cxn ang="0">
                  <a:pos x="T6" y="T7"/>
                </a:cxn>
                <a:cxn ang="0">
                  <a:pos x="T8" y="T9"/>
                </a:cxn>
                <a:cxn ang="0">
                  <a:pos x="T10" y="T11"/>
                </a:cxn>
                <a:cxn ang="0">
                  <a:pos x="T12" y="T13"/>
                </a:cxn>
              </a:cxnLst>
              <a:rect l="0" t="0" r="r" b="b"/>
              <a:pathLst>
                <a:path w="75" h="77">
                  <a:moveTo>
                    <a:pt x="10" y="56"/>
                  </a:moveTo>
                  <a:cubicBezTo>
                    <a:pt x="0" y="40"/>
                    <a:pt x="4" y="19"/>
                    <a:pt x="20" y="10"/>
                  </a:cubicBezTo>
                  <a:cubicBezTo>
                    <a:pt x="36" y="0"/>
                    <a:pt x="57" y="4"/>
                    <a:pt x="67" y="20"/>
                  </a:cubicBezTo>
                  <a:cubicBezTo>
                    <a:pt x="75" y="34"/>
                    <a:pt x="73" y="51"/>
                    <a:pt x="62" y="62"/>
                  </a:cubicBezTo>
                  <a:cubicBezTo>
                    <a:pt x="63" y="77"/>
                    <a:pt x="63" y="77"/>
                    <a:pt x="63" y="77"/>
                  </a:cubicBezTo>
                  <a:cubicBezTo>
                    <a:pt x="50" y="70"/>
                    <a:pt x="50" y="70"/>
                    <a:pt x="50" y="70"/>
                  </a:cubicBezTo>
                  <a:cubicBezTo>
                    <a:pt x="35" y="75"/>
                    <a:pt x="18" y="70"/>
                    <a:pt x="1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sp>
          <p:nvSpPr>
            <p:cNvPr id="172" name="Freeform 483"/>
            <p:cNvSpPr>
              <a:spLocks/>
            </p:cNvSpPr>
            <p:nvPr/>
          </p:nvSpPr>
          <p:spPr bwMode="auto">
            <a:xfrm>
              <a:off x="4397884" y="4704990"/>
              <a:ext cx="183149" cy="184386"/>
            </a:xfrm>
            <a:custGeom>
              <a:avLst/>
              <a:gdLst>
                <a:gd name="T0" fmla="*/ 51 w 62"/>
                <a:gd name="T1" fmla="*/ 51 h 62"/>
                <a:gd name="T2" fmla="*/ 51 w 62"/>
                <a:gd name="T3" fmla="*/ 11 h 62"/>
                <a:gd name="T4" fmla="*/ 11 w 62"/>
                <a:gd name="T5" fmla="*/ 11 h 62"/>
                <a:gd name="T6" fmla="*/ 7 w 62"/>
                <a:gd name="T7" fmla="*/ 46 h 62"/>
                <a:gd name="T8" fmla="*/ 3 w 62"/>
                <a:gd name="T9" fmla="*/ 58 h 62"/>
                <a:gd name="T10" fmla="*/ 15 w 62"/>
                <a:gd name="T11" fmla="*/ 55 h 62"/>
                <a:gd name="T12" fmla="*/ 51 w 62"/>
                <a:gd name="T13" fmla="*/ 51 h 62"/>
              </a:gdLst>
              <a:ahLst/>
              <a:cxnLst>
                <a:cxn ang="0">
                  <a:pos x="T0" y="T1"/>
                </a:cxn>
                <a:cxn ang="0">
                  <a:pos x="T2" y="T3"/>
                </a:cxn>
                <a:cxn ang="0">
                  <a:pos x="T4" y="T5"/>
                </a:cxn>
                <a:cxn ang="0">
                  <a:pos x="T6" y="T7"/>
                </a:cxn>
                <a:cxn ang="0">
                  <a:pos x="T8" y="T9"/>
                </a:cxn>
                <a:cxn ang="0">
                  <a:pos x="T10" y="T11"/>
                </a:cxn>
                <a:cxn ang="0">
                  <a:pos x="T12" y="T13"/>
                </a:cxn>
              </a:cxnLst>
              <a:rect l="0" t="0" r="r" b="b"/>
              <a:pathLst>
                <a:path w="62" h="62">
                  <a:moveTo>
                    <a:pt x="51" y="51"/>
                  </a:moveTo>
                  <a:cubicBezTo>
                    <a:pt x="62" y="40"/>
                    <a:pt x="62" y="22"/>
                    <a:pt x="51" y="11"/>
                  </a:cubicBezTo>
                  <a:cubicBezTo>
                    <a:pt x="40" y="0"/>
                    <a:pt x="22" y="0"/>
                    <a:pt x="11" y="11"/>
                  </a:cubicBezTo>
                  <a:cubicBezTo>
                    <a:pt x="1" y="20"/>
                    <a:pt x="0" y="35"/>
                    <a:pt x="7" y="46"/>
                  </a:cubicBezTo>
                  <a:cubicBezTo>
                    <a:pt x="3" y="58"/>
                    <a:pt x="3" y="58"/>
                    <a:pt x="3" y="58"/>
                  </a:cubicBezTo>
                  <a:cubicBezTo>
                    <a:pt x="15" y="55"/>
                    <a:pt x="15" y="55"/>
                    <a:pt x="15" y="55"/>
                  </a:cubicBezTo>
                  <a:cubicBezTo>
                    <a:pt x="26" y="62"/>
                    <a:pt x="41" y="61"/>
                    <a:pt x="51" y="51"/>
                  </a:cubicBezTo>
                  <a:close/>
                </a:path>
              </a:pathLst>
            </a:custGeom>
            <a:grpFill/>
            <a:ln w="9525">
              <a:solidFill>
                <a:srgbClr val="6D2077"/>
              </a:solidFill>
              <a:round/>
              <a:headEnd/>
              <a:tailEnd/>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grpSp>
      <p:grpSp>
        <p:nvGrpSpPr>
          <p:cNvPr id="133" name="Group 132"/>
          <p:cNvGrpSpPr/>
          <p:nvPr/>
        </p:nvGrpSpPr>
        <p:grpSpPr>
          <a:xfrm>
            <a:off x="5688505" y="4048185"/>
            <a:ext cx="621794" cy="497288"/>
            <a:chOff x="4743248" y="4435364"/>
            <a:chExt cx="704095" cy="563109"/>
          </a:xfrm>
        </p:grpSpPr>
        <p:sp>
          <p:nvSpPr>
            <p:cNvPr id="163" name="AutoShape 404"/>
            <p:cNvSpPr>
              <a:spLocks noChangeAspect="1" noChangeArrowheads="1" noTextEdit="1"/>
            </p:cNvSpPr>
            <p:nvPr/>
          </p:nvSpPr>
          <p:spPr bwMode="auto">
            <a:xfrm>
              <a:off x="4743248" y="4435364"/>
              <a:ext cx="704095" cy="56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4" tIns="49347" rIns="98694" bIns="49347" numCol="1" anchor="t" anchorCtr="0" compatLnSpc="1">
              <a:prstTxWarp prst="textNoShape">
                <a:avLst/>
              </a:prstTxWarp>
            </a:bodyPr>
            <a:lstStyle/>
            <a:p>
              <a:endParaRPr lang="en-US" sz="1400" dirty="0">
                <a:solidFill>
                  <a:prstClr val="white"/>
                </a:solidFill>
              </a:endParaRPr>
            </a:p>
          </p:txBody>
        </p:sp>
        <p:grpSp>
          <p:nvGrpSpPr>
            <p:cNvPr id="164" name="Group 163"/>
            <p:cNvGrpSpPr/>
            <p:nvPr/>
          </p:nvGrpSpPr>
          <p:grpSpPr>
            <a:xfrm>
              <a:off x="4762175" y="4479537"/>
              <a:ext cx="643171" cy="363346"/>
              <a:chOff x="5412276" y="5223790"/>
              <a:chExt cx="190848" cy="108318"/>
            </a:xfrm>
          </p:grpSpPr>
          <p:sp>
            <p:nvSpPr>
              <p:cNvPr id="165" name="Freeform 416"/>
              <p:cNvSpPr>
                <a:spLocks/>
              </p:cNvSpPr>
              <p:nvPr/>
            </p:nvSpPr>
            <p:spPr bwMode="auto">
              <a:xfrm>
                <a:off x="5416126" y="5225974"/>
                <a:ext cx="183148" cy="103949"/>
              </a:xfrm>
              <a:custGeom>
                <a:avLst/>
                <a:gdLst>
                  <a:gd name="T0" fmla="*/ 0 w 62"/>
                  <a:gd name="T1" fmla="*/ 20 h 35"/>
                  <a:gd name="T2" fmla="*/ 29 w 62"/>
                  <a:gd name="T3" fmla="*/ 1 h 35"/>
                  <a:gd name="T4" fmla="*/ 62 w 62"/>
                  <a:gd name="T5" fmla="*/ 15 h 35"/>
                  <a:gd name="T6" fmla="*/ 32 w 62"/>
                  <a:gd name="T7" fmla="*/ 34 h 35"/>
                  <a:gd name="T8" fmla="*/ 0 w 62"/>
                  <a:gd name="T9" fmla="*/ 20 h 35"/>
                </a:gdLst>
                <a:ahLst/>
                <a:cxnLst>
                  <a:cxn ang="0">
                    <a:pos x="T0" y="T1"/>
                  </a:cxn>
                  <a:cxn ang="0">
                    <a:pos x="T2" y="T3"/>
                  </a:cxn>
                  <a:cxn ang="0">
                    <a:pos x="T4" y="T5"/>
                  </a:cxn>
                  <a:cxn ang="0">
                    <a:pos x="T6" y="T7"/>
                  </a:cxn>
                  <a:cxn ang="0">
                    <a:pos x="T8" y="T9"/>
                  </a:cxn>
                </a:cxnLst>
                <a:rect l="0" t="0" r="r" b="b"/>
                <a:pathLst>
                  <a:path w="62" h="35">
                    <a:moveTo>
                      <a:pt x="0" y="20"/>
                    </a:moveTo>
                    <a:cubicBezTo>
                      <a:pt x="0" y="20"/>
                      <a:pt x="11" y="3"/>
                      <a:pt x="29" y="1"/>
                    </a:cubicBezTo>
                    <a:cubicBezTo>
                      <a:pt x="47" y="0"/>
                      <a:pt x="62" y="15"/>
                      <a:pt x="62" y="15"/>
                    </a:cubicBezTo>
                    <a:cubicBezTo>
                      <a:pt x="62" y="15"/>
                      <a:pt x="49" y="32"/>
                      <a:pt x="32" y="34"/>
                    </a:cubicBezTo>
                    <a:cubicBezTo>
                      <a:pt x="16" y="35"/>
                      <a:pt x="0" y="20"/>
                      <a:pt x="0" y="20"/>
                    </a:cubicBezTo>
                    <a:close/>
                  </a:path>
                </a:pathLst>
              </a:custGeom>
              <a:solidFill>
                <a:srgbClr val="6D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pPr defTabSz="986919">
                  <a:defRPr/>
                </a:pPr>
                <a:endParaRPr lang="en-US" sz="1400" kern="0" baseline="-25000" dirty="0">
                  <a:solidFill>
                    <a:prstClr val="white"/>
                  </a:solidFill>
                </a:endParaRPr>
              </a:p>
            </p:txBody>
          </p:sp>
          <p:sp>
            <p:nvSpPr>
              <p:cNvPr id="166" name="Freeform 417"/>
              <p:cNvSpPr>
                <a:spLocks noEditPoints="1"/>
              </p:cNvSpPr>
              <p:nvPr/>
            </p:nvSpPr>
            <p:spPr bwMode="auto">
              <a:xfrm>
                <a:off x="5412276" y="5223790"/>
                <a:ext cx="190848" cy="108318"/>
              </a:xfrm>
              <a:custGeom>
                <a:avLst/>
                <a:gdLst>
                  <a:gd name="T0" fmla="*/ 29 w 62"/>
                  <a:gd name="T1" fmla="*/ 3 h 35"/>
                  <a:gd name="T2" fmla="*/ 59 w 62"/>
                  <a:gd name="T3" fmla="*/ 15 h 35"/>
                  <a:gd name="T4" fmla="*/ 32 w 62"/>
                  <a:gd name="T5" fmla="*/ 32 h 35"/>
                  <a:gd name="T6" fmla="*/ 2 w 62"/>
                  <a:gd name="T7" fmla="*/ 19 h 35"/>
                  <a:gd name="T8" fmla="*/ 29 w 62"/>
                  <a:gd name="T9" fmla="*/ 3 h 35"/>
                  <a:gd name="T10" fmla="*/ 29 w 62"/>
                  <a:gd name="T11" fmla="*/ 1 h 35"/>
                  <a:gd name="T12" fmla="*/ 0 w 62"/>
                  <a:gd name="T13" fmla="*/ 20 h 35"/>
                  <a:gd name="T14" fmla="*/ 32 w 62"/>
                  <a:gd name="T15" fmla="*/ 34 h 35"/>
                  <a:gd name="T16" fmla="*/ 62 w 62"/>
                  <a:gd name="T17" fmla="*/ 15 h 35"/>
                  <a:gd name="T18" fmla="*/ 29 w 62"/>
                  <a:gd name="T1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5">
                    <a:moveTo>
                      <a:pt x="29" y="3"/>
                    </a:moveTo>
                    <a:cubicBezTo>
                      <a:pt x="43" y="2"/>
                      <a:pt x="55" y="12"/>
                      <a:pt x="59" y="15"/>
                    </a:cubicBezTo>
                    <a:cubicBezTo>
                      <a:pt x="56" y="19"/>
                      <a:pt x="45" y="31"/>
                      <a:pt x="32" y="32"/>
                    </a:cubicBezTo>
                    <a:cubicBezTo>
                      <a:pt x="20" y="33"/>
                      <a:pt x="6" y="23"/>
                      <a:pt x="2" y="19"/>
                    </a:cubicBezTo>
                    <a:cubicBezTo>
                      <a:pt x="5" y="15"/>
                      <a:pt x="15" y="5"/>
                      <a:pt x="29" y="3"/>
                    </a:cubicBezTo>
                    <a:moveTo>
                      <a:pt x="29" y="1"/>
                    </a:moveTo>
                    <a:cubicBezTo>
                      <a:pt x="11" y="3"/>
                      <a:pt x="0" y="20"/>
                      <a:pt x="0" y="20"/>
                    </a:cubicBezTo>
                    <a:cubicBezTo>
                      <a:pt x="0" y="20"/>
                      <a:pt x="16" y="35"/>
                      <a:pt x="32" y="34"/>
                    </a:cubicBezTo>
                    <a:cubicBezTo>
                      <a:pt x="49" y="32"/>
                      <a:pt x="62" y="15"/>
                      <a:pt x="62" y="15"/>
                    </a:cubicBezTo>
                    <a:cubicBezTo>
                      <a:pt x="62" y="15"/>
                      <a:pt x="47" y="0"/>
                      <a:pt x="29"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pPr defTabSz="986919">
                  <a:defRPr/>
                </a:pPr>
                <a:endParaRPr lang="en-US" sz="1400" kern="0" baseline="-25000" dirty="0">
                  <a:solidFill>
                    <a:prstClr val="white"/>
                  </a:solidFill>
                </a:endParaRPr>
              </a:p>
            </p:txBody>
          </p:sp>
          <p:sp>
            <p:nvSpPr>
              <p:cNvPr id="167" name="Freeform 418"/>
              <p:cNvSpPr>
                <a:spLocks/>
              </p:cNvSpPr>
              <p:nvPr/>
            </p:nvSpPr>
            <p:spPr bwMode="auto">
              <a:xfrm>
                <a:off x="5466863" y="5238349"/>
                <a:ext cx="79199" cy="79199"/>
              </a:xfrm>
              <a:custGeom>
                <a:avLst/>
                <a:gdLst>
                  <a:gd name="T0" fmla="*/ 26 w 27"/>
                  <a:gd name="T1" fmla="*/ 12 h 27"/>
                  <a:gd name="T2" fmla="*/ 15 w 27"/>
                  <a:gd name="T3" fmla="*/ 26 h 27"/>
                  <a:gd name="T4" fmla="*/ 1 w 27"/>
                  <a:gd name="T5" fmla="*/ 15 h 27"/>
                  <a:gd name="T6" fmla="*/ 12 w 27"/>
                  <a:gd name="T7" fmla="*/ 1 h 27"/>
                  <a:gd name="T8" fmla="*/ 26 w 27"/>
                  <a:gd name="T9" fmla="*/ 12 h 27"/>
                </a:gdLst>
                <a:ahLst/>
                <a:cxnLst>
                  <a:cxn ang="0">
                    <a:pos x="T0" y="T1"/>
                  </a:cxn>
                  <a:cxn ang="0">
                    <a:pos x="T2" y="T3"/>
                  </a:cxn>
                  <a:cxn ang="0">
                    <a:pos x="T4" y="T5"/>
                  </a:cxn>
                  <a:cxn ang="0">
                    <a:pos x="T6" y="T7"/>
                  </a:cxn>
                  <a:cxn ang="0">
                    <a:pos x="T8" y="T9"/>
                  </a:cxn>
                </a:cxnLst>
                <a:rect l="0" t="0" r="r" b="b"/>
                <a:pathLst>
                  <a:path w="27" h="27">
                    <a:moveTo>
                      <a:pt x="26" y="12"/>
                    </a:moveTo>
                    <a:cubicBezTo>
                      <a:pt x="27" y="19"/>
                      <a:pt x="22" y="26"/>
                      <a:pt x="15" y="26"/>
                    </a:cubicBezTo>
                    <a:cubicBezTo>
                      <a:pt x="8" y="27"/>
                      <a:pt x="2" y="22"/>
                      <a:pt x="1" y="15"/>
                    </a:cubicBezTo>
                    <a:cubicBezTo>
                      <a:pt x="0" y="8"/>
                      <a:pt x="5" y="2"/>
                      <a:pt x="12" y="1"/>
                    </a:cubicBezTo>
                    <a:cubicBezTo>
                      <a:pt x="19" y="0"/>
                      <a:pt x="26" y="5"/>
                      <a:pt x="26"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pPr defTabSz="986919">
                  <a:defRPr/>
                </a:pPr>
                <a:endParaRPr lang="en-US" sz="1400" kern="0" baseline="-25000" dirty="0">
                  <a:solidFill>
                    <a:prstClr val="white"/>
                  </a:solidFill>
                </a:endParaRPr>
              </a:p>
            </p:txBody>
          </p:sp>
          <p:sp>
            <p:nvSpPr>
              <p:cNvPr id="168" name="Freeform 419"/>
              <p:cNvSpPr>
                <a:spLocks/>
              </p:cNvSpPr>
              <p:nvPr/>
            </p:nvSpPr>
            <p:spPr bwMode="auto">
              <a:xfrm>
                <a:off x="5486663" y="5258149"/>
                <a:ext cx="38362" cy="39600"/>
              </a:xfrm>
              <a:custGeom>
                <a:avLst/>
                <a:gdLst>
                  <a:gd name="T0" fmla="*/ 12 w 13"/>
                  <a:gd name="T1" fmla="*/ 6 h 13"/>
                  <a:gd name="T2" fmla="*/ 7 w 13"/>
                  <a:gd name="T3" fmla="*/ 12 h 13"/>
                  <a:gd name="T4" fmla="*/ 0 w 13"/>
                  <a:gd name="T5" fmla="*/ 7 h 13"/>
                  <a:gd name="T6" fmla="*/ 6 w 13"/>
                  <a:gd name="T7" fmla="*/ 0 h 13"/>
                  <a:gd name="T8" fmla="*/ 12 w 13"/>
                  <a:gd name="T9" fmla="*/ 6 h 13"/>
                </a:gdLst>
                <a:ahLst/>
                <a:cxnLst>
                  <a:cxn ang="0">
                    <a:pos x="T0" y="T1"/>
                  </a:cxn>
                  <a:cxn ang="0">
                    <a:pos x="T2" y="T3"/>
                  </a:cxn>
                  <a:cxn ang="0">
                    <a:pos x="T4" y="T5"/>
                  </a:cxn>
                  <a:cxn ang="0">
                    <a:pos x="T6" y="T7"/>
                  </a:cxn>
                  <a:cxn ang="0">
                    <a:pos x="T8" y="T9"/>
                  </a:cxn>
                </a:cxnLst>
                <a:rect l="0" t="0" r="r" b="b"/>
                <a:pathLst>
                  <a:path w="13" h="13">
                    <a:moveTo>
                      <a:pt x="12" y="6"/>
                    </a:moveTo>
                    <a:cubicBezTo>
                      <a:pt x="13" y="9"/>
                      <a:pt x="10" y="12"/>
                      <a:pt x="7" y="12"/>
                    </a:cubicBezTo>
                    <a:cubicBezTo>
                      <a:pt x="4" y="13"/>
                      <a:pt x="1" y="10"/>
                      <a:pt x="0" y="7"/>
                    </a:cubicBezTo>
                    <a:cubicBezTo>
                      <a:pt x="0" y="4"/>
                      <a:pt x="2" y="1"/>
                      <a:pt x="6" y="0"/>
                    </a:cubicBezTo>
                    <a:cubicBezTo>
                      <a:pt x="9" y="0"/>
                      <a:pt x="12" y="2"/>
                      <a:pt x="12" y="6"/>
                    </a:cubicBezTo>
                    <a:close/>
                  </a:path>
                </a:pathLst>
              </a:custGeom>
              <a:solidFill>
                <a:srgbClr val="6D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pPr defTabSz="986919">
                  <a:defRPr/>
                </a:pPr>
                <a:endParaRPr lang="en-US" sz="1400" kern="0" baseline="-25000" dirty="0">
                  <a:solidFill>
                    <a:prstClr val="white"/>
                  </a:solidFill>
                </a:endParaRPr>
              </a:p>
            </p:txBody>
          </p:sp>
          <p:sp>
            <p:nvSpPr>
              <p:cNvPr id="169" name="Freeform 420"/>
              <p:cNvSpPr>
                <a:spLocks/>
              </p:cNvSpPr>
              <p:nvPr/>
            </p:nvSpPr>
            <p:spPr bwMode="auto">
              <a:xfrm>
                <a:off x="5486663" y="5261861"/>
                <a:ext cx="9900" cy="8662"/>
              </a:xfrm>
              <a:custGeom>
                <a:avLst/>
                <a:gdLst>
                  <a:gd name="T0" fmla="*/ 3 w 3"/>
                  <a:gd name="T1" fmla="*/ 1 h 3"/>
                  <a:gd name="T2" fmla="*/ 2 w 3"/>
                  <a:gd name="T3" fmla="*/ 3 h 3"/>
                  <a:gd name="T4" fmla="*/ 0 w 3"/>
                  <a:gd name="T5" fmla="*/ 1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2"/>
                      <a:pt x="0" y="1"/>
                    </a:cubicBezTo>
                    <a:cubicBezTo>
                      <a:pt x="0" y="1"/>
                      <a:pt x="1" y="0"/>
                      <a:pt x="1" y="0"/>
                    </a:cubicBezTo>
                    <a:cubicBezTo>
                      <a:pt x="2" y="0"/>
                      <a:pt x="3" y="0"/>
                      <a:pt x="3" y="1"/>
                    </a:cubicBezTo>
                    <a:close/>
                  </a:path>
                </a:pathLst>
              </a:custGeom>
              <a:solidFill>
                <a:schemeClr val="bg1"/>
              </a:solidFill>
              <a:ln w="9525">
                <a:solidFill>
                  <a:srgbClr val="6D2077"/>
                </a:solidFill>
                <a:round/>
                <a:headEnd/>
                <a:tailEnd/>
              </a:ln>
            </p:spPr>
            <p:txBody>
              <a:bodyPr vert="horz" wrap="square" lIns="98694" tIns="49347" rIns="98694" bIns="49347" numCol="1" anchor="t" anchorCtr="0" compatLnSpc="1">
                <a:prstTxWarp prst="textNoShape">
                  <a:avLst/>
                </a:prstTxWarp>
              </a:bodyPr>
              <a:lstStyle/>
              <a:p>
                <a:pPr defTabSz="986919">
                  <a:defRPr/>
                </a:pPr>
                <a:endParaRPr lang="en-US" sz="1400" kern="0" baseline="-25000" dirty="0">
                  <a:solidFill>
                    <a:prstClr val="white"/>
                  </a:solidFill>
                </a:endParaRPr>
              </a:p>
            </p:txBody>
          </p:sp>
          <p:sp>
            <p:nvSpPr>
              <p:cNvPr id="170" name="Freeform 421"/>
              <p:cNvSpPr>
                <a:spLocks/>
              </p:cNvSpPr>
              <p:nvPr/>
            </p:nvSpPr>
            <p:spPr bwMode="auto">
              <a:xfrm>
                <a:off x="5501513" y="5272998"/>
                <a:ext cx="9900" cy="9900"/>
              </a:xfrm>
              <a:custGeom>
                <a:avLst/>
                <a:gdLst>
                  <a:gd name="T0" fmla="*/ 3 w 3"/>
                  <a:gd name="T1" fmla="*/ 1 h 3"/>
                  <a:gd name="T2" fmla="*/ 2 w 3"/>
                  <a:gd name="T3" fmla="*/ 3 h 3"/>
                  <a:gd name="T4" fmla="*/ 0 w 3"/>
                  <a:gd name="T5" fmla="*/ 1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2" y="3"/>
                      <a:pt x="2" y="3"/>
                    </a:cubicBezTo>
                    <a:cubicBezTo>
                      <a:pt x="1" y="3"/>
                      <a:pt x="0" y="2"/>
                      <a:pt x="0" y="1"/>
                    </a:cubicBezTo>
                    <a:cubicBezTo>
                      <a:pt x="0" y="1"/>
                      <a:pt x="1" y="0"/>
                      <a:pt x="1" y="0"/>
                    </a:cubicBezTo>
                    <a:cubicBezTo>
                      <a:pt x="2" y="0"/>
                      <a:pt x="3" y="0"/>
                      <a:pt x="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pPr defTabSz="986919">
                  <a:defRPr/>
                </a:pPr>
                <a:endParaRPr lang="en-US" sz="1400" kern="0" baseline="-25000" dirty="0">
                  <a:solidFill>
                    <a:prstClr val="white"/>
                  </a:solidFill>
                </a:endParaRPr>
              </a:p>
            </p:txBody>
          </p:sp>
        </p:grpSp>
      </p:grpSp>
      <p:sp>
        <p:nvSpPr>
          <p:cNvPr id="134" name="Freeform 22"/>
          <p:cNvSpPr>
            <a:spLocks/>
          </p:cNvSpPr>
          <p:nvPr/>
        </p:nvSpPr>
        <p:spPr bwMode="auto">
          <a:xfrm>
            <a:off x="6295818" y="3551795"/>
            <a:ext cx="958485" cy="954037"/>
          </a:xfrm>
          <a:custGeom>
            <a:avLst/>
            <a:gdLst>
              <a:gd name="T0" fmla="*/ 148 w 447"/>
              <a:gd name="T1" fmla="*/ 440 h 447"/>
              <a:gd name="T2" fmla="*/ 440 w 447"/>
              <a:gd name="T3" fmla="*/ 148 h 447"/>
              <a:gd name="T4" fmla="*/ 426 w 447"/>
              <a:gd name="T5" fmla="*/ 112 h 447"/>
              <a:gd name="T6" fmla="*/ 166 w 447"/>
              <a:gd name="T7" fmla="*/ 4 h 447"/>
              <a:gd name="T8" fmla="*/ 137 w 447"/>
              <a:gd name="T9" fmla="*/ 10 h 447"/>
              <a:gd name="T10" fmla="*/ 10 w 447"/>
              <a:gd name="T11" fmla="*/ 137 h 447"/>
              <a:gd name="T12" fmla="*/ 4 w 447"/>
              <a:gd name="T13" fmla="*/ 166 h 447"/>
              <a:gd name="T14" fmla="*/ 112 w 447"/>
              <a:gd name="T15" fmla="*/ 426 h 447"/>
              <a:gd name="T16" fmla="*/ 148 w 447"/>
              <a:gd name="T17" fmla="*/ 44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47">
                <a:moveTo>
                  <a:pt x="148" y="440"/>
                </a:moveTo>
                <a:cubicBezTo>
                  <a:pt x="273" y="377"/>
                  <a:pt x="377" y="273"/>
                  <a:pt x="440" y="148"/>
                </a:cubicBezTo>
                <a:cubicBezTo>
                  <a:pt x="447" y="134"/>
                  <a:pt x="440" y="118"/>
                  <a:pt x="426" y="112"/>
                </a:cubicBezTo>
                <a:cubicBezTo>
                  <a:pt x="166" y="4"/>
                  <a:pt x="166" y="4"/>
                  <a:pt x="166" y="4"/>
                </a:cubicBezTo>
                <a:cubicBezTo>
                  <a:pt x="156" y="0"/>
                  <a:pt x="145" y="2"/>
                  <a:pt x="137" y="10"/>
                </a:cubicBezTo>
                <a:cubicBezTo>
                  <a:pt x="10" y="137"/>
                  <a:pt x="10" y="137"/>
                  <a:pt x="10" y="137"/>
                </a:cubicBezTo>
                <a:cubicBezTo>
                  <a:pt x="2" y="145"/>
                  <a:pt x="0" y="156"/>
                  <a:pt x="4" y="166"/>
                </a:cubicBezTo>
                <a:cubicBezTo>
                  <a:pt x="112" y="426"/>
                  <a:pt x="112" y="426"/>
                  <a:pt x="112" y="426"/>
                </a:cubicBezTo>
                <a:cubicBezTo>
                  <a:pt x="118" y="440"/>
                  <a:pt x="134" y="447"/>
                  <a:pt x="148" y="440"/>
                </a:cubicBezTo>
                <a:close/>
              </a:path>
            </a:pathLst>
          </a:custGeom>
          <a:solidFill>
            <a:srgbClr val="005EB8"/>
          </a:solidFill>
          <a:ln w="6350">
            <a:noFill/>
            <a:round/>
            <a:headEnd/>
            <a:tailEnd/>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sp>
        <p:nvSpPr>
          <p:cNvPr id="135" name="Freeform 401"/>
          <p:cNvSpPr>
            <a:spLocks noEditPoints="1"/>
          </p:cNvSpPr>
          <p:nvPr/>
        </p:nvSpPr>
        <p:spPr bwMode="auto">
          <a:xfrm rot="1597486">
            <a:off x="6605323" y="3746723"/>
            <a:ext cx="221628" cy="454397"/>
          </a:xfrm>
          <a:custGeom>
            <a:avLst/>
            <a:gdLst>
              <a:gd name="T0" fmla="*/ 33 w 49"/>
              <a:gd name="T1" fmla="*/ 35 h 101"/>
              <a:gd name="T2" fmla="*/ 34 w 49"/>
              <a:gd name="T3" fmla="*/ 35 h 101"/>
              <a:gd name="T4" fmla="*/ 47 w 49"/>
              <a:gd name="T5" fmla="*/ 22 h 101"/>
              <a:gd name="T6" fmla="*/ 42 w 49"/>
              <a:gd name="T7" fmla="*/ 4 h 101"/>
              <a:gd name="T8" fmla="*/ 38 w 49"/>
              <a:gd name="T9" fmla="*/ 18 h 101"/>
              <a:gd name="T10" fmla="*/ 28 w 49"/>
              <a:gd name="T11" fmla="*/ 21 h 101"/>
              <a:gd name="T12" fmla="*/ 21 w 49"/>
              <a:gd name="T13" fmla="*/ 14 h 101"/>
              <a:gd name="T14" fmla="*/ 25 w 49"/>
              <a:gd name="T15" fmla="*/ 0 h 101"/>
              <a:gd name="T16" fmla="*/ 11 w 49"/>
              <a:gd name="T17" fmla="*/ 12 h 101"/>
              <a:gd name="T18" fmla="*/ 17 w 49"/>
              <a:gd name="T19" fmla="*/ 31 h 101"/>
              <a:gd name="T20" fmla="*/ 17 w 49"/>
              <a:gd name="T21" fmla="*/ 31 h 101"/>
              <a:gd name="T22" fmla="*/ 1 w 49"/>
              <a:gd name="T23" fmla="*/ 89 h 101"/>
              <a:gd name="T24" fmla="*/ 2 w 49"/>
              <a:gd name="T25" fmla="*/ 96 h 101"/>
              <a:gd name="T26" fmla="*/ 7 w 49"/>
              <a:gd name="T27" fmla="*/ 100 h 101"/>
              <a:gd name="T28" fmla="*/ 18 w 49"/>
              <a:gd name="T29" fmla="*/ 93 h 101"/>
              <a:gd name="T30" fmla="*/ 33 w 49"/>
              <a:gd name="T31" fmla="*/ 35 h 101"/>
              <a:gd name="T32" fmla="*/ 6 w 49"/>
              <a:gd name="T33" fmla="*/ 94 h 101"/>
              <a:gd name="T34" fmla="*/ 7 w 49"/>
              <a:gd name="T35" fmla="*/ 90 h 101"/>
              <a:gd name="T36" fmla="*/ 11 w 49"/>
              <a:gd name="T37" fmla="*/ 91 h 101"/>
              <a:gd name="T38" fmla="*/ 10 w 49"/>
              <a:gd name="T39" fmla="*/ 95 h 101"/>
              <a:gd name="T40" fmla="*/ 6 w 49"/>
              <a:gd name="T41" fmla="*/ 94 h 101"/>
              <a:gd name="T42" fmla="*/ 6 w 49"/>
              <a:gd name="T43" fmla="*/ 94 h 101"/>
              <a:gd name="T44" fmla="*/ 6 w 49"/>
              <a:gd name="T45" fmla="*/ 9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101">
                <a:moveTo>
                  <a:pt x="33" y="35"/>
                </a:moveTo>
                <a:cubicBezTo>
                  <a:pt x="34" y="35"/>
                  <a:pt x="34" y="35"/>
                  <a:pt x="34" y="35"/>
                </a:cubicBezTo>
                <a:cubicBezTo>
                  <a:pt x="40" y="33"/>
                  <a:pt x="45" y="29"/>
                  <a:pt x="47" y="22"/>
                </a:cubicBezTo>
                <a:cubicBezTo>
                  <a:pt x="49" y="15"/>
                  <a:pt x="47" y="9"/>
                  <a:pt x="42" y="4"/>
                </a:cubicBezTo>
                <a:cubicBezTo>
                  <a:pt x="38" y="18"/>
                  <a:pt x="38" y="18"/>
                  <a:pt x="38" y="18"/>
                </a:cubicBezTo>
                <a:cubicBezTo>
                  <a:pt x="28" y="21"/>
                  <a:pt x="28" y="21"/>
                  <a:pt x="28" y="21"/>
                </a:cubicBezTo>
                <a:cubicBezTo>
                  <a:pt x="21" y="14"/>
                  <a:pt x="21" y="14"/>
                  <a:pt x="21" y="14"/>
                </a:cubicBezTo>
                <a:cubicBezTo>
                  <a:pt x="25" y="0"/>
                  <a:pt x="25" y="0"/>
                  <a:pt x="25" y="0"/>
                </a:cubicBezTo>
                <a:cubicBezTo>
                  <a:pt x="18" y="1"/>
                  <a:pt x="13" y="6"/>
                  <a:pt x="11" y="12"/>
                </a:cubicBezTo>
                <a:cubicBezTo>
                  <a:pt x="10" y="19"/>
                  <a:pt x="12" y="26"/>
                  <a:pt x="17" y="31"/>
                </a:cubicBezTo>
                <a:cubicBezTo>
                  <a:pt x="17" y="31"/>
                  <a:pt x="17" y="31"/>
                  <a:pt x="17" y="31"/>
                </a:cubicBezTo>
                <a:cubicBezTo>
                  <a:pt x="1" y="89"/>
                  <a:pt x="1" y="89"/>
                  <a:pt x="1" y="89"/>
                </a:cubicBezTo>
                <a:cubicBezTo>
                  <a:pt x="0" y="91"/>
                  <a:pt x="1" y="94"/>
                  <a:pt x="2" y="96"/>
                </a:cubicBezTo>
                <a:cubicBezTo>
                  <a:pt x="3" y="97"/>
                  <a:pt x="5" y="99"/>
                  <a:pt x="7" y="100"/>
                </a:cubicBezTo>
                <a:cubicBezTo>
                  <a:pt x="12" y="101"/>
                  <a:pt x="16" y="98"/>
                  <a:pt x="18" y="93"/>
                </a:cubicBezTo>
                <a:lnTo>
                  <a:pt x="33" y="35"/>
                </a:lnTo>
                <a:close/>
                <a:moveTo>
                  <a:pt x="6" y="94"/>
                </a:moveTo>
                <a:cubicBezTo>
                  <a:pt x="5" y="93"/>
                  <a:pt x="5" y="91"/>
                  <a:pt x="7" y="90"/>
                </a:cubicBezTo>
                <a:cubicBezTo>
                  <a:pt x="9" y="89"/>
                  <a:pt x="11" y="89"/>
                  <a:pt x="11" y="91"/>
                </a:cubicBezTo>
                <a:cubicBezTo>
                  <a:pt x="12" y="92"/>
                  <a:pt x="12" y="94"/>
                  <a:pt x="10" y="95"/>
                </a:cubicBezTo>
                <a:cubicBezTo>
                  <a:pt x="9" y="96"/>
                  <a:pt x="7" y="96"/>
                  <a:pt x="6" y="94"/>
                </a:cubicBezTo>
                <a:close/>
                <a:moveTo>
                  <a:pt x="6" y="94"/>
                </a:moveTo>
                <a:cubicBezTo>
                  <a:pt x="6" y="94"/>
                  <a:pt x="6" y="94"/>
                  <a:pt x="6" y="94"/>
                </a:cubicBezTo>
              </a:path>
            </a:pathLst>
          </a:custGeom>
          <a:solidFill>
            <a:schemeClr val="bg1"/>
          </a:solidFill>
          <a:ln>
            <a:noFill/>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grpSp>
        <p:nvGrpSpPr>
          <p:cNvPr id="136" name="Group 135"/>
          <p:cNvGrpSpPr/>
          <p:nvPr/>
        </p:nvGrpSpPr>
        <p:grpSpPr>
          <a:xfrm>
            <a:off x="6527929" y="3714052"/>
            <a:ext cx="338013" cy="473697"/>
            <a:chOff x="6263120" y="4628396"/>
            <a:chExt cx="462153" cy="650687"/>
          </a:xfrm>
          <a:solidFill>
            <a:schemeClr val="bg1"/>
          </a:solidFill>
        </p:grpSpPr>
        <p:sp>
          <p:nvSpPr>
            <p:cNvPr id="161" name="Freeform 402"/>
            <p:cNvSpPr>
              <a:spLocks noEditPoints="1"/>
            </p:cNvSpPr>
            <p:nvPr/>
          </p:nvSpPr>
          <p:spPr bwMode="auto">
            <a:xfrm rot="18994116">
              <a:off x="6263120" y="4628396"/>
              <a:ext cx="462153" cy="574427"/>
            </a:xfrm>
            <a:custGeom>
              <a:avLst/>
              <a:gdLst>
                <a:gd name="T0" fmla="*/ 3 w 74"/>
                <a:gd name="T1" fmla="*/ 25 h 92"/>
                <a:gd name="T2" fmla="*/ 0 w 74"/>
                <a:gd name="T3" fmla="*/ 22 h 92"/>
                <a:gd name="T4" fmla="*/ 1 w 74"/>
                <a:gd name="T5" fmla="*/ 3 h 92"/>
                <a:gd name="T6" fmla="*/ 4 w 74"/>
                <a:gd name="T7" fmla="*/ 0 h 92"/>
                <a:gd name="T8" fmla="*/ 8 w 74"/>
                <a:gd name="T9" fmla="*/ 0 h 92"/>
                <a:gd name="T10" fmla="*/ 7 w 74"/>
                <a:gd name="T11" fmla="*/ 25 h 92"/>
                <a:gd name="T12" fmla="*/ 3 w 74"/>
                <a:gd name="T13" fmla="*/ 25 h 92"/>
                <a:gd name="T14" fmla="*/ 39 w 74"/>
                <a:gd name="T15" fmla="*/ 41 h 92"/>
                <a:gd name="T16" fmla="*/ 26 w 74"/>
                <a:gd name="T17" fmla="*/ 40 h 92"/>
                <a:gd name="T18" fmla="*/ 23 w 74"/>
                <a:gd name="T19" fmla="*/ 89 h 92"/>
                <a:gd name="T20" fmla="*/ 37 w 74"/>
                <a:gd name="T21" fmla="*/ 90 h 92"/>
                <a:gd name="T22" fmla="*/ 39 w 74"/>
                <a:gd name="T23" fmla="*/ 41 h 92"/>
                <a:gd name="T24" fmla="*/ 13 w 74"/>
                <a:gd name="T25" fmla="*/ 23 h 92"/>
                <a:gd name="T26" fmla="*/ 14 w 74"/>
                <a:gd name="T27" fmla="*/ 22 h 92"/>
                <a:gd name="T28" fmla="*/ 15 w 74"/>
                <a:gd name="T29" fmla="*/ 22 h 92"/>
                <a:gd name="T30" fmla="*/ 17 w 74"/>
                <a:gd name="T31" fmla="*/ 23 h 92"/>
                <a:gd name="T32" fmla="*/ 23 w 74"/>
                <a:gd name="T33" fmla="*/ 35 h 92"/>
                <a:gd name="T34" fmla="*/ 23 w 74"/>
                <a:gd name="T35" fmla="*/ 37 h 92"/>
                <a:gd name="T36" fmla="*/ 41 w 74"/>
                <a:gd name="T37" fmla="*/ 38 h 92"/>
                <a:gd name="T38" fmla="*/ 42 w 74"/>
                <a:gd name="T39" fmla="*/ 29 h 92"/>
                <a:gd name="T40" fmla="*/ 63 w 74"/>
                <a:gd name="T41" fmla="*/ 20 h 92"/>
                <a:gd name="T42" fmla="*/ 68 w 74"/>
                <a:gd name="T43" fmla="*/ 24 h 92"/>
                <a:gd name="T44" fmla="*/ 70 w 74"/>
                <a:gd name="T45" fmla="*/ 26 h 92"/>
                <a:gd name="T46" fmla="*/ 73 w 74"/>
                <a:gd name="T47" fmla="*/ 24 h 92"/>
                <a:gd name="T48" fmla="*/ 71 w 74"/>
                <a:gd name="T49" fmla="*/ 21 h 92"/>
                <a:gd name="T50" fmla="*/ 33 w 74"/>
                <a:gd name="T51" fmla="*/ 3 h 92"/>
                <a:gd name="T52" fmla="*/ 29 w 74"/>
                <a:gd name="T53" fmla="*/ 3 h 92"/>
                <a:gd name="T54" fmla="*/ 11 w 74"/>
                <a:gd name="T55" fmla="*/ 2 h 92"/>
                <a:gd name="T56" fmla="*/ 10 w 74"/>
                <a:gd name="T57" fmla="*/ 24 h 92"/>
                <a:gd name="T58" fmla="*/ 11 w 74"/>
                <a:gd name="T59" fmla="*/ 23 h 92"/>
                <a:gd name="T60" fmla="*/ 12 w 74"/>
                <a:gd name="T61" fmla="*/ 23 h 92"/>
                <a:gd name="T62" fmla="*/ 13 w 74"/>
                <a:gd name="T63" fmla="*/ 23 h 92"/>
                <a:gd name="T64" fmla="*/ 13 w 74"/>
                <a:gd name="T65" fmla="*/ 23 h 92"/>
                <a:gd name="T66" fmla="*/ 13 w 74"/>
                <a:gd name="T67" fmla="*/ 2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92">
                  <a:moveTo>
                    <a:pt x="3" y="25"/>
                  </a:moveTo>
                  <a:cubicBezTo>
                    <a:pt x="1" y="25"/>
                    <a:pt x="0" y="23"/>
                    <a:pt x="0" y="22"/>
                  </a:cubicBezTo>
                  <a:cubicBezTo>
                    <a:pt x="1" y="3"/>
                    <a:pt x="1" y="3"/>
                    <a:pt x="1" y="3"/>
                  </a:cubicBezTo>
                  <a:cubicBezTo>
                    <a:pt x="1" y="1"/>
                    <a:pt x="3" y="0"/>
                    <a:pt x="4" y="0"/>
                  </a:cubicBezTo>
                  <a:cubicBezTo>
                    <a:pt x="8" y="0"/>
                    <a:pt x="8" y="0"/>
                    <a:pt x="8" y="0"/>
                  </a:cubicBezTo>
                  <a:cubicBezTo>
                    <a:pt x="7" y="25"/>
                    <a:pt x="7" y="25"/>
                    <a:pt x="7" y="25"/>
                  </a:cubicBezTo>
                  <a:lnTo>
                    <a:pt x="3" y="25"/>
                  </a:lnTo>
                  <a:close/>
                  <a:moveTo>
                    <a:pt x="39" y="41"/>
                  </a:moveTo>
                  <a:cubicBezTo>
                    <a:pt x="26" y="40"/>
                    <a:pt x="26" y="40"/>
                    <a:pt x="26" y="40"/>
                  </a:cubicBezTo>
                  <a:cubicBezTo>
                    <a:pt x="23" y="89"/>
                    <a:pt x="23" y="89"/>
                    <a:pt x="23" y="89"/>
                  </a:cubicBezTo>
                  <a:cubicBezTo>
                    <a:pt x="27" y="91"/>
                    <a:pt x="33" y="92"/>
                    <a:pt x="37" y="90"/>
                  </a:cubicBezTo>
                  <a:lnTo>
                    <a:pt x="39" y="41"/>
                  </a:lnTo>
                  <a:close/>
                  <a:moveTo>
                    <a:pt x="13" y="23"/>
                  </a:moveTo>
                  <a:cubicBezTo>
                    <a:pt x="13" y="23"/>
                    <a:pt x="13" y="22"/>
                    <a:pt x="14" y="22"/>
                  </a:cubicBezTo>
                  <a:cubicBezTo>
                    <a:pt x="14" y="22"/>
                    <a:pt x="14" y="22"/>
                    <a:pt x="15" y="22"/>
                  </a:cubicBezTo>
                  <a:cubicBezTo>
                    <a:pt x="16" y="22"/>
                    <a:pt x="16" y="22"/>
                    <a:pt x="17" y="23"/>
                  </a:cubicBezTo>
                  <a:cubicBezTo>
                    <a:pt x="22" y="25"/>
                    <a:pt x="23" y="32"/>
                    <a:pt x="23" y="35"/>
                  </a:cubicBezTo>
                  <a:cubicBezTo>
                    <a:pt x="23" y="36"/>
                    <a:pt x="23" y="37"/>
                    <a:pt x="23" y="37"/>
                  </a:cubicBezTo>
                  <a:cubicBezTo>
                    <a:pt x="41" y="38"/>
                    <a:pt x="41" y="38"/>
                    <a:pt x="41" y="38"/>
                  </a:cubicBezTo>
                  <a:cubicBezTo>
                    <a:pt x="41" y="38"/>
                    <a:pt x="41" y="32"/>
                    <a:pt x="42" y="29"/>
                  </a:cubicBezTo>
                  <a:cubicBezTo>
                    <a:pt x="42" y="18"/>
                    <a:pt x="54" y="16"/>
                    <a:pt x="63" y="20"/>
                  </a:cubicBezTo>
                  <a:cubicBezTo>
                    <a:pt x="65" y="21"/>
                    <a:pt x="66" y="23"/>
                    <a:pt x="68" y="24"/>
                  </a:cubicBezTo>
                  <a:cubicBezTo>
                    <a:pt x="68" y="25"/>
                    <a:pt x="69" y="26"/>
                    <a:pt x="70" y="26"/>
                  </a:cubicBezTo>
                  <a:cubicBezTo>
                    <a:pt x="72" y="28"/>
                    <a:pt x="74" y="26"/>
                    <a:pt x="73" y="24"/>
                  </a:cubicBezTo>
                  <a:cubicBezTo>
                    <a:pt x="72" y="23"/>
                    <a:pt x="71" y="22"/>
                    <a:pt x="71" y="21"/>
                  </a:cubicBezTo>
                  <a:cubicBezTo>
                    <a:pt x="63" y="11"/>
                    <a:pt x="51" y="4"/>
                    <a:pt x="33" y="3"/>
                  </a:cubicBezTo>
                  <a:cubicBezTo>
                    <a:pt x="32" y="3"/>
                    <a:pt x="31" y="3"/>
                    <a:pt x="29" y="3"/>
                  </a:cubicBezTo>
                  <a:cubicBezTo>
                    <a:pt x="18" y="9"/>
                    <a:pt x="11" y="2"/>
                    <a:pt x="11" y="2"/>
                  </a:cubicBezTo>
                  <a:cubicBezTo>
                    <a:pt x="11" y="9"/>
                    <a:pt x="11" y="17"/>
                    <a:pt x="10" y="24"/>
                  </a:cubicBezTo>
                  <a:cubicBezTo>
                    <a:pt x="11" y="24"/>
                    <a:pt x="11" y="23"/>
                    <a:pt x="11" y="23"/>
                  </a:cubicBezTo>
                  <a:cubicBezTo>
                    <a:pt x="12" y="23"/>
                    <a:pt x="12" y="23"/>
                    <a:pt x="12" y="23"/>
                  </a:cubicBezTo>
                  <a:cubicBezTo>
                    <a:pt x="12" y="23"/>
                    <a:pt x="13" y="23"/>
                    <a:pt x="13" y="23"/>
                  </a:cubicBezTo>
                  <a:close/>
                  <a:moveTo>
                    <a:pt x="13" y="23"/>
                  </a:moveTo>
                  <a:cubicBezTo>
                    <a:pt x="13" y="23"/>
                    <a:pt x="13" y="23"/>
                    <a:pt x="13" y="23"/>
                  </a:cubicBezTo>
                </a:path>
              </a:pathLst>
            </a:custGeom>
            <a:grpFill/>
            <a:ln>
              <a:noFill/>
            </a:ln>
          </p:spPr>
          <p:txBody>
            <a:bodyPr vert="horz" wrap="square" lIns="98694" tIns="49347" rIns="98694" bIns="49347" numCol="1" anchor="t" anchorCtr="0" compatLnSpc="1">
              <a:prstTxWarp prst="textNoShape">
                <a:avLst/>
              </a:prstTxWarp>
            </a:bodyPr>
            <a:lstStyle/>
            <a:p>
              <a:pPr defTabSz="986919">
                <a:defRPr/>
              </a:pPr>
              <a:endParaRPr lang="en-US" sz="1400" kern="0" baseline="-25000" dirty="0">
                <a:solidFill>
                  <a:prstClr val="white"/>
                </a:solidFill>
              </a:endParaRPr>
            </a:p>
          </p:txBody>
        </p:sp>
        <p:sp>
          <p:nvSpPr>
            <p:cNvPr id="162" name="Rectangle 6"/>
            <p:cNvSpPr/>
            <p:nvPr/>
          </p:nvSpPr>
          <p:spPr>
            <a:xfrm rot="3006515">
              <a:off x="6374832" y="5025016"/>
              <a:ext cx="422928" cy="85205"/>
            </a:xfrm>
            <a:custGeom>
              <a:avLst/>
              <a:gdLst>
                <a:gd name="connsiteX0" fmla="*/ 0 w 406996"/>
                <a:gd name="connsiteY0" fmla="*/ 0 h 85205"/>
                <a:gd name="connsiteX1" fmla="*/ 406996 w 406996"/>
                <a:gd name="connsiteY1" fmla="*/ 0 h 85205"/>
                <a:gd name="connsiteX2" fmla="*/ 406996 w 406996"/>
                <a:gd name="connsiteY2" fmla="*/ 85205 h 85205"/>
                <a:gd name="connsiteX3" fmla="*/ 0 w 406996"/>
                <a:gd name="connsiteY3" fmla="*/ 85205 h 85205"/>
                <a:gd name="connsiteX4" fmla="*/ 0 w 406996"/>
                <a:gd name="connsiteY4" fmla="*/ 0 h 85205"/>
                <a:gd name="connsiteX0" fmla="*/ 0 w 406996"/>
                <a:gd name="connsiteY0" fmla="*/ 0 h 85205"/>
                <a:gd name="connsiteX1" fmla="*/ 406996 w 406996"/>
                <a:gd name="connsiteY1" fmla="*/ 0 h 85205"/>
                <a:gd name="connsiteX2" fmla="*/ 406996 w 406996"/>
                <a:gd name="connsiteY2" fmla="*/ 85205 h 85205"/>
                <a:gd name="connsiteX3" fmla="*/ 0 w 406996"/>
                <a:gd name="connsiteY3" fmla="*/ 85205 h 85205"/>
                <a:gd name="connsiteX4" fmla="*/ 0 w 406996"/>
                <a:gd name="connsiteY4" fmla="*/ 0 h 85205"/>
                <a:gd name="connsiteX0" fmla="*/ 0 w 415540"/>
                <a:gd name="connsiteY0" fmla="*/ 0 h 85205"/>
                <a:gd name="connsiteX1" fmla="*/ 406996 w 415540"/>
                <a:gd name="connsiteY1" fmla="*/ 0 h 85205"/>
                <a:gd name="connsiteX2" fmla="*/ 406996 w 415540"/>
                <a:gd name="connsiteY2" fmla="*/ 85205 h 85205"/>
                <a:gd name="connsiteX3" fmla="*/ 0 w 415540"/>
                <a:gd name="connsiteY3" fmla="*/ 85205 h 85205"/>
                <a:gd name="connsiteX4" fmla="*/ 0 w 415540"/>
                <a:gd name="connsiteY4" fmla="*/ 0 h 85205"/>
                <a:gd name="connsiteX0" fmla="*/ 0 w 422928"/>
                <a:gd name="connsiteY0" fmla="*/ 0 h 85205"/>
                <a:gd name="connsiteX1" fmla="*/ 406996 w 422928"/>
                <a:gd name="connsiteY1" fmla="*/ 0 h 85205"/>
                <a:gd name="connsiteX2" fmla="*/ 406996 w 422928"/>
                <a:gd name="connsiteY2" fmla="*/ 85205 h 85205"/>
                <a:gd name="connsiteX3" fmla="*/ 0 w 422928"/>
                <a:gd name="connsiteY3" fmla="*/ 85205 h 85205"/>
                <a:gd name="connsiteX4" fmla="*/ 0 w 422928"/>
                <a:gd name="connsiteY4" fmla="*/ 0 h 8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28" h="85205">
                  <a:moveTo>
                    <a:pt x="0" y="0"/>
                  </a:moveTo>
                  <a:lnTo>
                    <a:pt x="406996" y="0"/>
                  </a:lnTo>
                  <a:cubicBezTo>
                    <a:pt x="426221" y="26684"/>
                    <a:pt x="430166" y="45042"/>
                    <a:pt x="406996" y="85205"/>
                  </a:cubicBezTo>
                  <a:lnTo>
                    <a:pt x="0" y="85205"/>
                  </a:lnTo>
                  <a:lnTo>
                    <a:pt x="0" y="0"/>
                  </a:lnTo>
                  <a:close/>
                </a:path>
              </a:pathLst>
            </a:custGeom>
            <a:grpFill/>
            <a:ln w="25400" cap="flat" cmpd="sng" algn="ctr">
              <a:noFill/>
              <a:prstDash val="solid"/>
            </a:ln>
            <a:effectLst/>
          </p:spPr>
          <p:txBody>
            <a:bodyPr rtlCol="0" anchor="ctr"/>
            <a:lstStyle/>
            <a:p>
              <a:pPr algn="ctr" defTabSz="986919">
                <a:defRPr/>
              </a:pPr>
              <a:endParaRPr lang="en-US" sz="1400" kern="0" dirty="0">
                <a:solidFill>
                  <a:prstClr val="white"/>
                </a:solidFill>
              </a:endParaRPr>
            </a:p>
          </p:txBody>
        </p:sp>
      </p:grpSp>
      <p:sp>
        <p:nvSpPr>
          <p:cNvPr id="137" name="Freeform 23"/>
          <p:cNvSpPr>
            <a:spLocks/>
          </p:cNvSpPr>
          <p:nvPr/>
        </p:nvSpPr>
        <p:spPr bwMode="auto">
          <a:xfrm>
            <a:off x="6645177" y="2760813"/>
            <a:ext cx="739455" cy="972956"/>
          </a:xfrm>
          <a:custGeom>
            <a:avLst/>
            <a:gdLst>
              <a:gd name="T0" fmla="*/ 277 w 345"/>
              <a:gd name="T1" fmla="*/ 6 h 456"/>
              <a:gd name="T2" fmla="*/ 16 w 345"/>
              <a:gd name="T3" fmla="*/ 114 h 456"/>
              <a:gd name="T4" fmla="*/ 0 w 345"/>
              <a:gd name="T5" fmla="*/ 138 h 456"/>
              <a:gd name="T6" fmla="*/ 0 w 345"/>
              <a:gd name="T7" fmla="*/ 318 h 456"/>
              <a:gd name="T8" fmla="*/ 16 w 345"/>
              <a:gd name="T9" fmla="*/ 342 h 456"/>
              <a:gd name="T10" fmla="*/ 277 w 345"/>
              <a:gd name="T11" fmla="*/ 450 h 456"/>
              <a:gd name="T12" fmla="*/ 312 w 345"/>
              <a:gd name="T13" fmla="*/ 435 h 456"/>
              <a:gd name="T14" fmla="*/ 345 w 345"/>
              <a:gd name="T15" fmla="*/ 228 h 456"/>
              <a:gd name="T16" fmla="*/ 312 w 345"/>
              <a:gd name="T17" fmla="*/ 21 h 456"/>
              <a:gd name="T18" fmla="*/ 277 w 345"/>
              <a:gd name="T19" fmla="*/ 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456">
                <a:moveTo>
                  <a:pt x="277" y="6"/>
                </a:moveTo>
                <a:cubicBezTo>
                  <a:pt x="16" y="114"/>
                  <a:pt x="16" y="114"/>
                  <a:pt x="16" y="114"/>
                </a:cubicBezTo>
                <a:cubicBezTo>
                  <a:pt x="7" y="118"/>
                  <a:pt x="0" y="127"/>
                  <a:pt x="0" y="138"/>
                </a:cubicBezTo>
                <a:cubicBezTo>
                  <a:pt x="0" y="318"/>
                  <a:pt x="0" y="318"/>
                  <a:pt x="0" y="318"/>
                </a:cubicBezTo>
                <a:cubicBezTo>
                  <a:pt x="0" y="329"/>
                  <a:pt x="7" y="338"/>
                  <a:pt x="16" y="342"/>
                </a:cubicBezTo>
                <a:cubicBezTo>
                  <a:pt x="277" y="450"/>
                  <a:pt x="277" y="450"/>
                  <a:pt x="277" y="450"/>
                </a:cubicBezTo>
                <a:cubicBezTo>
                  <a:pt x="291" y="456"/>
                  <a:pt x="307" y="449"/>
                  <a:pt x="312" y="435"/>
                </a:cubicBezTo>
                <a:cubicBezTo>
                  <a:pt x="334" y="368"/>
                  <a:pt x="345" y="299"/>
                  <a:pt x="345" y="228"/>
                </a:cubicBezTo>
                <a:cubicBezTo>
                  <a:pt x="345" y="157"/>
                  <a:pt x="334" y="88"/>
                  <a:pt x="312" y="21"/>
                </a:cubicBezTo>
                <a:cubicBezTo>
                  <a:pt x="307" y="7"/>
                  <a:pt x="291" y="0"/>
                  <a:pt x="277" y="6"/>
                </a:cubicBezTo>
                <a:close/>
              </a:path>
            </a:pathLst>
          </a:custGeom>
          <a:solidFill>
            <a:srgbClr val="005EB8"/>
          </a:solidFill>
          <a:ln w="6350">
            <a:noFill/>
            <a:round/>
            <a:headEnd/>
            <a:tailEnd/>
          </a:ln>
        </p:spPr>
        <p:txBody>
          <a:bodyPr vert="horz" wrap="square" lIns="98694" tIns="49347" rIns="98694" bIns="49347" numCol="1" anchor="t" anchorCtr="0" compatLnSpc="1">
            <a:prstTxWarp prst="textNoShape">
              <a:avLst/>
            </a:prstTxWarp>
          </a:bodyPr>
          <a:lstStyle/>
          <a:p>
            <a:pPr defTabSz="986919">
              <a:defRPr/>
            </a:pPr>
            <a:endParaRPr lang="en-US" sz="1400" kern="0" dirty="0">
              <a:solidFill>
                <a:prstClr val="white"/>
              </a:solidFill>
            </a:endParaRPr>
          </a:p>
        </p:txBody>
      </p:sp>
      <p:grpSp>
        <p:nvGrpSpPr>
          <p:cNvPr id="140" name="Group 139"/>
          <p:cNvGrpSpPr/>
          <p:nvPr/>
        </p:nvGrpSpPr>
        <p:grpSpPr>
          <a:xfrm>
            <a:off x="6823321" y="2934809"/>
            <a:ext cx="478304" cy="557382"/>
            <a:chOff x="4075113" y="2822575"/>
            <a:chExt cx="989012" cy="1152526"/>
          </a:xfrm>
          <a:solidFill>
            <a:schemeClr val="bg1"/>
          </a:solidFill>
        </p:grpSpPr>
        <p:sp>
          <p:nvSpPr>
            <p:cNvPr id="157" name="Freeform 156"/>
            <p:cNvSpPr>
              <a:spLocks/>
            </p:cNvSpPr>
            <p:nvPr/>
          </p:nvSpPr>
          <p:spPr bwMode="auto">
            <a:xfrm>
              <a:off x="4200525" y="3003550"/>
              <a:ext cx="155575" cy="190500"/>
            </a:xfrm>
            <a:custGeom>
              <a:avLst/>
              <a:gdLst>
                <a:gd name="T0" fmla="*/ 23 w 41"/>
                <a:gd name="T1" fmla="*/ 49 h 50"/>
                <a:gd name="T2" fmla="*/ 40 w 41"/>
                <a:gd name="T3" fmla="*/ 23 h 50"/>
                <a:gd name="T4" fmla="*/ 18 w 41"/>
                <a:gd name="T5" fmla="*/ 1 h 50"/>
                <a:gd name="T6" fmla="*/ 2 w 41"/>
                <a:gd name="T7" fmla="*/ 27 h 50"/>
                <a:gd name="T8" fmla="*/ 23 w 41"/>
                <a:gd name="T9" fmla="*/ 49 h 50"/>
              </a:gdLst>
              <a:ahLst/>
              <a:cxnLst>
                <a:cxn ang="0">
                  <a:pos x="T0" y="T1"/>
                </a:cxn>
                <a:cxn ang="0">
                  <a:pos x="T2" y="T3"/>
                </a:cxn>
                <a:cxn ang="0">
                  <a:pos x="T4" y="T5"/>
                </a:cxn>
                <a:cxn ang="0">
                  <a:pos x="T6" y="T7"/>
                </a:cxn>
                <a:cxn ang="0">
                  <a:pos x="T8" y="T9"/>
                </a:cxn>
              </a:cxnLst>
              <a:rect l="0" t="0" r="r" b="b"/>
              <a:pathLst>
                <a:path w="41" h="50">
                  <a:moveTo>
                    <a:pt x="23" y="49"/>
                  </a:moveTo>
                  <a:cubicBezTo>
                    <a:pt x="34" y="48"/>
                    <a:pt x="41" y="36"/>
                    <a:pt x="40" y="23"/>
                  </a:cubicBezTo>
                  <a:cubicBezTo>
                    <a:pt x="39" y="10"/>
                    <a:pt x="29" y="0"/>
                    <a:pt x="18" y="1"/>
                  </a:cubicBezTo>
                  <a:cubicBezTo>
                    <a:pt x="8" y="2"/>
                    <a:pt x="0" y="14"/>
                    <a:pt x="2" y="27"/>
                  </a:cubicBezTo>
                  <a:cubicBezTo>
                    <a:pt x="3" y="40"/>
                    <a:pt x="13" y="50"/>
                    <a:pt x="23"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58" name="Freeform 157"/>
            <p:cNvSpPr>
              <a:spLocks noEditPoints="1"/>
            </p:cNvSpPr>
            <p:nvPr/>
          </p:nvSpPr>
          <p:spPr bwMode="auto">
            <a:xfrm>
              <a:off x="4075113" y="3201988"/>
              <a:ext cx="531813" cy="773113"/>
            </a:xfrm>
            <a:custGeom>
              <a:avLst/>
              <a:gdLst>
                <a:gd name="T0" fmla="*/ 102 w 140"/>
                <a:gd name="T1" fmla="*/ 61 h 204"/>
                <a:gd name="T2" fmla="*/ 102 w 140"/>
                <a:gd name="T3" fmla="*/ 61 h 204"/>
                <a:gd name="T4" fmla="*/ 108 w 140"/>
                <a:gd name="T5" fmla="*/ 61 h 204"/>
                <a:gd name="T6" fmla="*/ 140 w 140"/>
                <a:gd name="T7" fmla="*/ 62 h 204"/>
                <a:gd name="T8" fmla="*/ 119 w 140"/>
                <a:gd name="T9" fmla="*/ 35 h 204"/>
                <a:gd name="T10" fmla="*/ 107 w 140"/>
                <a:gd name="T11" fmla="*/ 36 h 204"/>
                <a:gd name="T12" fmla="*/ 77 w 140"/>
                <a:gd name="T13" fmla="*/ 5 h 204"/>
                <a:gd name="T14" fmla="*/ 67 w 140"/>
                <a:gd name="T15" fmla="*/ 0 h 204"/>
                <a:gd name="T16" fmla="*/ 74 w 140"/>
                <a:gd name="T17" fmla="*/ 7 h 204"/>
                <a:gd name="T18" fmla="*/ 73 w 140"/>
                <a:gd name="T19" fmla="*/ 20 h 204"/>
                <a:gd name="T20" fmla="*/ 61 w 140"/>
                <a:gd name="T21" fmla="*/ 10 h 204"/>
                <a:gd name="T22" fmla="*/ 59 w 140"/>
                <a:gd name="T23" fmla="*/ 0 h 204"/>
                <a:gd name="T24" fmla="*/ 54 w 140"/>
                <a:gd name="T25" fmla="*/ 9 h 204"/>
                <a:gd name="T26" fmla="*/ 61 w 140"/>
                <a:gd name="T27" fmla="*/ 49 h 204"/>
                <a:gd name="T28" fmla="*/ 50 w 140"/>
                <a:gd name="T29" fmla="*/ 15 h 204"/>
                <a:gd name="T30" fmla="*/ 46 w 140"/>
                <a:gd name="T31" fmla="*/ 3 h 204"/>
                <a:gd name="T32" fmla="*/ 38 w 140"/>
                <a:gd name="T33" fmla="*/ 4 h 204"/>
                <a:gd name="T34" fmla="*/ 29 w 140"/>
                <a:gd name="T35" fmla="*/ 10 h 204"/>
                <a:gd name="T36" fmla="*/ 14 w 140"/>
                <a:gd name="T37" fmla="*/ 30 h 204"/>
                <a:gd name="T38" fmla="*/ 4 w 140"/>
                <a:gd name="T39" fmla="*/ 45 h 204"/>
                <a:gd name="T40" fmla="*/ 1 w 140"/>
                <a:gd name="T41" fmla="*/ 48 h 204"/>
                <a:gd name="T42" fmla="*/ 1 w 140"/>
                <a:gd name="T43" fmla="*/ 48 h 204"/>
                <a:gd name="T44" fmla="*/ 2 w 140"/>
                <a:gd name="T45" fmla="*/ 63 h 204"/>
                <a:gd name="T46" fmla="*/ 3 w 140"/>
                <a:gd name="T47" fmla="*/ 64 h 204"/>
                <a:gd name="T48" fmla="*/ 36 w 140"/>
                <a:gd name="T49" fmla="*/ 101 h 204"/>
                <a:gd name="T50" fmla="*/ 39 w 140"/>
                <a:gd name="T51" fmla="*/ 108 h 204"/>
                <a:gd name="T52" fmla="*/ 42 w 140"/>
                <a:gd name="T53" fmla="*/ 108 h 204"/>
                <a:gd name="T54" fmla="*/ 61 w 140"/>
                <a:gd name="T55" fmla="*/ 203 h 204"/>
                <a:gd name="T56" fmla="*/ 75 w 140"/>
                <a:gd name="T57" fmla="*/ 123 h 204"/>
                <a:gd name="T58" fmla="*/ 83 w 140"/>
                <a:gd name="T59" fmla="*/ 138 h 204"/>
                <a:gd name="T60" fmla="*/ 83 w 140"/>
                <a:gd name="T61" fmla="*/ 146 h 204"/>
                <a:gd name="T62" fmla="*/ 115 w 140"/>
                <a:gd name="T63" fmla="*/ 202 h 204"/>
                <a:gd name="T64" fmla="*/ 96 w 140"/>
                <a:gd name="T65" fmla="*/ 99 h 204"/>
                <a:gd name="T66" fmla="*/ 87 w 140"/>
                <a:gd name="T67" fmla="*/ 50 h 204"/>
                <a:gd name="T68" fmla="*/ 92 w 140"/>
                <a:gd name="T69" fmla="*/ 55 h 204"/>
                <a:gd name="T70" fmla="*/ 93 w 140"/>
                <a:gd name="T71" fmla="*/ 56 h 204"/>
                <a:gd name="T72" fmla="*/ 102 w 140"/>
                <a:gd name="T73" fmla="*/ 61 h 204"/>
                <a:gd name="T74" fmla="*/ 31 w 140"/>
                <a:gd name="T75" fmla="*/ 47 h 204"/>
                <a:gd name="T76" fmla="*/ 27 w 140"/>
                <a:gd name="T77" fmla="*/ 5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204">
                  <a:moveTo>
                    <a:pt x="102" y="61"/>
                  </a:moveTo>
                  <a:cubicBezTo>
                    <a:pt x="102" y="61"/>
                    <a:pt x="102" y="61"/>
                    <a:pt x="102" y="61"/>
                  </a:cubicBezTo>
                  <a:cubicBezTo>
                    <a:pt x="102" y="61"/>
                    <a:pt x="102" y="61"/>
                    <a:pt x="102" y="61"/>
                  </a:cubicBezTo>
                  <a:cubicBezTo>
                    <a:pt x="102" y="61"/>
                    <a:pt x="102" y="61"/>
                    <a:pt x="102" y="61"/>
                  </a:cubicBezTo>
                  <a:cubicBezTo>
                    <a:pt x="103" y="61"/>
                    <a:pt x="103" y="61"/>
                    <a:pt x="103" y="61"/>
                  </a:cubicBezTo>
                  <a:cubicBezTo>
                    <a:pt x="108" y="61"/>
                    <a:pt x="108" y="61"/>
                    <a:pt x="108" y="61"/>
                  </a:cubicBezTo>
                  <a:cubicBezTo>
                    <a:pt x="119" y="61"/>
                    <a:pt x="119" y="61"/>
                    <a:pt x="119" y="61"/>
                  </a:cubicBezTo>
                  <a:cubicBezTo>
                    <a:pt x="140" y="62"/>
                    <a:pt x="140" y="62"/>
                    <a:pt x="140" y="62"/>
                  </a:cubicBezTo>
                  <a:cubicBezTo>
                    <a:pt x="140" y="53"/>
                    <a:pt x="140" y="44"/>
                    <a:pt x="140" y="35"/>
                  </a:cubicBezTo>
                  <a:cubicBezTo>
                    <a:pt x="119" y="35"/>
                    <a:pt x="119" y="35"/>
                    <a:pt x="119" y="35"/>
                  </a:cubicBezTo>
                  <a:cubicBezTo>
                    <a:pt x="108" y="36"/>
                    <a:pt x="108" y="36"/>
                    <a:pt x="108" y="36"/>
                  </a:cubicBezTo>
                  <a:cubicBezTo>
                    <a:pt x="107" y="36"/>
                    <a:pt x="107" y="36"/>
                    <a:pt x="107" y="36"/>
                  </a:cubicBezTo>
                  <a:cubicBezTo>
                    <a:pt x="78" y="6"/>
                    <a:pt x="78" y="6"/>
                    <a:pt x="78" y="6"/>
                  </a:cubicBezTo>
                  <a:cubicBezTo>
                    <a:pt x="78" y="6"/>
                    <a:pt x="77" y="5"/>
                    <a:pt x="77" y="5"/>
                  </a:cubicBezTo>
                  <a:cubicBezTo>
                    <a:pt x="76" y="2"/>
                    <a:pt x="74" y="0"/>
                    <a:pt x="72" y="0"/>
                  </a:cubicBezTo>
                  <a:cubicBezTo>
                    <a:pt x="70" y="0"/>
                    <a:pt x="69" y="0"/>
                    <a:pt x="67" y="0"/>
                  </a:cubicBezTo>
                  <a:cubicBezTo>
                    <a:pt x="67" y="1"/>
                    <a:pt x="67" y="1"/>
                    <a:pt x="67" y="1"/>
                  </a:cubicBezTo>
                  <a:cubicBezTo>
                    <a:pt x="74" y="7"/>
                    <a:pt x="74" y="7"/>
                    <a:pt x="74" y="7"/>
                  </a:cubicBezTo>
                  <a:cubicBezTo>
                    <a:pt x="68" y="13"/>
                    <a:pt x="68" y="13"/>
                    <a:pt x="68" y="13"/>
                  </a:cubicBezTo>
                  <a:cubicBezTo>
                    <a:pt x="73" y="20"/>
                    <a:pt x="73" y="20"/>
                    <a:pt x="73" y="20"/>
                  </a:cubicBezTo>
                  <a:cubicBezTo>
                    <a:pt x="69" y="54"/>
                    <a:pt x="69" y="54"/>
                    <a:pt x="69" y="54"/>
                  </a:cubicBezTo>
                  <a:cubicBezTo>
                    <a:pt x="61" y="10"/>
                    <a:pt x="61" y="10"/>
                    <a:pt x="61" y="10"/>
                  </a:cubicBezTo>
                  <a:cubicBezTo>
                    <a:pt x="62" y="8"/>
                    <a:pt x="62" y="8"/>
                    <a:pt x="62" y="8"/>
                  </a:cubicBezTo>
                  <a:cubicBezTo>
                    <a:pt x="59" y="0"/>
                    <a:pt x="59" y="0"/>
                    <a:pt x="59" y="0"/>
                  </a:cubicBezTo>
                  <a:cubicBezTo>
                    <a:pt x="54" y="0"/>
                    <a:pt x="54" y="0"/>
                    <a:pt x="54" y="0"/>
                  </a:cubicBezTo>
                  <a:cubicBezTo>
                    <a:pt x="54" y="9"/>
                    <a:pt x="54" y="9"/>
                    <a:pt x="54" y="9"/>
                  </a:cubicBezTo>
                  <a:cubicBezTo>
                    <a:pt x="56" y="11"/>
                    <a:pt x="56" y="11"/>
                    <a:pt x="56" y="11"/>
                  </a:cubicBezTo>
                  <a:cubicBezTo>
                    <a:pt x="61" y="49"/>
                    <a:pt x="61" y="49"/>
                    <a:pt x="61" y="49"/>
                  </a:cubicBezTo>
                  <a:cubicBezTo>
                    <a:pt x="48" y="23"/>
                    <a:pt x="48" y="23"/>
                    <a:pt x="48" y="23"/>
                  </a:cubicBezTo>
                  <a:cubicBezTo>
                    <a:pt x="50" y="15"/>
                    <a:pt x="50" y="15"/>
                    <a:pt x="50" y="15"/>
                  </a:cubicBezTo>
                  <a:cubicBezTo>
                    <a:pt x="42" y="11"/>
                    <a:pt x="42" y="11"/>
                    <a:pt x="42" y="11"/>
                  </a:cubicBezTo>
                  <a:cubicBezTo>
                    <a:pt x="46" y="3"/>
                    <a:pt x="46" y="3"/>
                    <a:pt x="46" y="3"/>
                  </a:cubicBezTo>
                  <a:cubicBezTo>
                    <a:pt x="46" y="2"/>
                    <a:pt x="46" y="2"/>
                    <a:pt x="46" y="2"/>
                  </a:cubicBezTo>
                  <a:cubicBezTo>
                    <a:pt x="44" y="3"/>
                    <a:pt x="41" y="4"/>
                    <a:pt x="38" y="4"/>
                  </a:cubicBezTo>
                  <a:cubicBezTo>
                    <a:pt x="38" y="5"/>
                    <a:pt x="37" y="5"/>
                    <a:pt x="35" y="6"/>
                  </a:cubicBezTo>
                  <a:cubicBezTo>
                    <a:pt x="33" y="7"/>
                    <a:pt x="31" y="8"/>
                    <a:pt x="29" y="10"/>
                  </a:cubicBezTo>
                  <a:cubicBezTo>
                    <a:pt x="28" y="11"/>
                    <a:pt x="27" y="12"/>
                    <a:pt x="27" y="13"/>
                  </a:cubicBezTo>
                  <a:cubicBezTo>
                    <a:pt x="14" y="30"/>
                    <a:pt x="14" y="30"/>
                    <a:pt x="14" y="30"/>
                  </a:cubicBezTo>
                  <a:cubicBezTo>
                    <a:pt x="7" y="40"/>
                    <a:pt x="7" y="40"/>
                    <a:pt x="7" y="40"/>
                  </a:cubicBezTo>
                  <a:cubicBezTo>
                    <a:pt x="4" y="45"/>
                    <a:pt x="4" y="45"/>
                    <a:pt x="4" y="45"/>
                  </a:cubicBezTo>
                  <a:cubicBezTo>
                    <a:pt x="2" y="47"/>
                    <a:pt x="2" y="47"/>
                    <a:pt x="2" y="47"/>
                  </a:cubicBezTo>
                  <a:cubicBezTo>
                    <a:pt x="1" y="48"/>
                    <a:pt x="1" y="48"/>
                    <a:pt x="1" y="48"/>
                  </a:cubicBezTo>
                  <a:cubicBezTo>
                    <a:pt x="1" y="48"/>
                    <a:pt x="1" y="48"/>
                    <a:pt x="1" y="48"/>
                  </a:cubicBezTo>
                  <a:cubicBezTo>
                    <a:pt x="1" y="48"/>
                    <a:pt x="1" y="48"/>
                    <a:pt x="1" y="48"/>
                  </a:cubicBezTo>
                  <a:cubicBezTo>
                    <a:pt x="2" y="55"/>
                    <a:pt x="0" y="33"/>
                    <a:pt x="2" y="63"/>
                  </a:cubicBezTo>
                  <a:cubicBezTo>
                    <a:pt x="2" y="63"/>
                    <a:pt x="2" y="63"/>
                    <a:pt x="2" y="63"/>
                  </a:cubicBezTo>
                  <a:cubicBezTo>
                    <a:pt x="2" y="63"/>
                    <a:pt x="2" y="63"/>
                    <a:pt x="2" y="63"/>
                  </a:cubicBezTo>
                  <a:cubicBezTo>
                    <a:pt x="3" y="64"/>
                    <a:pt x="3" y="64"/>
                    <a:pt x="3" y="64"/>
                  </a:cubicBezTo>
                  <a:cubicBezTo>
                    <a:pt x="4" y="65"/>
                    <a:pt x="4" y="65"/>
                    <a:pt x="4" y="65"/>
                  </a:cubicBezTo>
                  <a:cubicBezTo>
                    <a:pt x="36" y="101"/>
                    <a:pt x="36" y="101"/>
                    <a:pt x="36" y="101"/>
                  </a:cubicBezTo>
                  <a:cubicBezTo>
                    <a:pt x="37" y="100"/>
                    <a:pt x="37" y="100"/>
                    <a:pt x="38" y="99"/>
                  </a:cubicBezTo>
                  <a:cubicBezTo>
                    <a:pt x="38" y="102"/>
                    <a:pt x="39" y="105"/>
                    <a:pt x="39" y="108"/>
                  </a:cubicBezTo>
                  <a:cubicBezTo>
                    <a:pt x="39" y="108"/>
                    <a:pt x="39" y="108"/>
                    <a:pt x="39" y="108"/>
                  </a:cubicBezTo>
                  <a:cubicBezTo>
                    <a:pt x="40" y="108"/>
                    <a:pt x="41" y="108"/>
                    <a:pt x="42" y="108"/>
                  </a:cubicBezTo>
                  <a:cubicBezTo>
                    <a:pt x="41" y="139"/>
                    <a:pt x="38" y="169"/>
                    <a:pt x="35" y="200"/>
                  </a:cubicBezTo>
                  <a:cubicBezTo>
                    <a:pt x="61" y="203"/>
                    <a:pt x="61" y="203"/>
                    <a:pt x="61" y="203"/>
                  </a:cubicBezTo>
                  <a:cubicBezTo>
                    <a:pt x="65" y="179"/>
                    <a:pt x="69" y="139"/>
                    <a:pt x="71" y="114"/>
                  </a:cubicBezTo>
                  <a:cubicBezTo>
                    <a:pt x="75" y="123"/>
                    <a:pt x="75" y="123"/>
                    <a:pt x="75" y="123"/>
                  </a:cubicBezTo>
                  <a:cubicBezTo>
                    <a:pt x="82" y="136"/>
                    <a:pt x="82" y="136"/>
                    <a:pt x="82" y="136"/>
                  </a:cubicBezTo>
                  <a:cubicBezTo>
                    <a:pt x="83" y="138"/>
                    <a:pt x="83" y="138"/>
                    <a:pt x="83" y="138"/>
                  </a:cubicBezTo>
                  <a:cubicBezTo>
                    <a:pt x="83" y="138"/>
                    <a:pt x="83" y="138"/>
                    <a:pt x="83" y="138"/>
                  </a:cubicBezTo>
                  <a:cubicBezTo>
                    <a:pt x="83" y="146"/>
                    <a:pt x="83" y="146"/>
                    <a:pt x="83" y="146"/>
                  </a:cubicBezTo>
                  <a:cubicBezTo>
                    <a:pt x="89" y="204"/>
                    <a:pt x="89" y="204"/>
                    <a:pt x="89" y="204"/>
                  </a:cubicBezTo>
                  <a:cubicBezTo>
                    <a:pt x="115" y="202"/>
                    <a:pt x="115" y="202"/>
                    <a:pt x="115" y="202"/>
                  </a:cubicBezTo>
                  <a:cubicBezTo>
                    <a:pt x="113" y="180"/>
                    <a:pt x="115" y="158"/>
                    <a:pt x="108" y="124"/>
                  </a:cubicBezTo>
                  <a:cubicBezTo>
                    <a:pt x="103" y="114"/>
                    <a:pt x="99" y="106"/>
                    <a:pt x="96" y="99"/>
                  </a:cubicBezTo>
                  <a:cubicBezTo>
                    <a:pt x="97" y="98"/>
                    <a:pt x="100" y="97"/>
                    <a:pt x="100" y="97"/>
                  </a:cubicBezTo>
                  <a:cubicBezTo>
                    <a:pt x="94" y="80"/>
                    <a:pt x="90" y="64"/>
                    <a:pt x="87" y="50"/>
                  </a:cubicBezTo>
                  <a:cubicBezTo>
                    <a:pt x="90" y="53"/>
                    <a:pt x="90" y="53"/>
                    <a:pt x="90" y="53"/>
                  </a:cubicBezTo>
                  <a:cubicBezTo>
                    <a:pt x="92" y="55"/>
                    <a:pt x="92" y="55"/>
                    <a:pt x="92" y="55"/>
                  </a:cubicBezTo>
                  <a:cubicBezTo>
                    <a:pt x="92" y="56"/>
                    <a:pt x="92" y="56"/>
                    <a:pt x="92" y="56"/>
                  </a:cubicBezTo>
                  <a:cubicBezTo>
                    <a:pt x="93" y="56"/>
                    <a:pt x="93" y="56"/>
                    <a:pt x="93" y="56"/>
                  </a:cubicBezTo>
                  <a:cubicBezTo>
                    <a:pt x="93" y="57"/>
                    <a:pt x="93" y="57"/>
                    <a:pt x="93" y="57"/>
                  </a:cubicBezTo>
                  <a:cubicBezTo>
                    <a:pt x="97" y="58"/>
                    <a:pt x="83" y="52"/>
                    <a:pt x="102" y="61"/>
                  </a:cubicBezTo>
                  <a:close/>
                  <a:moveTo>
                    <a:pt x="27" y="53"/>
                  </a:moveTo>
                  <a:cubicBezTo>
                    <a:pt x="31" y="47"/>
                    <a:pt x="31" y="47"/>
                    <a:pt x="31" y="47"/>
                  </a:cubicBezTo>
                  <a:cubicBezTo>
                    <a:pt x="31" y="51"/>
                    <a:pt x="32" y="55"/>
                    <a:pt x="32" y="59"/>
                  </a:cubicBezTo>
                  <a:lnTo>
                    <a:pt x="27"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59" name="Freeform 158"/>
            <p:cNvSpPr>
              <a:spLocks/>
            </p:cNvSpPr>
            <p:nvPr/>
          </p:nvSpPr>
          <p:spPr bwMode="auto">
            <a:xfrm>
              <a:off x="4730750" y="2822575"/>
              <a:ext cx="333375" cy="458788"/>
            </a:xfrm>
            <a:custGeom>
              <a:avLst/>
              <a:gdLst>
                <a:gd name="T0" fmla="*/ 88 w 88"/>
                <a:gd name="T1" fmla="*/ 35 h 121"/>
                <a:gd name="T2" fmla="*/ 4 w 88"/>
                <a:gd name="T3" fmla="*/ 33 h 121"/>
                <a:gd name="T4" fmla="*/ 0 w 88"/>
                <a:gd name="T5" fmla="*/ 85 h 121"/>
                <a:gd name="T6" fmla="*/ 83 w 88"/>
                <a:gd name="T7" fmla="*/ 87 h 121"/>
                <a:gd name="T8" fmla="*/ 65 w 88"/>
                <a:gd name="T9" fmla="*/ 48 h 121"/>
                <a:gd name="T10" fmla="*/ 88 w 88"/>
                <a:gd name="T11" fmla="*/ 35 h 121"/>
              </a:gdLst>
              <a:ahLst/>
              <a:cxnLst>
                <a:cxn ang="0">
                  <a:pos x="T0" y="T1"/>
                </a:cxn>
                <a:cxn ang="0">
                  <a:pos x="T2" y="T3"/>
                </a:cxn>
                <a:cxn ang="0">
                  <a:pos x="T4" y="T5"/>
                </a:cxn>
                <a:cxn ang="0">
                  <a:pos x="T6" y="T7"/>
                </a:cxn>
                <a:cxn ang="0">
                  <a:pos x="T8" y="T9"/>
                </a:cxn>
                <a:cxn ang="0">
                  <a:pos x="T10" y="T11"/>
                </a:cxn>
              </a:cxnLst>
              <a:rect l="0" t="0" r="r" b="b"/>
              <a:pathLst>
                <a:path w="88" h="121">
                  <a:moveTo>
                    <a:pt x="88" y="35"/>
                  </a:moveTo>
                  <a:cubicBezTo>
                    <a:pt x="60" y="0"/>
                    <a:pt x="32" y="59"/>
                    <a:pt x="4" y="33"/>
                  </a:cubicBezTo>
                  <a:cubicBezTo>
                    <a:pt x="3" y="51"/>
                    <a:pt x="1" y="68"/>
                    <a:pt x="0" y="85"/>
                  </a:cubicBezTo>
                  <a:cubicBezTo>
                    <a:pt x="28" y="121"/>
                    <a:pt x="56" y="61"/>
                    <a:pt x="83" y="87"/>
                  </a:cubicBezTo>
                  <a:cubicBezTo>
                    <a:pt x="77" y="71"/>
                    <a:pt x="71" y="58"/>
                    <a:pt x="65" y="48"/>
                  </a:cubicBezTo>
                  <a:cubicBezTo>
                    <a:pt x="73" y="39"/>
                    <a:pt x="80" y="34"/>
                    <a:pt x="88"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60" name="Freeform 159"/>
            <p:cNvSpPr>
              <a:spLocks/>
            </p:cNvSpPr>
            <p:nvPr/>
          </p:nvSpPr>
          <p:spPr bwMode="auto">
            <a:xfrm>
              <a:off x="4598988" y="2882900"/>
              <a:ext cx="131763" cy="1092200"/>
            </a:xfrm>
            <a:custGeom>
              <a:avLst/>
              <a:gdLst>
                <a:gd name="T0" fmla="*/ 29 w 35"/>
                <a:gd name="T1" fmla="*/ 0 h 288"/>
                <a:gd name="T2" fmla="*/ 23 w 35"/>
                <a:gd name="T3" fmla="*/ 6 h 288"/>
                <a:gd name="T4" fmla="*/ 1 w 35"/>
                <a:gd name="T5" fmla="*/ 281 h 288"/>
                <a:gd name="T6" fmla="*/ 6 w 35"/>
                <a:gd name="T7" fmla="*/ 288 h 288"/>
                <a:gd name="T8" fmla="*/ 7 w 35"/>
                <a:gd name="T9" fmla="*/ 288 h 288"/>
                <a:gd name="T10" fmla="*/ 13 w 35"/>
                <a:gd name="T11" fmla="*/ 282 h 288"/>
                <a:gd name="T12" fmla="*/ 35 w 35"/>
                <a:gd name="T13" fmla="*/ 7 h 288"/>
                <a:gd name="T14" fmla="*/ 29 w 35"/>
                <a:gd name="T15" fmla="*/ 0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88">
                  <a:moveTo>
                    <a:pt x="29" y="0"/>
                  </a:moveTo>
                  <a:cubicBezTo>
                    <a:pt x="26" y="0"/>
                    <a:pt x="23" y="2"/>
                    <a:pt x="23" y="6"/>
                  </a:cubicBezTo>
                  <a:cubicBezTo>
                    <a:pt x="1" y="281"/>
                    <a:pt x="1" y="281"/>
                    <a:pt x="1" y="281"/>
                  </a:cubicBezTo>
                  <a:cubicBezTo>
                    <a:pt x="0" y="284"/>
                    <a:pt x="3" y="287"/>
                    <a:pt x="6" y="288"/>
                  </a:cubicBezTo>
                  <a:cubicBezTo>
                    <a:pt x="6" y="288"/>
                    <a:pt x="7" y="288"/>
                    <a:pt x="7" y="288"/>
                  </a:cubicBezTo>
                  <a:cubicBezTo>
                    <a:pt x="10" y="288"/>
                    <a:pt x="13" y="285"/>
                    <a:pt x="13" y="282"/>
                  </a:cubicBezTo>
                  <a:cubicBezTo>
                    <a:pt x="35" y="7"/>
                    <a:pt x="35" y="7"/>
                    <a:pt x="35" y="7"/>
                  </a:cubicBezTo>
                  <a:cubicBezTo>
                    <a:pt x="35" y="3"/>
                    <a:pt x="33" y="0"/>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400" dirty="0"/>
            </a:p>
          </p:txBody>
        </p:sp>
      </p:grpSp>
      <p:grpSp>
        <p:nvGrpSpPr>
          <p:cNvPr id="141" name="Group 140"/>
          <p:cNvGrpSpPr/>
          <p:nvPr/>
        </p:nvGrpSpPr>
        <p:grpSpPr>
          <a:xfrm>
            <a:off x="6515255" y="2254006"/>
            <a:ext cx="422043" cy="413444"/>
            <a:chOff x="2024063" y="3375025"/>
            <a:chExt cx="1090612" cy="1068388"/>
          </a:xfrm>
          <a:solidFill>
            <a:schemeClr val="bg1"/>
          </a:solidFill>
        </p:grpSpPr>
        <p:sp>
          <p:nvSpPr>
            <p:cNvPr id="154" name="Freeform 30"/>
            <p:cNvSpPr>
              <a:spLocks/>
            </p:cNvSpPr>
            <p:nvPr/>
          </p:nvSpPr>
          <p:spPr bwMode="auto">
            <a:xfrm>
              <a:off x="2341563" y="3375025"/>
              <a:ext cx="455612" cy="560388"/>
            </a:xfrm>
            <a:custGeom>
              <a:avLst/>
              <a:gdLst>
                <a:gd name="T0" fmla="*/ 19 w 120"/>
                <a:gd name="T1" fmla="*/ 103 h 148"/>
                <a:gd name="T2" fmla="*/ 27 w 120"/>
                <a:gd name="T3" fmla="*/ 126 h 148"/>
                <a:gd name="T4" fmla="*/ 60 w 120"/>
                <a:gd name="T5" fmla="*/ 148 h 148"/>
                <a:gd name="T6" fmla="*/ 93 w 120"/>
                <a:gd name="T7" fmla="*/ 126 h 148"/>
                <a:gd name="T8" fmla="*/ 101 w 120"/>
                <a:gd name="T9" fmla="*/ 103 h 148"/>
                <a:gd name="T10" fmla="*/ 111 w 120"/>
                <a:gd name="T11" fmla="*/ 89 h 148"/>
                <a:gd name="T12" fmla="*/ 113 w 120"/>
                <a:gd name="T13" fmla="*/ 76 h 148"/>
                <a:gd name="T14" fmla="*/ 107 w 120"/>
                <a:gd name="T15" fmla="*/ 73 h 148"/>
                <a:gd name="T16" fmla="*/ 60 w 120"/>
                <a:gd name="T17" fmla="*/ 0 h 148"/>
                <a:gd name="T18" fmla="*/ 13 w 120"/>
                <a:gd name="T19" fmla="*/ 73 h 148"/>
                <a:gd name="T20" fmla="*/ 7 w 120"/>
                <a:gd name="T21" fmla="*/ 76 h 148"/>
                <a:gd name="T22" fmla="*/ 9 w 120"/>
                <a:gd name="T23" fmla="*/ 89 h 148"/>
                <a:gd name="T24" fmla="*/ 19 w 120"/>
                <a:gd name="T25" fmla="*/ 10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48">
                  <a:moveTo>
                    <a:pt x="19" y="103"/>
                  </a:moveTo>
                  <a:cubicBezTo>
                    <a:pt x="19" y="103"/>
                    <a:pt x="20" y="120"/>
                    <a:pt x="27" y="126"/>
                  </a:cubicBezTo>
                  <a:cubicBezTo>
                    <a:pt x="34" y="133"/>
                    <a:pt x="45" y="148"/>
                    <a:pt x="60" y="148"/>
                  </a:cubicBezTo>
                  <a:cubicBezTo>
                    <a:pt x="75" y="148"/>
                    <a:pt x="86" y="133"/>
                    <a:pt x="93" y="126"/>
                  </a:cubicBezTo>
                  <a:cubicBezTo>
                    <a:pt x="100" y="120"/>
                    <a:pt x="101" y="103"/>
                    <a:pt x="101" y="103"/>
                  </a:cubicBezTo>
                  <a:cubicBezTo>
                    <a:pt x="110" y="99"/>
                    <a:pt x="111" y="89"/>
                    <a:pt x="111" y="89"/>
                  </a:cubicBezTo>
                  <a:cubicBezTo>
                    <a:pt x="111" y="89"/>
                    <a:pt x="113" y="84"/>
                    <a:pt x="113" y="76"/>
                  </a:cubicBezTo>
                  <a:cubicBezTo>
                    <a:pt x="113" y="68"/>
                    <a:pt x="107" y="73"/>
                    <a:pt x="107" y="73"/>
                  </a:cubicBezTo>
                  <a:cubicBezTo>
                    <a:pt x="107" y="73"/>
                    <a:pt x="120" y="0"/>
                    <a:pt x="60" y="0"/>
                  </a:cubicBezTo>
                  <a:cubicBezTo>
                    <a:pt x="0" y="0"/>
                    <a:pt x="13" y="73"/>
                    <a:pt x="13" y="73"/>
                  </a:cubicBezTo>
                  <a:cubicBezTo>
                    <a:pt x="13" y="73"/>
                    <a:pt x="7" y="68"/>
                    <a:pt x="7" y="76"/>
                  </a:cubicBezTo>
                  <a:cubicBezTo>
                    <a:pt x="7" y="84"/>
                    <a:pt x="9" y="89"/>
                    <a:pt x="9" y="89"/>
                  </a:cubicBezTo>
                  <a:cubicBezTo>
                    <a:pt x="9" y="89"/>
                    <a:pt x="10" y="99"/>
                    <a:pt x="19"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55" name="Freeform 31"/>
            <p:cNvSpPr>
              <a:spLocks/>
            </p:cNvSpPr>
            <p:nvPr/>
          </p:nvSpPr>
          <p:spPr bwMode="auto">
            <a:xfrm>
              <a:off x="2024063" y="3946525"/>
              <a:ext cx="1090612" cy="496888"/>
            </a:xfrm>
            <a:custGeom>
              <a:avLst/>
              <a:gdLst>
                <a:gd name="T0" fmla="*/ 286 w 288"/>
                <a:gd name="T1" fmla="*/ 119 h 131"/>
                <a:gd name="T2" fmla="*/ 264 w 288"/>
                <a:gd name="T3" fmla="*/ 36 h 131"/>
                <a:gd name="T4" fmla="*/ 257 w 288"/>
                <a:gd name="T5" fmla="*/ 26 h 131"/>
                <a:gd name="T6" fmla="*/ 183 w 288"/>
                <a:gd name="T7" fmla="*/ 0 h 131"/>
                <a:gd name="T8" fmla="*/ 163 w 288"/>
                <a:gd name="T9" fmla="*/ 110 h 131"/>
                <a:gd name="T10" fmla="*/ 155 w 288"/>
                <a:gd name="T11" fmla="*/ 60 h 131"/>
                <a:gd name="T12" fmla="*/ 151 w 288"/>
                <a:gd name="T13" fmla="*/ 39 h 131"/>
                <a:gd name="T14" fmla="*/ 157 w 288"/>
                <a:gd name="T15" fmla="*/ 20 h 131"/>
                <a:gd name="T16" fmla="*/ 156 w 288"/>
                <a:gd name="T17" fmla="*/ 17 h 131"/>
                <a:gd name="T18" fmla="*/ 151 w 288"/>
                <a:gd name="T19" fmla="*/ 10 h 131"/>
                <a:gd name="T20" fmla="*/ 149 w 288"/>
                <a:gd name="T21" fmla="*/ 9 h 131"/>
                <a:gd name="T22" fmla="*/ 144 w 288"/>
                <a:gd name="T23" fmla="*/ 9 h 131"/>
                <a:gd name="T24" fmla="*/ 139 w 288"/>
                <a:gd name="T25" fmla="*/ 9 h 131"/>
                <a:gd name="T26" fmla="*/ 137 w 288"/>
                <a:gd name="T27" fmla="*/ 10 h 131"/>
                <a:gd name="T28" fmla="*/ 132 w 288"/>
                <a:gd name="T29" fmla="*/ 17 h 131"/>
                <a:gd name="T30" fmla="*/ 131 w 288"/>
                <a:gd name="T31" fmla="*/ 20 h 131"/>
                <a:gd name="T32" fmla="*/ 137 w 288"/>
                <a:gd name="T33" fmla="*/ 39 h 131"/>
                <a:gd name="T34" fmla="*/ 133 w 288"/>
                <a:gd name="T35" fmla="*/ 60 h 131"/>
                <a:gd name="T36" fmla="*/ 125 w 288"/>
                <a:gd name="T37" fmla="*/ 110 h 131"/>
                <a:gd name="T38" fmla="*/ 105 w 288"/>
                <a:gd name="T39" fmla="*/ 0 h 131"/>
                <a:gd name="T40" fmla="*/ 31 w 288"/>
                <a:gd name="T41" fmla="*/ 26 h 131"/>
                <a:gd name="T42" fmla="*/ 24 w 288"/>
                <a:gd name="T43" fmla="*/ 36 h 131"/>
                <a:gd name="T44" fmla="*/ 2 w 288"/>
                <a:gd name="T45" fmla="*/ 119 h 131"/>
                <a:gd name="T46" fmla="*/ 0 w 288"/>
                <a:gd name="T47" fmla="*/ 131 h 131"/>
                <a:gd name="T48" fmla="*/ 288 w 288"/>
                <a:gd name="T49" fmla="*/ 131 h 131"/>
                <a:gd name="T50" fmla="*/ 286 w 288"/>
                <a:gd name="T51" fmla="*/ 1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8" h="131">
                  <a:moveTo>
                    <a:pt x="286" y="119"/>
                  </a:moveTo>
                  <a:cubicBezTo>
                    <a:pt x="281" y="95"/>
                    <a:pt x="265" y="39"/>
                    <a:pt x="264" y="36"/>
                  </a:cubicBezTo>
                  <a:cubicBezTo>
                    <a:pt x="264" y="34"/>
                    <a:pt x="261" y="28"/>
                    <a:pt x="257" y="26"/>
                  </a:cubicBezTo>
                  <a:cubicBezTo>
                    <a:pt x="254" y="25"/>
                    <a:pt x="192" y="3"/>
                    <a:pt x="183" y="0"/>
                  </a:cubicBezTo>
                  <a:cubicBezTo>
                    <a:pt x="183" y="0"/>
                    <a:pt x="173" y="59"/>
                    <a:pt x="163" y="110"/>
                  </a:cubicBezTo>
                  <a:cubicBezTo>
                    <a:pt x="160" y="88"/>
                    <a:pt x="157" y="67"/>
                    <a:pt x="155" y="60"/>
                  </a:cubicBezTo>
                  <a:cubicBezTo>
                    <a:pt x="153" y="47"/>
                    <a:pt x="151" y="39"/>
                    <a:pt x="151" y="39"/>
                  </a:cubicBezTo>
                  <a:cubicBezTo>
                    <a:pt x="152" y="36"/>
                    <a:pt x="156" y="25"/>
                    <a:pt x="157" y="20"/>
                  </a:cubicBezTo>
                  <a:cubicBezTo>
                    <a:pt x="157" y="19"/>
                    <a:pt x="158" y="18"/>
                    <a:pt x="156" y="17"/>
                  </a:cubicBezTo>
                  <a:cubicBezTo>
                    <a:pt x="151" y="10"/>
                    <a:pt x="151" y="10"/>
                    <a:pt x="151" y="10"/>
                  </a:cubicBezTo>
                  <a:cubicBezTo>
                    <a:pt x="151" y="9"/>
                    <a:pt x="150" y="9"/>
                    <a:pt x="149" y="9"/>
                  </a:cubicBezTo>
                  <a:cubicBezTo>
                    <a:pt x="144" y="9"/>
                    <a:pt x="144" y="9"/>
                    <a:pt x="144" y="9"/>
                  </a:cubicBezTo>
                  <a:cubicBezTo>
                    <a:pt x="139" y="9"/>
                    <a:pt x="139" y="9"/>
                    <a:pt x="139" y="9"/>
                  </a:cubicBezTo>
                  <a:cubicBezTo>
                    <a:pt x="138" y="9"/>
                    <a:pt x="137" y="9"/>
                    <a:pt x="137" y="10"/>
                  </a:cubicBezTo>
                  <a:cubicBezTo>
                    <a:pt x="132" y="17"/>
                    <a:pt x="132" y="17"/>
                    <a:pt x="132" y="17"/>
                  </a:cubicBezTo>
                  <a:cubicBezTo>
                    <a:pt x="130" y="18"/>
                    <a:pt x="131" y="19"/>
                    <a:pt x="131" y="20"/>
                  </a:cubicBezTo>
                  <a:cubicBezTo>
                    <a:pt x="132" y="25"/>
                    <a:pt x="136" y="36"/>
                    <a:pt x="137" y="39"/>
                  </a:cubicBezTo>
                  <a:cubicBezTo>
                    <a:pt x="137" y="39"/>
                    <a:pt x="135" y="47"/>
                    <a:pt x="133" y="60"/>
                  </a:cubicBezTo>
                  <a:cubicBezTo>
                    <a:pt x="131" y="67"/>
                    <a:pt x="128" y="88"/>
                    <a:pt x="125" y="110"/>
                  </a:cubicBezTo>
                  <a:cubicBezTo>
                    <a:pt x="115" y="59"/>
                    <a:pt x="105" y="0"/>
                    <a:pt x="105" y="0"/>
                  </a:cubicBezTo>
                  <a:cubicBezTo>
                    <a:pt x="96" y="3"/>
                    <a:pt x="34" y="25"/>
                    <a:pt x="31" y="26"/>
                  </a:cubicBezTo>
                  <a:cubicBezTo>
                    <a:pt x="27" y="28"/>
                    <a:pt x="24" y="34"/>
                    <a:pt x="24" y="36"/>
                  </a:cubicBezTo>
                  <a:cubicBezTo>
                    <a:pt x="23" y="39"/>
                    <a:pt x="7" y="95"/>
                    <a:pt x="2" y="119"/>
                  </a:cubicBezTo>
                  <a:cubicBezTo>
                    <a:pt x="1" y="123"/>
                    <a:pt x="1" y="127"/>
                    <a:pt x="0" y="131"/>
                  </a:cubicBezTo>
                  <a:cubicBezTo>
                    <a:pt x="288" y="131"/>
                    <a:pt x="288" y="131"/>
                    <a:pt x="288" y="131"/>
                  </a:cubicBezTo>
                  <a:cubicBezTo>
                    <a:pt x="287" y="127"/>
                    <a:pt x="287" y="123"/>
                    <a:pt x="286" y="1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400" dirty="0"/>
            </a:p>
          </p:txBody>
        </p:sp>
      </p:grpSp>
      <p:sp>
        <p:nvSpPr>
          <p:cNvPr id="74" name="Title 4"/>
          <p:cNvSpPr>
            <a:spLocks noGrp="1"/>
          </p:cNvSpPr>
          <p:nvPr>
            <p:ph type="title"/>
          </p:nvPr>
        </p:nvSpPr>
        <p:spPr/>
        <p:txBody>
          <a:bodyPr/>
          <a:lstStyle/>
          <a:p>
            <a:r>
              <a:rPr lang="en-US" dirty="0"/>
              <a:t>Drivers of Culture</a:t>
            </a:r>
          </a:p>
        </p:txBody>
      </p:sp>
      <p:sp>
        <p:nvSpPr>
          <p:cNvPr id="75" name="Block Arc 74"/>
          <p:cNvSpPr>
            <a:spLocks noChangeAspect="1"/>
          </p:cNvSpPr>
          <p:nvPr/>
        </p:nvSpPr>
        <p:spPr>
          <a:xfrm rot="10800000">
            <a:off x="4290992" y="1576669"/>
            <a:ext cx="3370288" cy="3354646"/>
          </a:xfrm>
          <a:prstGeom prst="blockArc">
            <a:avLst>
              <a:gd name="adj1" fmla="val 14907051"/>
              <a:gd name="adj2" fmla="val 4103685"/>
              <a:gd name="adj3" fmla="val 6706"/>
            </a:avLst>
          </a:prstGeom>
          <a:solidFill>
            <a:srgbClr val="470A68"/>
          </a:solidFill>
          <a:ln w="25400" cap="flat" cmpd="sng" algn="ctr">
            <a:noFill/>
            <a:prstDash val="solid"/>
          </a:ln>
          <a:effectLst/>
        </p:spPr>
        <p:txBody>
          <a:bodyPr rtlCol="0" anchor="ctr"/>
          <a:lstStyle/>
          <a:p>
            <a:pPr algn="ctr" defTabSz="986919">
              <a:defRPr/>
            </a:pPr>
            <a:endParaRPr lang="en-US" sz="1400" kern="0" dirty="0">
              <a:solidFill>
                <a:schemeClr val="accent1"/>
              </a:solidFill>
            </a:endParaRPr>
          </a:p>
        </p:txBody>
      </p:sp>
      <p:grpSp>
        <p:nvGrpSpPr>
          <p:cNvPr id="5" name="Group 4"/>
          <p:cNvGrpSpPr/>
          <p:nvPr/>
        </p:nvGrpSpPr>
        <p:grpSpPr>
          <a:xfrm>
            <a:off x="5766914" y="2058246"/>
            <a:ext cx="425119" cy="398775"/>
            <a:chOff x="5766914" y="2058246"/>
            <a:chExt cx="425119" cy="398775"/>
          </a:xfrm>
        </p:grpSpPr>
        <p:sp>
          <p:nvSpPr>
            <p:cNvPr id="79" name="Freeform 78"/>
            <p:cNvSpPr/>
            <p:nvPr/>
          </p:nvSpPr>
          <p:spPr>
            <a:xfrm>
              <a:off x="5766914" y="2058246"/>
              <a:ext cx="425119" cy="398775"/>
            </a:xfrm>
            <a:custGeom>
              <a:avLst/>
              <a:gdLst>
                <a:gd name="connsiteX0" fmla="*/ 63037 w 425119"/>
                <a:gd name="connsiteY0" fmla="*/ 0 h 398775"/>
                <a:gd name="connsiteX1" fmla="*/ 362083 w 425119"/>
                <a:gd name="connsiteY1" fmla="*/ 0 h 398775"/>
                <a:gd name="connsiteX2" fmla="*/ 425119 w 425119"/>
                <a:gd name="connsiteY2" fmla="*/ 91211 h 398775"/>
                <a:gd name="connsiteX3" fmla="*/ 212560 w 425119"/>
                <a:gd name="connsiteY3" fmla="*/ 398775 h 398775"/>
                <a:gd name="connsiteX4" fmla="*/ 0 w 425119"/>
                <a:gd name="connsiteY4" fmla="*/ 91211 h 39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119" h="398775">
                  <a:moveTo>
                    <a:pt x="63037" y="0"/>
                  </a:moveTo>
                  <a:lnTo>
                    <a:pt x="362083" y="0"/>
                  </a:lnTo>
                  <a:lnTo>
                    <a:pt x="425119" y="91211"/>
                  </a:lnTo>
                  <a:lnTo>
                    <a:pt x="212560" y="398775"/>
                  </a:lnTo>
                  <a:lnTo>
                    <a:pt x="0" y="912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610" tIns="54610" rIns="54610" bIns="54610" rtlCol="0" anchor="ctr">
              <a:noAutofit/>
            </a:bodyPr>
            <a:lstStyle/>
            <a:p>
              <a:pPr algn="l"/>
              <a:endParaRPr lang="en-US" sz="1400" dirty="0">
                <a:solidFill>
                  <a:schemeClr val="bg1"/>
                </a:solidFill>
              </a:endParaRPr>
            </a:p>
          </p:txBody>
        </p:sp>
        <p:grpSp>
          <p:nvGrpSpPr>
            <p:cNvPr id="2" name="Group 1"/>
            <p:cNvGrpSpPr/>
            <p:nvPr/>
          </p:nvGrpSpPr>
          <p:grpSpPr>
            <a:xfrm>
              <a:off x="5795062" y="2073574"/>
              <a:ext cx="368820" cy="341396"/>
              <a:chOff x="5795062" y="2073574"/>
              <a:chExt cx="368820" cy="341396"/>
            </a:xfrm>
          </p:grpSpPr>
          <p:sp>
            <p:nvSpPr>
              <p:cNvPr id="67" name="Isosceles Triangle 66"/>
              <p:cNvSpPr/>
              <p:nvPr/>
            </p:nvSpPr>
            <p:spPr>
              <a:xfrm rot="10800000">
                <a:off x="5867704" y="2172528"/>
                <a:ext cx="225193" cy="242442"/>
              </a:xfrm>
              <a:prstGeom prst="triangl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a:solidFill>
                    <a:schemeClr val="bg1"/>
                  </a:solidFill>
                </a:endParaRPr>
              </a:p>
            </p:txBody>
          </p:sp>
          <p:sp>
            <p:nvSpPr>
              <p:cNvPr id="68" name="Isosceles Triangle 67"/>
              <p:cNvSpPr/>
              <p:nvPr/>
            </p:nvSpPr>
            <p:spPr>
              <a:xfrm>
                <a:off x="5795062" y="2073574"/>
                <a:ext cx="93022" cy="74246"/>
              </a:xfrm>
              <a:prstGeom prst="triangl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a:solidFill>
                    <a:schemeClr val="bg1"/>
                  </a:solidFill>
                </a:endParaRPr>
              </a:p>
            </p:txBody>
          </p:sp>
          <p:sp>
            <p:nvSpPr>
              <p:cNvPr id="69" name="Isosceles Triangle 68"/>
              <p:cNvSpPr/>
              <p:nvPr/>
            </p:nvSpPr>
            <p:spPr>
              <a:xfrm>
                <a:off x="6070860" y="2074366"/>
                <a:ext cx="93022" cy="74246"/>
              </a:xfrm>
              <a:prstGeom prst="triangl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a:solidFill>
                    <a:schemeClr val="bg1"/>
                  </a:solidFill>
                </a:endParaRPr>
              </a:p>
            </p:txBody>
          </p:sp>
          <p:sp>
            <p:nvSpPr>
              <p:cNvPr id="70" name="Isosceles Triangle 69"/>
              <p:cNvSpPr/>
              <p:nvPr/>
            </p:nvSpPr>
            <p:spPr>
              <a:xfrm>
                <a:off x="5932962" y="2074629"/>
                <a:ext cx="93022" cy="74246"/>
              </a:xfrm>
              <a:prstGeom prst="triangl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a:solidFill>
                    <a:schemeClr val="bg1"/>
                  </a:solidFill>
                </a:endParaRPr>
              </a:p>
            </p:txBody>
          </p:sp>
          <p:sp>
            <p:nvSpPr>
              <p:cNvPr id="73" name="Isosceles Triangle 72"/>
              <p:cNvSpPr/>
              <p:nvPr/>
            </p:nvSpPr>
            <p:spPr>
              <a:xfrm flipV="1">
                <a:off x="5864012" y="2073838"/>
                <a:ext cx="93022" cy="74246"/>
              </a:xfrm>
              <a:prstGeom prst="triangl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a:solidFill>
                    <a:schemeClr val="bg1"/>
                  </a:solidFill>
                </a:endParaRPr>
              </a:p>
            </p:txBody>
          </p:sp>
          <p:sp>
            <p:nvSpPr>
              <p:cNvPr id="77" name="Isosceles Triangle 76"/>
              <p:cNvSpPr/>
              <p:nvPr/>
            </p:nvSpPr>
            <p:spPr>
              <a:xfrm flipV="1">
                <a:off x="6001912" y="2074102"/>
                <a:ext cx="93022" cy="74246"/>
              </a:xfrm>
              <a:prstGeom prst="triangl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a:solidFill>
                    <a:schemeClr val="bg1"/>
                  </a:solidFill>
                </a:endParaRPr>
              </a:p>
            </p:txBody>
          </p:sp>
        </p:grpSp>
      </p:grpSp>
      <p:sp>
        <p:nvSpPr>
          <p:cNvPr id="65" name="object 37"/>
          <p:cNvSpPr txBox="1">
            <a:spLocks noGrp="1"/>
          </p:cNvSpPr>
          <p:nvPr>
            <p:ph type="ftr" sz="quarter" idx="5"/>
          </p:nvPr>
        </p:nvSpPr>
        <p:spPr>
          <a:xfrm>
            <a:off x="2285544" y="6351771"/>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dirty="0"/>
              <a:t>© </a:t>
            </a:r>
            <a:r>
              <a:rPr lang="en-US" spc="-5" dirty="0"/>
              <a:t>2021 KPMG LLP, a Delaware </a:t>
            </a:r>
            <a:r>
              <a:rPr lang="en-US" dirty="0"/>
              <a:t>limited </a:t>
            </a:r>
            <a:r>
              <a:rPr lang="en-US" spc="5" dirty="0"/>
              <a:t>liability </a:t>
            </a:r>
            <a:r>
              <a:rPr lang="en-US" dirty="0"/>
              <a:t>partnership </a:t>
            </a:r>
            <a:r>
              <a:rPr lang="en-US" spc="-5" dirty="0"/>
              <a:t>and </a:t>
            </a:r>
            <a:r>
              <a:rPr lang="en-US" dirty="0"/>
              <a:t>the </a:t>
            </a:r>
            <a:r>
              <a:rPr lang="en-US" spc="-5" dirty="0"/>
              <a:t>U.S. </a:t>
            </a:r>
            <a:r>
              <a:rPr lang="en-US" spc="-10" dirty="0"/>
              <a:t>member </a:t>
            </a:r>
            <a:r>
              <a:rPr lang="en-US" dirty="0"/>
              <a:t>firm of the </a:t>
            </a:r>
            <a:r>
              <a:rPr lang="en-US" spc="-5" dirty="0"/>
              <a:t>KPMG network </a:t>
            </a:r>
            <a:r>
              <a:rPr lang="en-US" dirty="0"/>
              <a:t>of independent </a:t>
            </a:r>
            <a:r>
              <a:rPr lang="en-US" spc="-10" dirty="0"/>
              <a:t>member </a:t>
            </a:r>
            <a:r>
              <a:rPr lang="en-US" spc="-5" dirty="0"/>
              <a:t>firms </a:t>
            </a:r>
            <a:r>
              <a:rPr lang="en-US" dirty="0"/>
              <a:t>affiliated </a:t>
            </a:r>
            <a:r>
              <a:rPr lang="en-US" spc="-5" dirty="0"/>
              <a:t>with KPMG </a:t>
            </a:r>
            <a:r>
              <a:rPr lang="en-US" dirty="0"/>
              <a:t>International  Cooperative </a:t>
            </a:r>
            <a:r>
              <a:rPr lang="en-US" spc="-5" dirty="0"/>
              <a:t>(“KPMG </a:t>
            </a:r>
            <a:r>
              <a:rPr lang="en-US" dirty="0"/>
              <a:t>International”), </a:t>
            </a:r>
            <a:r>
              <a:rPr lang="en-US" spc="-5" dirty="0"/>
              <a:t>a Swiss </a:t>
            </a:r>
            <a:r>
              <a:rPr lang="en-US" dirty="0"/>
              <a:t>entity. All rights reserved.</a:t>
            </a:r>
            <a:r>
              <a:rPr lang="en-US" spc="-90" dirty="0"/>
              <a:t> </a:t>
            </a:r>
            <a:r>
              <a:rPr lang="en-US" spc="-5" dirty="0"/>
              <a:t>NDP118740</a:t>
            </a:r>
          </a:p>
        </p:txBody>
      </p:sp>
    </p:spTree>
    <p:extLst>
      <p:ext uri="{BB962C8B-B14F-4D97-AF65-F5344CB8AC3E}">
        <p14:creationId xmlns:p14="http://schemas.microsoft.com/office/powerpoint/2010/main" val="57396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71" grpId="0"/>
      <p:bldP spid="72"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2F492408-69CF-D442-B2C4-9DB158239BAD}"/>
              </a:ext>
            </a:extLst>
          </p:cNvPr>
          <p:cNvSpPr/>
          <p:nvPr/>
        </p:nvSpPr>
        <p:spPr>
          <a:xfrm flipH="1" flipV="1">
            <a:off x="4717774" y="51950"/>
            <a:ext cx="7474226" cy="9262802"/>
          </a:xfrm>
          <a:prstGeom prst="rtTriangle">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defRPr/>
            </a:pPr>
            <a:endParaRPr lang="en-US" sz="1500" kern="0" dirty="0" err="1">
              <a:solidFill>
                <a:prstClr val="white"/>
              </a:solidFill>
              <a:sym typeface="Univers LT Std 55 Roman"/>
            </a:endParaRPr>
          </a:p>
        </p:txBody>
      </p:sp>
      <p:sp>
        <p:nvSpPr>
          <p:cNvPr id="31" name="Rectangle 30">
            <a:extLst>
              <a:ext uri="{FF2B5EF4-FFF2-40B4-BE49-F238E27FC236}">
                <a16:creationId xmlns:a16="http://schemas.microsoft.com/office/drawing/2014/main" id="{D997ADDA-1370-0344-A055-3441F93C8382}"/>
              </a:ext>
            </a:extLst>
          </p:cNvPr>
          <p:cNvSpPr/>
          <p:nvPr/>
        </p:nvSpPr>
        <p:spPr>
          <a:xfrm>
            <a:off x="4192438" y="739056"/>
            <a:ext cx="7669905" cy="5492411"/>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hangingPunct="0">
              <a:defRPr/>
            </a:pPr>
            <a:endParaRPr lang="en-US" kern="0">
              <a:solidFill>
                <a:srgbClr val="000000"/>
              </a:solidFill>
              <a:sym typeface="Univers LT Std 55 Roman"/>
            </a:endParaRPr>
          </a:p>
        </p:txBody>
      </p:sp>
      <p:sp>
        <p:nvSpPr>
          <p:cNvPr id="30" name="Rectangle">
            <a:extLst>
              <a:ext uri="{FF2B5EF4-FFF2-40B4-BE49-F238E27FC236}">
                <a16:creationId xmlns:a16="http://schemas.microsoft.com/office/drawing/2014/main" id="{603DAF53-C3A0-A649-8237-D01143F580CC}"/>
              </a:ext>
            </a:extLst>
          </p:cNvPr>
          <p:cNvSpPr/>
          <p:nvPr/>
        </p:nvSpPr>
        <p:spPr>
          <a:xfrm>
            <a:off x="0" y="-1"/>
            <a:ext cx="12202160" cy="103903"/>
          </a:xfrm>
          <a:prstGeom prst="rect">
            <a:avLst/>
          </a:prstGeom>
          <a:solidFill>
            <a:srgbClr val="0391D9"/>
          </a:solidFill>
          <a:ln w="12700">
            <a:miter lim="400000"/>
          </a:ln>
        </p:spPr>
        <p:txBody>
          <a:bodyPr lIns="45718" tIns="45718" rIns="45718" bIns="45718" anchor="ctr"/>
          <a:lstStyle/>
          <a:p>
            <a:pPr defTabSz="311726" hangingPunct="0">
              <a:defRPr sz="1200"/>
            </a:pPr>
            <a:endParaRPr sz="1200" kern="0">
              <a:solidFill>
                <a:srgbClr val="000000"/>
              </a:solidFill>
              <a:sym typeface="Univers LT Std 55 Roman"/>
            </a:endParaRPr>
          </a:p>
        </p:txBody>
      </p:sp>
      <p:graphicFrame>
        <p:nvGraphicFramePr>
          <p:cNvPr id="5" name="Object 4" hidden="1"/>
          <p:cNvGraphicFramePr>
            <a:graphicFrameLocks noChangeAspect="1"/>
          </p:cNvGraphicFramePr>
          <p:nvPr>
            <p:custDataLst>
              <p:tags r:id="rId2"/>
            </p:custDataLst>
          </p:nvPr>
        </p:nvGraphicFramePr>
        <p:xfrm>
          <a:off x="1525193" y="858443"/>
          <a:ext cx="1191" cy="1191"/>
        </p:xfrm>
        <a:graphic>
          <a:graphicData uri="http://schemas.openxmlformats.org/presentationml/2006/ole">
            <mc:AlternateContent xmlns:mc="http://schemas.openxmlformats.org/markup-compatibility/2006">
              <mc:Choice xmlns:v="urn:schemas-microsoft-com:vml" Requires="v">
                <p:oleObj spid="_x0000_s2065" name="think-cell Slide" r:id="rId6" imgW="530" imgH="531" progId="TCLayout.ActiveDocument.1">
                  <p:embed/>
                </p:oleObj>
              </mc:Choice>
              <mc:Fallback>
                <p:oleObj name="think-cell Slide" r:id="rId6" imgW="530" imgH="531" progId="TCLayout.ActiveDocument.1">
                  <p:embed/>
                  <p:pic>
                    <p:nvPicPr>
                      <p:cNvPr id="5" name="Object 4" hidden="1"/>
                      <p:cNvPicPr/>
                      <p:nvPr/>
                    </p:nvPicPr>
                    <p:blipFill>
                      <a:blip r:embed="rId7"/>
                      <a:stretch>
                        <a:fillRect/>
                      </a:stretch>
                    </p:blipFill>
                    <p:spPr>
                      <a:xfrm>
                        <a:off x="1525193" y="858443"/>
                        <a:ext cx="1191" cy="1191"/>
                      </a:xfrm>
                      <a:prstGeom prst="rect">
                        <a:avLst/>
                      </a:prstGeom>
                    </p:spPr>
                  </p:pic>
                </p:oleObj>
              </mc:Fallback>
            </mc:AlternateContent>
          </a:graphicData>
        </a:graphic>
      </p:graphicFrame>
      <p:sp>
        <p:nvSpPr>
          <p:cNvPr id="4" name="Rectangle 3" hidden="1"/>
          <p:cNvSpPr/>
          <p:nvPr>
            <p:custDataLst>
              <p:tags r:id="rId3"/>
            </p:custDataLst>
          </p:nvPr>
        </p:nvSpPr>
        <p:spPr>
          <a:xfrm>
            <a:off x="1524002" y="857252"/>
            <a:ext cx="119063" cy="119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hangingPunct="0">
              <a:lnSpc>
                <a:spcPct val="90000"/>
              </a:lnSpc>
              <a:spcBef>
                <a:spcPct val="0"/>
              </a:spcBef>
              <a:spcAft>
                <a:spcPct val="0"/>
              </a:spcAft>
              <a:defRPr/>
            </a:pPr>
            <a:endParaRPr lang="en-US" sz="1500" kern="0" dirty="0">
              <a:solidFill>
                <a:prstClr val="white"/>
              </a:solidFill>
              <a:sym typeface="Arial" panose="020B0604020202020204" pitchFamily="34" charset="0"/>
            </a:endParaRPr>
          </a:p>
        </p:txBody>
      </p:sp>
      <p:grpSp>
        <p:nvGrpSpPr>
          <p:cNvPr id="28" name="Group 27"/>
          <p:cNvGrpSpPr/>
          <p:nvPr/>
        </p:nvGrpSpPr>
        <p:grpSpPr>
          <a:xfrm>
            <a:off x="4451402" y="840357"/>
            <a:ext cx="7151976" cy="5187445"/>
            <a:chOff x="2429014" y="1251371"/>
            <a:chExt cx="7716602" cy="4373619"/>
          </a:xfrm>
        </p:grpSpPr>
        <p:grpSp>
          <p:nvGrpSpPr>
            <p:cNvPr id="6" name="Group 5"/>
            <p:cNvGrpSpPr/>
            <p:nvPr/>
          </p:nvGrpSpPr>
          <p:grpSpPr>
            <a:xfrm>
              <a:off x="2545944" y="2112726"/>
              <a:ext cx="2203943" cy="2885028"/>
              <a:chOff x="604799" y="607425"/>
              <a:chExt cx="2203943" cy="2885028"/>
            </a:xfrm>
          </p:grpSpPr>
          <p:sp>
            <p:nvSpPr>
              <p:cNvPr id="19" name="Rectangle 18"/>
              <p:cNvSpPr/>
              <p:nvPr/>
            </p:nvSpPr>
            <p:spPr>
              <a:xfrm>
                <a:off x="604799" y="1413385"/>
                <a:ext cx="1714698" cy="443298"/>
              </a:xfrm>
              <a:prstGeom prst="rect">
                <a:avLst/>
              </a:prstGeom>
            </p:spPr>
            <p:txBody>
              <a:bodyPr wrap="square" lIns="0" tIns="0" rIns="0" bIns="0">
                <a:spAutoFit/>
              </a:bodyPr>
              <a:lstStyle/>
              <a:p>
                <a:pPr marL="0" lvl="2" hangingPunct="0">
                  <a:lnSpc>
                    <a:spcPts val="1340"/>
                  </a:lnSpc>
                  <a:spcAft>
                    <a:spcPts val="225"/>
                  </a:spcAft>
                  <a:defRPr/>
                </a:pPr>
                <a:r>
                  <a:rPr lang="en-US" sz="1200" b="1" kern="0" dirty="0">
                    <a:solidFill>
                      <a:srgbClr val="0091DA"/>
                    </a:solidFill>
                    <a:latin typeface="Univers LT Std 55 Roman" panose="020B0603020202020204" pitchFamily="34" charset="0"/>
                    <a:sym typeface="Univers LT Std 55 Roman"/>
                  </a:rPr>
                  <a:t>Of Impact: </a:t>
                </a:r>
              </a:p>
              <a:p>
                <a:pPr marL="0" lvl="2" hangingPunct="0">
                  <a:lnSpc>
                    <a:spcPts val="1340"/>
                  </a:lnSpc>
                  <a:spcAft>
                    <a:spcPts val="225"/>
                  </a:spcAft>
                  <a:defRPr/>
                </a:pPr>
                <a:r>
                  <a:rPr lang="en-US" sz="1200" b="1" kern="0" dirty="0">
                    <a:solidFill>
                      <a:srgbClr val="0091DA"/>
                    </a:solidFill>
                    <a:latin typeface="Univers LT Std 55 Roman" panose="020B0603020202020204" pitchFamily="34" charset="0"/>
                    <a:sym typeface="Univers LT Std 55 Roman"/>
                  </a:rPr>
                  <a:t>Change Leadership Levers</a:t>
                </a:r>
              </a:p>
            </p:txBody>
          </p:sp>
          <p:sp>
            <p:nvSpPr>
              <p:cNvPr id="20" name="Rectangle 19"/>
              <p:cNvSpPr/>
              <p:nvPr/>
            </p:nvSpPr>
            <p:spPr>
              <a:xfrm>
                <a:off x="604799" y="2151747"/>
                <a:ext cx="2203943" cy="1340706"/>
              </a:xfrm>
              <a:prstGeom prst="rect">
                <a:avLst/>
              </a:prstGeom>
            </p:spPr>
            <p:txBody>
              <a:bodyPr wrap="square" lIns="0" tIns="0" rIns="0" bIns="0">
                <a:spAutoFit/>
              </a:bodyPr>
              <a:lstStyle/>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Clarity of Expectations</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Role Modelling</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Leadership Commitment / Symbols</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Accountability (Self and Others)</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Information Flow / Communication</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Support &amp; Enablement </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Consistency</a:t>
                </a:r>
              </a:p>
            </p:txBody>
          </p:sp>
          <p:sp>
            <p:nvSpPr>
              <p:cNvPr id="21" name="Rectangle 20"/>
              <p:cNvSpPr/>
              <p:nvPr/>
            </p:nvSpPr>
            <p:spPr>
              <a:xfrm>
                <a:off x="604799" y="607425"/>
                <a:ext cx="1114765" cy="778475"/>
              </a:xfrm>
              <a:prstGeom prst="rect">
                <a:avLst/>
              </a:prstGeom>
            </p:spPr>
            <p:txBody>
              <a:bodyPr wrap="square" lIns="0" tIns="0" rIns="0" bIns="0">
                <a:spAutoFit/>
              </a:bodyPr>
              <a:lstStyle/>
              <a:p>
                <a:pPr marL="0" lvl="2" hangingPunct="0">
                  <a:spcAft>
                    <a:spcPts val="225"/>
                  </a:spcAft>
                  <a:defRPr/>
                </a:pPr>
                <a:r>
                  <a:rPr lang="en-US" sz="6000" kern="0" dirty="0">
                    <a:solidFill>
                      <a:srgbClr val="0091DA"/>
                    </a:solidFill>
                    <a:latin typeface="KPMG Light" panose="020B0403030202040204" pitchFamily="34" charset="77"/>
                    <a:sym typeface="Univers LT Std 55 Roman"/>
                  </a:rPr>
                  <a:t>70%</a:t>
                </a:r>
              </a:p>
            </p:txBody>
          </p:sp>
        </p:grpSp>
        <p:grpSp>
          <p:nvGrpSpPr>
            <p:cNvPr id="7" name="Group 6"/>
            <p:cNvGrpSpPr/>
            <p:nvPr/>
          </p:nvGrpSpPr>
          <p:grpSpPr>
            <a:xfrm>
              <a:off x="8175983" y="1251371"/>
              <a:ext cx="1969633" cy="4348891"/>
              <a:chOff x="6189173" y="1469619"/>
              <a:chExt cx="1969633" cy="4348891"/>
            </a:xfrm>
          </p:grpSpPr>
          <p:sp>
            <p:nvSpPr>
              <p:cNvPr id="16" name="Rectangle 15"/>
              <p:cNvSpPr/>
              <p:nvPr/>
            </p:nvSpPr>
            <p:spPr>
              <a:xfrm>
                <a:off x="6189173" y="2283799"/>
                <a:ext cx="1724367" cy="302740"/>
              </a:xfrm>
              <a:prstGeom prst="rect">
                <a:avLst/>
              </a:prstGeom>
            </p:spPr>
            <p:txBody>
              <a:bodyPr wrap="none" lIns="0" tIns="0" rIns="0" bIns="0">
                <a:spAutoFit/>
              </a:bodyPr>
              <a:lstStyle/>
              <a:p>
                <a:pPr marL="0" lvl="2" hangingPunct="0">
                  <a:lnSpc>
                    <a:spcPts val="1340"/>
                  </a:lnSpc>
                  <a:spcAft>
                    <a:spcPts val="225"/>
                  </a:spcAft>
                  <a:defRPr/>
                </a:pPr>
                <a:r>
                  <a:rPr lang="en-US" sz="1200" b="1" kern="0" dirty="0">
                    <a:solidFill>
                      <a:srgbClr val="00A3A1"/>
                    </a:solidFill>
                    <a:latin typeface="Univers LT Std 55 Roman" panose="020B0603020202020204" pitchFamily="34" charset="0"/>
                    <a:sym typeface="Univers LT Std 55 Roman"/>
                  </a:rPr>
                  <a:t>Of Impact: </a:t>
                </a:r>
              </a:p>
              <a:p>
                <a:pPr marL="0" lvl="2" hangingPunct="0">
                  <a:lnSpc>
                    <a:spcPts val="1340"/>
                  </a:lnSpc>
                  <a:spcAft>
                    <a:spcPts val="225"/>
                  </a:spcAft>
                  <a:defRPr/>
                </a:pPr>
                <a:r>
                  <a:rPr lang="en-US" sz="1200" b="1" kern="0" dirty="0">
                    <a:solidFill>
                      <a:srgbClr val="00A3A1"/>
                    </a:solidFill>
                    <a:latin typeface="Univers LT Std 55 Roman" panose="020B0603020202020204" pitchFamily="34" charset="0"/>
                    <a:sym typeface="Univers LT Std 55 Roman"/>
                  </a:rPr>
                  <a:t>Organizational Levers</a:t>
                </a:r>
              </a:p>
            </p:txBody>
          </p:sp>
          <p:sp>
            <p:nvSpPr>
              <p:cNvPr id="17" name="Rectangle 16"/>
              <p:cNvSpPr/>
              <p:nvPr/>
            </p:nvSpPr>
            <p:spPr>
              <a:xfrm>
                <a:off x="6189173" y="2769485"/>
                <a:ext cx="1969633" cy="3049025"/>
              </a:xfrm>
              <a:prstGeom prst="rect">
                <a:avLst/>
              </a:prstGeom>
            </p:spPr>
            <p:txBody>
              <a:bodyPr wrap="square" lIns="0" tIns="0" rIns="0" bIns="0">
                <a:spAutoFit/>
              </a:bodyPr>
              <a:lstStyle/>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Controls &amp; Governance</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Physical Environment</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Tools &amp; Technology  </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Budgeting &amp; Forecasting</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Resource Allocation</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Recruitment &amp; Onboarding</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Rewards &amp; Recognition</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People Development</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Performance Evaluation</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Succession Planning</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Misconduct Reporting &amp; Investigations</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Sanctions</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Termination / Exit Process</a:t>
                </a:r>
              </a:p>
              <a:p>
                <a:pPr marL="0" lvl="2" hangingPunct="0">
                  <a:lnSpc>
                    <a:spcPts val="1560"/>
                  </a:lnSpc>
                  <a:spcAft>
                    <a:spcPts val="225"/>
                  </a:spcAft>
                  <a:defRPr/>
                </a:pPr>
                <a:r>
                  <a:rPr lang="en-US" sz="1000" kern="0" dirty="0">
                    <a:solidFill>
                      <a:srgbClr val="000000"/>
                    </a:solidFill>
                    <a:latin typeface="Univers LT Std 55 Roman" panose="020B0603020202020204" pitchFamily="34" charset="0"/>
                    <a:sym typeface="Univers LT Std 55 Roman"/>
                  </a:rPr>
                  <a:t>Business Due Diligence and Integrations</a:t>
                </a:r>
              </a:p>
            </p:txBody>
          </p:sp>
          <p:sp>
            <p:nvSpPr>
              <p:cNvPr id="18" name="Rectangle 17"/>
              <p:cNvSpPr/>
              <p:nvPr/>
            </p:nvSpPr>
            <p:spPr>
              <a:xfrm>
                <a:off x="6189173" y="1469619"/>
                <a:ext cx="942608" cy="778475"/>
              </a:xfrm>
              <a:prstGeom prst="rect">
                <a:avLst/>
              </a:prstGeom>
            </p:spPr>
            <p:txBody>
              <a:bodyPr wrap="none" lIns="0" tIns="0" rIns="0" bIns="0">
                <a:spAutoFit/>
              </a:bodyPr>
              <a:lstStyle/>
              <a:p>
                <a:pPr marL="0" lvl="2" hangingPunct="0">
                  <a:spcAft>
                    <a:spcPts val="225"/>
                  </a:spcAft>
                  <a:defRPr/>
                </a:pPr>
                <a:r>
                  <a:rPr lang="en-US" sz="6000" kern="0" dirty="0">
                    <a:solidFill>
                      <a:srgbClr val="00A3A1"/>
                    </a:solidFill>
                    <a:latin typeface="KPMG Light" panose="020B0403030202040204" pitchFamily="34" charset="77"/>
                    <a:sym typeface="Univers LT Std 55 Roman"/>
                  </a:rPr>
                  <a:t>30%</a:t>
                </a:r>
              </a:p>
            </p:txBody>
          </p:sp>
        </p:grpSp>
        <p:grpSp>
          <p:nvGrpSpPr>
            <p:cNvPr id="8" name="Group 7"/>
            <p:cNvGrpSpPr/>
            <p:nvPr/>
          </p:nvGrpSpPr>
          <p:grpSpPr>
            <a:xfrm>
              <a:off x="4957801" y="2456859"/>
              <a:ext cx="1958673" cy="3159565"/>
              <a:chOff x="3832697" y="2645923"/>
              <a:chExt cx="1095008" cy="3159565"/>
            </a:xfrm>
          </p:grpSpPr>
          <p:sp>
            <p:nvSpPr>
              <p:cNvPr id="12" name="Rectangle 11"/>
              <p:cNvSpPr/>
              <p:nvPr/>
            </p:nvSpPr>
            <p:spPr>
              <a:xfrm>
                <a:off x="3832697" y="2645923"/>
                <a:ext cx="1095008" cy="3159565"/>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hangingPunct="0">
                  <a:spcAft>
                    <a:spcPts val="225"/>
                  </a:spcAft>
                  <a:defRPr/>
                </a:pPr>
                <a:r>
                  <a:rPr lang="en-US" sz="1400" b="1" kern="0" dirty="0">
                    <a:solidFill>
                      <a:prstClr val="white"/>
                    </a:solidFill>
                    <a:latin typeface="Univers LT Std 55 Roman" panose="020B0603020202020204" pitchFamily="34" charset="0"/>
                    <a:sym typeface="Univers LT Std 55 Roman"/>
                  </a:rPr>
                  <a:t>Shift Mindsets </a:t>
                </a:r>
              </a:p>
              <a:p>
                <a:pPr algn="ctr" hangingPunct="0">
                  <a:lnSpc>
                    <a:spcPts val="1480"/>
                  </a:lnSpc>
                  <a:spcAft>
                    <a:spcPts val="225"/>
                  </a:spcAft>
                  <a:defRPr/>
                </a:pPr>
                <a:r>
                  <a:rPr lang="en-US" sz="1400" b="1" kern="0" dirty="0">
                    <a:solidFill>
                      <a:prstClr val="white"/>
                    </a:solidFill>
                    <a:latin typeface="Univers LT Std 55 Roman" panose="020B0603020202020204" pitchFamily="34" charset="0"/>
                    <a:sym typeface="Univers LT Std 55 Roman"/>
                  </a:rPr>
                  <a:t>&amp; Behaviors</a:t>
                </a:r>
              </a:p>
            </p:txBody>
          </p:sp>
          <p:sp>
            <p:nvSpPr>
              <p:cNvPr id="13" name="Rectangle 12"/>
              <p:cNvSpPr/>
              <p:nvPr/>
            </p:nvSpPr>
            <p:spPr>
              <a:xfrm>
                <a:off x="3832697" y="2645924"/>
                <a:ext cx="1095007" cy="75875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hangingPunct="0">
                  <a:spcAft>
                    <a:spcPts val="225"/>
                  </a:spcAft>
                  <a:defRPr/>
                </a:pPr>
                <a:r>
                  <a:rPr lang="en-US" sz="1400" b="1" kern="0" dirty="0">
                    <a:solidFill>
                      <a:prstClr val="white"/>
                    </a:solidFill>
                    <a:latin typeface="Univers LT Std 55 Roman" panose="020B0603020202020204" pitchFamily="34" charset="0"/>
                    <a:sym typeface="Univers LT Std 55 Roman"/>
                  </a:rPr>
                  <a:t>Enhance Systems</a:t>
                </a:r>
              </a:p>
            </p:txBody>
          </p:sp>
        </p:grpSp>
        <p:cxnSp>
          <p:nvCxnSpPr>
            <p:cNvPr id="9" name="Straight Connector 8"/>
            <p:cNvCxnSpPr/>
            <p:nvPr/>
          </p:nvCxnSpPr>
          <p:spPr>
            <a:xfrm>
              <a:off x="2429014" y="5624990"/>
              <a:ext cx="7528398" cy="0"/>
            </a:xfrm>
            <a:prstGeom prst="line">
              <a:avLst/>
            </a:prstGeom>
            <a:ln>
              <a:solidFill>
                <a:srgbClr val="00338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71450" y="3519663"/>
              <a:ext cx="1349451" cy="4167"/>
            </a:xfrm>
            <a:prstGeom prst="line">
              <a:avLst/>
            </a:prstGeom>
            <a:ln w="6350">
              <a:solidFill>
                <a:schemeClr val="tx2"/>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6916472" y="2023182"/>
              <a:ext cx="1114766" cy="627900"/>
            </a:xfrm>
            <a:custGeom>
              <a:avLst/>
              <a:gdLst>
                <a:gd name="connsiteX0" fmla="*/ 0 w 542925"/>
                <a:gd name="connsiteY0" fmla="*/ 2752725 h 2752725"/>
                <a:gd name="connsiteX1" fmla="*/ 304800 w 542925"/>
                <a:gd name="connsiteY1" fmla="*/ 2752725 h 2752725"/>
                <a:gd name="connsiteX2" fmla="*/ 304800 w 542925"/>
                <a:gd name="connsiteY2" fmla="*/ 0 h 2752725"/>
                <a:gd name="connsiteX3" fmla="*/ 542925 w 542925"/>
                <a:gd name="connsiteY3" fmla="*/ 0 h 2752725"/>
              </a:gdLst>
              <a:ahLst/>
              <a:cxnLst>
                <a:cxn ang="0">
                  <a:pos x="connsiteX0" y="connsiteY0"/>
                </a:cxn>
                <a:cxn ang="0">
                  <a:pos x="connsiteX1" y="connsiteY1"/>
                </a:cxn>
                <a:cxn ang="0">
                  <a:pos x="connsiteX2" y="connsiteY2"/>
                </a:cxn>
                <a:cxn ang="0">
                  <a:pos x="connsiteX3" y="connsiteY3"/>
                </a:cxn>
              </a:cxnLst>
              <a:rect l="l" t="t" r="r" b="b"/>
              <a:pathLst>
                <a:path w="542925" h="2752725">
                  <a:moveTo>
                    <a:pt x="0" y="2752725"/>
                  </a:moveTo>
                  <a:lnTo>
                    <a:pt x="304800" y="2752725"/>
                  </a:lnTo>
                  <a:lnTo>
                    <a:pt x="304800" y="0"/>
                  </a:lnTo>
                  <a:lnTo>
                    <a:pt x="542925" y="0"/>
                  </a:lnTo>
                </a:path>
              </a:pathLst>
            </a:custGeom>
            <a:ln w="6350">
              <a:solidFill>
                <a:schemeClr val="accent2"/>
              </a:solidFill>
              <a:headEnd type="oval" w="lg" len="lg"/>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hangingPunct="0">
                <a:spcAft>
                  <a:spcPts val="225"/>
                </a:spcAft>
                <a:defRPr/>
              </a:pPr>
              <a:endParaRPr lang="en-US" sz="900" kern="0" dirty="0">
                <a:solidFill>
                  <a:srgbClr val="000000"/>
                </a:solidFill>
                <a:sym typeface="Univers LT Std 55 Roman"/>
              </a:endParaRPr>
            </a:p>
          </p:txBody>
        </p:sp>
      </p:grpSp>
      <p:sp>
        <p:nvSpPr>
          <p:cNvPr id="26" name="Why culture…">
            <a:extLst>
              <a:ext uri="{FF2B5EF4-FFF2-40B4-BE49-F238E27FC236}">
                <a16:creationId xmlns:a16="http://schemas.microsoft.com/office/drawing/2014/main" id="{F4AA0A91-47E1-674D-982B-6CBFD8BCEC6B}"/>
              </a:ext>
            </a:extLst>
          </p:cNvPr>
          <p:cNvSpPr txBox="1"/>
          <p:nvPr/>
        </p:nvSpPr>
        <p:spPr>
          <a:xfrm>
            <a:off x="283283" y="325410"/>
            <a:ext cx="10463982" cy="867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b">
            <a:spAutoFit/>
          </a:bodyPr>
          <a:lstStyle/>
          <a:p>
            <a:pPr defTabSz="311726">
              <a:lnSpc>
                <a:spcPct val="70000"/>
              </a:lnSpc>
              <a:defRPr sz="6000" spc="180">
                <a:solidFill>
                  <a:srgbClr val="470A68"/>
                </a:solidFill>
                <a:latin typeface="KPMG Light"/>
                <a:ea typeface="KPMG Light"/>
                <a:cs typeface="KPMG Light"/>
                <a:sym typeface="KPMG Light"/>
              </a:defRPr>
            </a:pPr>
            <a:r>
              <a:rPr lang="en-US" sz="7000" spc="180" dirty="0">
                <a:solidFill>
                  <a:srgbClr val="470A68"/>
                </a:solidFill>
                <a:latin typeface="KPMG Light"/>
                <a:ea typeface="KPMG Light"/>
                <a:cs typeface="KPMG Light"/>
                <a:sym typeface="KPMG Light"/>
              </a:rPr>
              <a:t>Levers of Change</a:t>
            </a:r>
          </a:p>
        </p:txBody>
      </p:sp>
      <p:sp>
        <p:nvSpPr>
          <p:cNvPr id="2" name="Rectangle 1"/>
          <p:cNvSpPr/>
          <p:nvPr/>
        </p:nvSpPr>
        <p:spPr>
          <a:xfrm>
            <a:off x="-217714" y="1170820"/>
            <a:ext cx="7383490" cy="430887"/>
          </a:xfrm>
          <a:prstGeom prst="rect">
            <a:avLst/>
          </a:prstGeom>
        </p:spPr>
        <p:txBody>
          <a:bodyPr wrap="square">
            <a:spAutoFit/>
          </a:bodyPr>
          <a:lstStyle/>
          <a:p>
            <a:pPr lvl="1"/>
            <a:r>
              <a:rPr lang="en-US" sz="1100" dirty="0"/>
              <a:t>Change efforts fail without good change leadership. Leaders need to give clarity, set direction and build belief through their words and actions. </a:t>
            </a:r>
          </a:p>
        </p:txBody>
      </p:sp>
      <p:sp>
        <p:nvSpPr>
          <p:cNvPr id="32" name="Line">
            <a:extLst>
              <a:ext uri="{FF2B5EF4-FFF2-40B4-BE49-F238E27FC236}">
                <a16:creationId xmlns:a16="http://schemas.microsoft.com/office/drawing/2014/main" id="{072D74BA-6094-EB4A-A6DE-5F8D9D941D8D}"/>
              </a:ext>
            </a:extLst>
          </p:cNvPr>
          <p:cNvSpPr/>
          <p:nvPr/>
        </p:nvSpPr>
        <p:spPr>
          <a:xfrm rot="10800000" flipV="1">
            <a:off x="671813" y="2439580"/>
            <a:ext cx="0" cy="1686042"/>
          </a:xfrm>
          <a:prstGeom prst="line">
            <a:avLst/>
          </a:prstGeom>
          <a:ln w="12700">
            <a:solidFill>
              <a:srgbClr val="00A3A1"/>
            </a:solidFill>
            <a:miter/>
          </a:ln>
        </p:spPr>
        <p:txBody>
          <a:bodyPr lIns="45718" tIns="45718" rIns="45718" bIns="45718"/>
          <a:lstStyle/>
          <a:p>
            <a:pPr hangingPunct="0">
              <a:defRPr/>
            </a:pPr>
            <a:endParaRPr kern="0">
              <a:solidFill>
                <a:srgbClr val="000000"/>
              </a:solidFill>
              <a:sym typeface="Univers LT Std 55 Roman"/>
            </a:endParaRPr>
          </a:p>
        </p:txBody>
      </p:sp>
      <p:sp>
        <p:nvSpPr>
          <p:cNvPr id="33" name="TextBox 32">
            <a:extLst>
              <a:ext uri="{FF2B5EF4-FFF2-40B4-BE49-F238E27FC236}">
                <a16:creationId xmlns:a16="http://schemas.microsoft.com/office/drawing/2014/main" id="{30FE3073-EC8F-E643-8FB1-D4BCC08167F4}"/>
              </a:ext>
            </a:extLst>
          </p:cNvPr>
          <p:cNvSpPr txBox="1"/>
          <p:nvPr/>
        </p:nvSpPr>
        <p:spPr>
          <a:xfrm>
            <a:off x="832102" y="2525991"/>
            <a:ext cx="2249730" cy="1258562"/>
          </a:xfrm>
          <a:prstGeom prst="rect">
            <a:avLst/>
          </a:prstGeom>
        </p:spPr>
        <p:txBody>
          <a:bodyPr vert="horz" lIns="0" tIns="0" rIns="0" bIns="0" rtlCol="0" anchor="t" anchorCtr="0">
            <a:noAutofit/>
          </a:bodyPr>
          <a:lstStyle>
            <a:lvl1pPr indent="0">
              <a:lnSpc>
                <a:spcPct val="100000"/>
              </a:lnSpc>
              <a:spcBef>
                <a:spcPts val="0"/>
              </a:spcBef>
              <a:spcAft>
                <a:spcPts val="600"/>
              </a:spcAft>
              <a:buFontTx/>
              <a:buNone/>
              <a:defRPr sz="1500" b="1">
                <a:solidFill>
                  <a:schemeClr val="tx2"/>
                </a:solidFill>
              </a:defRPr>
            </a:lvl1pPr>
            <a:lvl2pPr marL="0" lvl="1" indent="0">
              <a:lnSpc>
                <a:spcPct val="100000"/>
              </a:lnSpc>
              <a:spcBef>
                <a:spcPts val="0"/>
              </a:spcBef>
              <a:spcAft>
                <a:spcPts val="600"/>
              </a:spcAft>
              <a:buFontTx/>
              <a:buNone/>
              <a:defRPr sz="1500">
                <a:solidFill>
                  <a:srgbClr val="00338D"/>
                </a:solidFill>
              </a:defRPr>
            </a:lvl2pPr>
            <a:lvl3pPr marL="284400" indent="-284400">
              <a:lnSpc>
                <a:spcPct val="100000"/>
              </a:lnSpc>
              <a:spcBef>
                <a:spcPts val="0"/>
              </a:spcBef>
              <a:spcAft>
                <a:spcPts val="600"/>
              </a:spcAft>
              <a:buClr>
                <a:schemeClr val="tx2"/>
              </a:buClr>
              <a:buFont typeface="Arial" panose="020B0604020202020204" pitchFamily="34" charset="0"/>
              <a:buChar char="—"/>
              <a:defRPr sz="1500"/>
            </a:lvl3pPr>
            <a:lvl4pPr marL="576000" indent="-230400">
              <a:lnSpc>
                <a:spcPct val="100000"/>
              </a:lnSpc>
              <a:spcBef>
                <a:spcPts val="0"/>
              </a:spcBef>
              <a:spcAft>
                <a:spcPts val="600"/>
              </a:spcAft>
              <a:buClr>
                <a:schemeClr val="tx2"/>
              </a:buClr>
              <a:buFont typeface="Arial" panose="020B0604020202020204" pitchFamily="34" charset="0"/>
              <a:buChar char="-"/>
              <a:defRPr sz="1500"/>
            </a:lvl4pPr>
            <a:lvl5pPr marL="824400" indent="-284400">
              <a:lnSpc>
                <a:spcPct val="100000"/>
              </a:lnSpc>
              <a:spcBef>
                <a:spcPts val="0"/>
              </a:spcBef>
              <a:spcAft>
                <a:spcPts val="600"/>
              </a:spcAft>
              <a:buClr>
                <a:schemeClr val="tx2"/>
              </a:buClr>
              <a:buFont typeface="Arial" panose="020B0604020202020204" pitchFamily="34" charset="0"/>
              <a:buChar char="—"/>
              <a:defRPr sz="1500" baseline="0"/>
            </a:lvl5pPr>
            <a:lvl6pPr marL="1098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6pPr>
            <a:lvl7pPr marL="13716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7pPr>
            <a:lvl8pPr marL="1645200" indent="-228600">
              <a:lnSpc>
                <a:spcPct val="100000"/>
              </a:lnSpc>
              <a:spcBef>
                <a:spcPts val="0"/>
              </a:spcBef>
              <a:spcAft>
                <a:spcPts val="600"/>
              </a:spcAft>
              <a:buClr>
                <a:schemeClr val="tx2"/>
              </a:buClr>
              <a:buFont typeface="Arial" panose="020B0604020202020204" pitchFamily="34" charset="0"/>
              <a:buChar char="-"/>
              <a:defRPr sz="1500">
                <a:solidFill>
                  <a:schemeClr val="tx2"/>
                </a:solidFill>
              </a:defRPr>
            </a:lvl8pPr>
            <a:lvl9pPr marL="3886200" indent="-228600">
              <a:lnSpc>
                <a:spcPct val="90000"/>
              </a:lnSpc>
              <a:spcBef>
                <a:spcPts val="500"/>
              </a:spcBef>
              <a:buFont typeface="Arial" panose="020B0604020202020204" pitchFamily="34" charset="0"/>
              <a:buChar char="•"/>
            </a:lvl9pPr>
          </a:lstStyle>
          <a:p>
            <a:pPr lvl="1" hangingPunct="0">
              <a:lnSpc>
                <a:spcPts val="2960"/>
              </a:lnSpc>
              <a:defRPr/>
            </a:pPr>
            <a:r>
              <a:rPr lang="en-US" sz="2400" b="1" kern="0" dirty="0">
                <a:solidFill>
                  <a:srgbClr val="0391D9"/>
                </a:solidFill>
                <a:sym typeface="Univers LT Std 55 Roman"/>
              </a:rPr>
              <a:t>Execution is only as good as the leaders that drive it</a:t>
            </a:r>
          </a:p>
        </p:txBody>
      </p:sp>
      <p:sp>
        <p:nvSpPr>
          <p:cNvPr id="27" name="object 37"/>
          <p:cNvSpPr txBox="1">
            <a:spLocks/>
          </p:cNvSpPr>
          <p:nvPr/>
        </p:nvSpPr>
        <p:spPr>
          <a:xfrm>
            <a:off x="1893322" y="6381463"/>
            <a:ext cx="7750387" cy="220573"/>
          </a:xfrm>
          <a:prstGeom prst="rect">
            <a:avLst/>
          </a:prstGeom>
        </p:spPr>
        <p:txBody>
          <a:bodyPr vert="horz" wrap="square" lIns="0" tIns="5080" rIns="0" bIns="0" rtlCol="0">
            <a:sp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spcBef>
                <a:spcPts val="40"/>
              </a:spcBef>
            </a:pPr>
            <a:r>
              <a:rPr lang="en-US"/>
              <a:t>© </a:t>
            </a:r>
            <a:r>
              <a:rPr lang="en-US" spc="-5"/>
              <a:t>2021 KPMG LLP, a Delaware </a:t>
            </a:r>
            <a:r>
              <a:rPr lang="en-US"/>
              <a:t>limited </a:t>
            </a:r>
            <a:r>
              <a:rPr lang="en-US" spc="5"/>
              <a:t>liability </a:t>
            </a:r>
            <a:r>
              <a:rPr lang="en-US"/>
              <a:t>partnership </a:t>
            </a:r>
            <a:r>
              <a:rPr lang="en-US" spc="-5"/>
              <a:t>and </a:t>
            </a:r>
            <a:r>
              <a:rPr lang="en-US"/>
              <a:t>the </a:t>
            </a:r>
            <a:r>
              <a:rPr lang="en-US" spc="-5"/>
              <a:t>U.S. </a:t>
            </a:r>
            <a:r>
              <a:rPr lang="en-US" spc="-10"/>
              <a:t>member </a:t>
            </a:r>
            <a:r>
              <a:rPr lang="en-US"/>
              <a:t>firm of the </a:t>
            </a:r>
            <a:r>
              <a:rPr lang="en-US" spc="-5"/>
              <a:t>KPMG network </a:t>
            </a:r>
            <a:r>
              <a:rPr lang="en-US"/>
              <a:t>of independent </a:t>
            </a:r>
            <a:r>
              <a:rPr lang="en-US" spc="-10"/>
              <a:t>member </a:t>
            </a:r>
            <a:r>
              <a:rPr lang="en-US" spc="-5"/>
              <a:t>firms </a:t>
            </a:r>
            <a:r>
              <a:rPr lang="en-US"/>
              <a:t>affiliated </a:t>
            </a:r>
            <a:r>
              <a:rPr lang="en-US" spc="-5"/>
              <a:t>with KPMG </a:t>
            </a:r>
            <a:r>
              <a:rPr lang="en-US"/>
              <a:t>International  Cooperative </a:t>
            </a:r>
            <a:r>
              <a:rPr lang="en-US" spc="-5"/>
              <a:t>(“KPMG </a:t>
            </a:r>
            <a:r>
              <a:rPr lang="en-US"/>
              <a:t>International”), </a:t>
            </a:r>
            <a:r>
              <a:rPr lang="en-US" spc="-5"/>
              <a:t>a Swiss </a:t>
            </a:r>
            <a:r>
              <a:rPr lang="en-US"/>
              <a:t>entity. All rights reserved.</a:t>
            </a:r>
            <a:r>
              <a:rPr lang="en-US" spc="-90"/>
              <a:t> </a:t>
            </a:r>
            <a:r>
              <a:rPr lang="en-US" spc="-5"/>
              <a:t>NDP118740</a:t>
            </a:r>
            <a:endParaRPr lang="en-US" spc="-5" dirty="0"/>
          </a:p>
        </p:txBody>
      </p:sp>
    </p:spTree>
    <p:extLst>
      <p:ext uri="{BB962C8B-B14F-4D97-AF65-F5344CB8AC3E}">
        <p14:creationId xmlns:p14="http://schemas.microsoft.com/office/powerpoint/2010/main" val="94607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495B8-8075-6A40-8950-4A5C20A0FA3A}"/>
              </a:ext>
            </a:extLst>
          </p:cNvPr>
          <p:cNvSpPr/>
          <p:nvPr/>
        </p:nvSpPr>
        <p:spPr>
          <a:xfrm>
            <a:off x="5285348" y="2908904"/>
            <a:ext cx="3985344" cy="99417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 name="Title 1">
            <a:extLst>
              <a:ext uri="{FF2B5EF4-FFF2-40B4-BE49-F238E27FC236}">
                <a16:creationId xmlns:a16="http://schemas.microsoft.com/office/drawing/2014/main" id="{7682D3B1-A8F3-974A-B724-FDE51EED180A}"/>
              </a:ext>
            </a:extLst>
          </p:cNvPr>
          <p:cNvSpPr txBox="1">
            <a:spLocks/>
          </p:cNvSpPr>
          <p:nvPr/>
        </p:nvSpPr>
        <p:spPr>
          <a:xfrm>
            <a:off x="2273701" y="3512408"/>
            <a:ext cx="7801663"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200" b="1" i="0" kern="1200">
                <a:solidFill>
                  <a:schemeClr val="bg1"/>
                </a:solidFill>
                <a:latin typeface="Montserrat" pitchFamily="2" charset="77"/>
                <a:ea typeface="+mj-ea"/>
                <a:cs typeface="+mj-cs"/>
              </a:defRPr>
            </a:lvl1pPr>
          </a:lstStyle>
          <a:p>
            <a:pPr algn="ctr">
              <a:lnSpc>
                <a:spcPct val="100000"/>
              </a:lnSpc>
              <a:spcBef>
                <a:spcPts val="450"/>
              </a:spcBef>
              <a:spcAft>
                <a:spcPts val="450"/>
              </a:spcAft>
              <a:defRPr/>
            </a:pPr>
            <a:r>
              <a:rPr lang="en-US" sz="7200" b="0" dirty="0">
                <a:solidFill>
                  <a:schemeClr val="tx2"/>
                </a:solidFill>
                <a:latin typeface="Arial" panose="020B0604020202020204" pitchFamily="34" charset="0"/>
                <a:cs typeface="Arial" panose="020B0604020202020204" pitchFamily="34" charset="0"/>
              </a:rPr>
              <a:t>Adversity does not build </a:t>
            </a:r>
            <a:r>
              <a:rPr lang="en-US" sz="7200" b="0" dirty="0">
                <a:latin typeface="Arial" panose="020B0604020202020204" pitchFamily="34" charset="0"/>
                <a:cs typeface="Arial" panose="020B0604020202020204" pitchFamily="34" charset="0"/>
              </a:rPr>
              <a:t>character</a:t>
            </a:r>
          </a:p>
          <a:p>
            <a:pPr algn="ctr">
              <a:lnSpc>
                <a:spcPct val="100000"/>
              </a:lnSpc>
              <a:spcBef>
                <a:spcPts val="450"/>
              </a:spcBef>
              <a:spcAft>
                <a:spcPts val="450"/>
              </a:spcAft>
              <a:defRPr/>
            </a:pPr>
            <a:r>
              <a:rPr lang="en-US" sz="7200" b="0" dirty="0">
                <a:solidFill>
                  <a:schemeClr val="tx2"/>
                </a:solidFill>
                <a:latin typeface="Arial" panose="020B0604020202020204" pitchFamily="34" charset="0"/>
                <a:cs typeface="Arial" panose="020B0604020202020204" pitchFamily="34" charset="0"/>
              </a:rPr>
              <a:t> …it reveals it</a:t>
            </a:r>
          </a:p>
          <a:p>
            <a:pPr algn="ctr">
              <a:lnSpc>
                <a:spcPct val="100000"/>
              </a:lnSpc>
              <a:spcBef>
                <a:spcPts val="450"/>
              </a:spcBef>
              <a:spcAft>
                <a:spcPts val="450"/>
              </a:spcAft>
              <a:defRPr/>
            </a:pPr>
            <a:r>
              <a:rPr lang="en-US" sz="7200" b="0" dirty="0">
                <a:solidFill>
                  <a:schemeClr val="tx2"/>
                </a:solidFill>
                <a:latin typeface="Arial" panose="020B0604020202020204" pitchFamily="34" charset="0"/>
                <a:cs typeface="Arial" panose="020B0604020202020204" pitchFamily="34" charset="0"/>
              </a:rPr>
              <a:t> </a:t>
            </a:r>
          </a:p>
        </p:txBody>
      </p:sp>
      <p:sp>
        <p:nvSpPr>
          <p:cNvPr id="6" name="Rectangle">
            <a:extLst>
              <a:ext uri="{FF2B5EF4-FFF2-40B4-BE49-F238E27FC236}">
                <a16:creationId xmlns:a16="http://schemas.microsoft.com/office/drawing/2014/main" id="{077FF101-0CCA-6D4B-95CB-210EE4D2D88F}"/>
              </a:ext>
            </a:extLst>
          </p:cNvPr>
          <p:cNvSpPr/>
          <p:nvPr/>
        </p:nvSpPr>
        <p:spPr>
          <a:xfrm>
            <a:off x="-5350" y="-10842"/>
            <a:ext cx="12202160" cy="148002"/>
          </a:xfrm>
          <a:prstGeom prst="rect">
            <a:avLst/>
          </a:prstGeom>
          <a:solidFill>
            <a:srgbClr val="0391D9"/>
          </a:solidFill>
          <a:ln w="12700">
            <a:miter lim="400000"/>
          </a:ln>
        </p:spPr>
        <p:txBody>
          <a:bodyPr lIns="45718" tIns="45718" rIns="45718" bIns="45718" anchor="ctr"/>
          <a:lstStyle/>
          <a:p>
            <a:pPr defTabSz="311726" hangingPunct="0">
              <a:defRPr sz="1200"/>
            </a:pPr>
            <a:endParaRPr sz="1200" kern="0">
              <a:solidFill>
                <a:srgbClr val="000000"/>
              </a:solidFill>
              <a:sym typeface="Univers LT Std 55 Roman"/>
            </a:endParaRPr>
          </a:p>
        </p:txBody>
      </p:sp>
      <p:sp>
        <p:nvSpPr>
          <p:cNvPr id="2" name="TextBox 1"/>
          <p:cNvSpPr txBox="1"/>
          <p:nvPr/>
        </p:nvSpPr>
        <p:spPr>
          <a:xfrm>
            <a:off x="8897112" y="5806440"/>
            <a:ext cx="2734056" cy="292608"/>
          </a:xfrm>
          <a:prstGeom prst="rect">
            <a:avLst/>
          </a:prstGeom>
          <a:noFill/>
        </p:spPr>
        <p:txBody>
          <a:bodyPr wrap="square" lIns="54610" tIns="54610" rIns="54610" bIns="54610" rtlCol="0">
            <a:noAutofit/>
          </a:bodyPr>
          <a:lstStyle/>
          <a:p>
            <a:pPr>
              <a:spcAft>
                <a:spcPts val="600"/>
              </a:spcAft>
            </a:pPr>
            <a:r>
              <a:rPr lang="en-US" sz="1200" dirty="0">
                <a:solidFill>
                  <a:schemeClr val="tx2"/>
                </a:solidFill>
              </a:rPr>
              <a:t>James Lane Allen</a:t>
            </a:r>
          </a:p>
        </p:txBody>
      </p:sp>
      <p:sp>
        <p:nvSpPr>
          <p:cNvPr id="8" name="object 37"/>
          <p:cNvSpPr txBox="1">
            <a:spLocks noGrp="1"/>
          </p:cNvSpPr>
          <p:nvPr>
            <p:ph type="ftr" sz="quarter" idx="5"/>
          </p:nvPr>
        </p:nvSpPr>
        <p:spPr>
          <a:xfrm>
            <a:off x="2285544" y="6351771"/>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dirty="0"/>
              <a:t>© </a:t>
            </a:r>
            <a:r>
              <a:rPr lang="en-US" spc="-5" dirty="0"/>
              <a:t>2021 KPMG LLP, a Delaware </a:t>
            </a:r>
            <a:r>
              <a:rPr lang="en-US" dirty="0"/>
              <a:t>limited </a:t>
            </a:r>
            <a:r>
              <a:rPr lang="en-US" spc="5" dirty="0"/>
              <a:t>liability </a:t>
            </a:r>
            <a:r>
              <a:rPr lang="en-US" dirty="0"/>
              <a:t>partnership </a:t>
            </a:r>
            <a:r>
              <a:rPr lang="en-US" spc="-5" dirty="0"/>
              <a:t>and </a:t>
            </a:r>
            <a:r>
              <a:rPr lang="en-US" dirty="0"/>
              <a:t>the </a:t>
            </a:r>
            <a:r>
              <a:rPr lang="en-US" spc="-5" dirty="0"/>
              <a:t>U.S. </a:t>
            </a:r>
            <a:r>
              <a:rPr lang="en-US" spc="-10" dirty="0"/>
              <a:t>member </a:t>
            </a:r>
            <a:r>
              <a:rPr lang="en-US" dirty="0"/>
              <a:t>firm of the </a:t>
            </a:r>
            <a:r>
              <a:rPr lang="en-US" spc="-5" dirty="0"/>
              <a:t>KPMG network </a:t>
            </a:r>
            <a:r>
              <a:rPr lang="en-US" dirty="0"/>
              <a:t>of independent </a:t>
            </a:r>
            <a:r>
              <a:rPr lang="en-US" spc="-10" dirty="0"/>
              <a:t>member </a:t>
            </a:r>
            <a:r>
              <a:rPr lang="en-US" spc="-5" dirty="0"/>
              <a:t>firms </a:t>
            </a:r>
            <a:r>
              <a:rPr lang="en-US" dirty="0"/>
              <a:t>affiliated </a:t>
            </a:r>
            <a:r>
              <a:rPr lang="en-US" spc="-5" dirty="0"/>
              <a:t>with KPMG </a:t>
            </a:r>
            <a:r>
              <a:rPr lang="en-US" dirty="0"/>
              <a:t>International  Cooperative </a:t>
            </a:r>
            <a:r>
              <a:rPr lang="en-US" spc="-5" dirty="0"/>
              <a:t>(“KPMG </a:t>
            </a:r>
            <a:r>
              <a:rPr lang="en-US" dirty="0"/>
              <a:t>International”), </a:t>
            </a:r>
            <a:r>
              <a:rPr lang="en-US" spc="-5" dirty="0"/>
              <a:t>a Swiss </a:t>
            </a:r>
            <a:r>
              <a:rPr lang="en-US" dirty="0"/>
              <a:t>entity. All rights reserved.</a:t>
            </a:r>
            <a:r>
              <a:rPr lang="en-US" spc="-90" dirty="0"/>
              <a:t> </a:t>
            </a:r>
            <a:r>
              <a:rPr lang="en-US" spc="-5" dirty="0"/>
              <a:t>NDP118740</a:t>
            </a:r>
          </a:p>
        </p:txBody>
      </p:sp>
    </p:spTree>
    <p:extLst>
      <p:ext uri="{BB962C8B-B14F-4D97-AF65-F5344CB8AC3E}">
        <p14:creationId xmlns:p14="http://schemas.microsoft.com/office/powerpoint/2010/main" val="347115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t="35518" r="41934" b="35523"/>
          <a:stretch/>
        </p:blipFill>
        <p:spPr>
          <a:xfrm>
            <a:off x="732472" y="1344340"/>
            <a:ext cx="6582728" cy="1905000"/>
          </a:xfrm>
          <a:prstGeom prst="rect">
            <a:avLst/>
          </a:prstGeom>
        </p:spPr>
      </p:pic>
      <p:sp>
        <p:nvSpPr>
          <p:cNvPr id="4" name="object 2"/>
          <p:cNvSpPr/>
          <p:nvPr/>
        </p:nvSpPr>
        <p:spPr>
          <a:xfrm flipV="1">
            <a:off x="973395" y="436058"/>
            <a:ext cx="8745182" cy="45719"/>
          </a:xfrm>
          <a:custGeom>
            <a:avLst/>
            <a:gdLst/>
            <a:ahLst/>
            <a:cxnLst/>
            <a:rect l="l" t="t" r="r" b="b"/>
            <a:pathLst>
              <a:path w="7654925">
                <a:moveTo>
                  <a:pt x="0" y="0"/>
                </a:moveTo>
                <a:lnTo>
                  <a:pt x="7654925" y="0"/>
                </a:lnTo>
              </a:path>
            </a:pathLst>
          </a:custGeom>
          <a:ln w="6096">
            <a:solidFill>
              <a:srgbClr val="00338D"/>
            </a:solidFill>
          </a:ln>
        </p:spPr>
        <p:txBody>
          <a:bodyPr wrap="square" lIns="0" tIns="0" rIns="0" bIns="0" rtlCol="0"/>
          <a:lstStyle/>
          <a:p>
            <a:endParaRPr>
              <a:solidFill>
                <a:prstClr val="black"/>
              </a:solidFill>
            </a:endParaRPr>
          </a:p>
        </p:txBody>
      </p:sp>
      <p:sp>
        <p:nvSpPr>
          <p:cNvPr id="5" name="object 3"/>
          <p:cNvSpPr/>
          <p:nvPr/>
        </p:nvSpPr>
        <p:spPr>
          <a:xfrm flipV="1">
            <a:off x="975358" y="1199766"/>
            <a:ext cx="8743220" cy="59053"/>
          </a:xfrm>
          <a:custGeom>
            <a:avLst/>
            <a:gdLst/>
            <a:ahLst/>
            <a:cxnLst/>
            <a:rect l="l" t="t" r="r" b="b"/>
            <a:pathLst>
              <a:path w="7654925">
                <a:moveTo>
                  <a:pt x="0" y="0"/>
                </a:moveTo>
                <a:lnTo>
                  <a:pt x="7654925" y="0"/>
                </a:lnTo>
              </a:path>
            </a:pathLst>
          </a:custGeom>
          <a:ln w="6096">
            <a:solidFill>
              <a:srgbClr val="00338D"/>
            </a:solidFill>
          </a:ln>
        </p:spPr>
        <p:txBody>
          <a:bodyPr wrap="square" lIns="0" tIns="0" rIns="0" bIns="0" rtlCol="0"/>
          <a:lstStyle/>
          <a:p>
            <a:endParaRPr>
              <a:solidFill>
                <a:prstClr val="black"/>
              </a:solidFill>
            </a:endParaRPr>
          </a:p>
        </p:txBody>
      </p:sp>
      <p:sp>
        <p:nvSpPr>
          <p:cNvPr id="6" name="Rectangle"/>
          <p:cNvSpPr/>
          <p:nvPr/>
        </p:nvSpPr>
        <p:spPr>
          <a:xfrm>
            <a:off x="0" y="0"/>
            <a:ext cx="12205695" cy="118872"/>
          </a:xfrm>
          <a:prstGeom prst="rect">
            <a:avLst/>
          </a:prstGeom>
          <a:solidFill>
            <a:srgbClr val="6D2077"/>
          </a:solidFill>
          <a:ln w="12700">
            <a:miter lim="400000"/>
          </a:ln>
        </p:spPr>
        <p:txBody>
          <a:bodyPr lIns="45718" tIns="45718" rIns="45718" bIns="45718" anchor="ctr"/>
          <a:lstStyle/>
          <a:p>
            <a:pPr hangingPunct="0">
              <a:defRPr>
                <a:latin typeface="Calibri"/>
                <a:ea typeface="Calibri"/>
                <a:cs typeface="Calibri"/>
                <a:sym typeface="Calibri"/>
              </a:defRPr>
            </a:pPr>
            <a:endParaRPr kern="0">
              <a:solidFill>
                <a:srgbClr val="000000"/>
              </a:solidFill>
              <a:latin typeface="Calibri"/>
              <a:ea typeface="Calibri"/>
              <a:cs typeface="Calibri"/>
              <a:sym typeface="Calibri"/>
            </a:endParaRPr>
          </a:p>
        </p:txBody>
      </p:sp>
      <p:sp>
        <p:nvSpPr>
          <p:cNvPr id="7" name="object 15"/>
          <p:cNvSpPr txBox="1"/>
          <p:nvPr/>
        </p:nvSpPr>
        <p:spPr>
          <a:xfrm>
            <a:off x="975357" y="575859"/>
            <a:ext cx="9988113" cy="566822"/>
          </a:xfrm>
          <a:prstGeom prst="rect">
            <a:avLst/>
          </a:prstGeom>
        </p:spPr>
        <p:txBody>
          <a:bodyPr vert="horz" wrap="square" lIns="0" tIns="12700" rIns="0" bIns="0" rtlCol="0">
            <a:spAutoFit/>
          </a:bodyPr>
          <a:lstStyle/>
          <a:p>
            <a:pPr marL="12700" marR="834390">
              <a:spcBef>
                <a:spcPts val="5"/>
              </a:spcBef>
            </a:pPr>
            <a:r>
              <a:rPr lang="en-US" b="1" spc="-10" dirty="0">
                <a:solidFill>
                  <a:srgbClr val="00338D"/>
                </a:solidFill>
                <a:latin typeface="Arial"/>
                <a:cs typeface="Arial"/>
              </a:rPr>
              <a:t>Elevated Risk: </a:t>
            </a:r>
          </a:p>
          <a:p>
            <a:pPr marL="12700" marR="834390">
              <a:spcBef>
                <a:spcPts val="5"/>
              </a:spcBef>
            </a:pPr>
            <a:r>
              <a:rPr lang="en-US" b="1" spc="-10" dirty="0">
                <a:solidFill>
                  <a:srgbClr val="00338D"/>
                </a:solidFill>
                <a:latin typeface="Arial"/>
                <a:cs typeface="Arial"/>
              </a:rPr>
              <a:t>M</a:t>
            </a:r>
            <a:r>
              <a:rPr b="1" spc="-10" dirty="0">
                <a:solidFill>
                  <a:srgbClr val="00338D"/>
                </a:solidFill>
                <a:latin typeface="Arial"/>
                <a:cs typeface="Arial"/>
              </a:rPr>
              <a:t>any </a:t>
            </a:r>
            <a:r>
              <a:rPr b="1" spc="-5" dirty="0">
                <a:solidFill>
                  <a:srgbClr val="00338D"/>
                </a:solidFill>
                <a:latin typeface="Arial"/>
                <a:cs typeface="Arial"/>
              </a:rPr>
              <a:t>are finding it difficult to adjust </a:t>
            </a:r>
            <a:r>
              <a:rPr b="1" spc="-10" dirty="0">
                <a:solidFill>
                  <a:srgbClr val="00338D"/>
                </a:solidFill>
                <a:latin typeface="Arial"/>
                <a:cs typeface="Arial"/>
              </a:rPr>
              <a:t>to the </a:t>
            </a:r>
            <a:r>
              <a:rPr b="1" spc="-5" dirty="0">
                <a:solidFill>
                  <a:srgbClr val="00338D"/>
                </a:solidFill>
                <a:latin typeface="Arial"/>
                <a:cs typeface="Arial"/>
              </a:rPr>
              <a:t>new</a:t>
            </a:r>
            <a:r>
              <a:rPr b="1" spc="30" dirty="0">
                <a:solidFill>
                  <a:srgbClr val="00338D"/>
                </a:solidFill>
                <a:latin typeface="Arial"/>
                <a:cs typeface="Arial"/>
              </a:rPr>
              <a:t> </a:t>
            </a:r>
            <a:r>
              <a:rPr b="1" spc="-5" dirty="0">
                <a:solidFill>
                  <a:srgbClr val="00338D"/>
                </a:solidFill>
                <a:latin typeface="Arial"/>
                <a:cs typeface="Arial"/>
              </a:rPr>
              <a:t>normal</a:t>
            </a:r>
            <a:r>
              <a:rPr lang="en-US" b="1" spc="-5" dirty="0">
                <a:solidFill>
                  <a:srgbClr val="00338D"/>
                </a:solidFill>
                <a:latin typeface="Arial"/>
                <a:cs typeface="Arial"/>
              </a:rPr>
              <a:t> and deal with uncertainties</a:t>
            </a:r>
            <a:r>
              <a:rPr b="1" spc="-5" dirty="0">
                <a:solidFill>
                  <a:srgbClr val="00338D"/>
                </a:solidFill>
                <a:latin typeface="Arial"/>
                <a:cs typeface="Arial"/>
              </a:rPr>
              <a:t>.</a:t>
            </a:r>
            <a:endParaRPr dirty="0">
              <a:solidFill>
                <a:prstClr val="black"/>
              </a:solidFill>
              <a:latin typeface="Arial"/>
              <a:cs typeface="Arial"/>
            </a:endParaRPr>
          </a:p>
        </p:txBody>
      </p:sp>
      <p:sp>
        <p:nvSpPr>
          <p:cNvPr id="8" name="TextBox 7"/>
          <p:cNvSpPr txBox="1"/>
          <p:nvPr/>
        </p:nvSpPr>
        <p:spPr>
          <a:xfrm>
            <a:off x="2029053" y="5914031"/>
            <a:ext cx="4066947" cy="153888"/>
          </a:xfrm>
          <a:prstGeom prst="rect">
            <a:avLst/>
          </a:prstGeom>
          <a:noFill/>
        </p:spPr>
        <p:txBody>
          <a:bodyPr wrap="square" lIns="0" tIns="0" rIns="0" bIns="0" rtlCol="0">
            <a:spAutoFit/>
          </a:bodyPr>
          <a:lstStyle/>
          <a:p>
            <a:r>
              <a:rPr lang="en-US" sz="1000" dirty="0">
                <a:solidFill>
                  <a:srgbClr val="00338D"/>
                </a:solidFill>
              </a:rPr>
              <a:t>Source: KPMG 2020 American Worker Pulse Survey</a:t>
            </a:r>
          </a:p>
        </p:txBody>
      </p:sp>
      <p:pic>
        <p:nvPicPr>
          <p:cNvPr id="9" name="Picture 8">
            <a:extLst>
              <a:ext uri="{FF2B5EF4-FFF2-40B4-BE49-F238E27FC236}">
                <a16:creationId xmlns:a16="http://schemas.microsoft.com/office/drawing/2014/main" id="{C427B602-90F8-4AFD-A9BC-FF97A4E1C41E}"/>
              </a:ext>
            </a:extLst>
          </p:cNvPr>
          <p:cNvPicPr>
            <a:picLocks noChangeAspect="1"/>
          </p:cNvPicPr>
          <p:nvPr/>
        </p:nvPicPr>
        <p:blipFill rotWithShape="1">
          <a:blip r:embed="rId4"/>
          <a:srcRect l="20699" t="8802" r="21042"/>
          <a:stretch/>
        </p:blipFill>
        <p:spPr>
          <a:xfrm>
            <a:off x="2134557" y="3095581"/>
            <a:ext cx="7065234" cy="2758453"/>
          </a:xfrm>
          <a:prstGeom prst="rect">
            <a:avLst/>
          </a:prstGeom>
        </p:spPr>
      </p:pic>
      <p:pic>
        <p:nvPicPr>
          <p:cNvPr id="11" name="Picture 10">
            <a:extLst>
              <a:ext uri="{FF2B5EF4-FFF2-40B4-BE49-F238E27FC236}">
                <a16:creationId xmlns:a16="http://schemas.microsoft.com/office/drawing/2014/main" id="{B5EEFB59-A87B-4553-8C37-054725D9B1A7}"/>
              </a:ext>
            </a:extLst>
          </p:cNvPr>
          <p:cNvPicPr>
            <a:picLocks noChangeAspect="1"/>
          </p:cNvPicPr>
          <p:nvPr/>
        </p:nvPicPr>
        <p:blipFill rotWithShape="1">
          <a:blip r:embed="rId4"/>
          <a:srcRect l="4171" t="8802" r="84027" b="43785"/>
          <a:stretch/>
        </p:blipFill>
        <p:spPr>
          <a:xfrm>
            <a:off x="7958152" y="1612577"/>
            <a:ext cx="1360402" cy="1363118"/>
          </a:xfrm>
          <a:prstGeom prst="rect">
            <a:avLst/>
          </a:prstGeom>
        </p:spPr>
      </p:pic>
      <p:sp>
        <p:nvSpPr>
          <p:cNvPr id="2" name="TextBox 1">
            <a:extLst>
              <a:ext uri="{FF2B5EF4-FFF2-40B4-BE49-F238E27FC236}">
                <a16:creationId xmlns:a16="http://schemas.microsoft.com/office/drawing/2014/main" id="{94606044-55C9-46C8-9DFD-AC254DEB86DB}"/>
              </a:ext>
            </a:extLst>
          </p:cNvPr>
          <p:cNvSpPr txBox="1"/>
          <p:nvPr/>
        </p:nvSpPr>
        <p:spPr>
          <a:xfrm>
            <a:off x="9318554" y="1646401"/>
            <a:ext cx="1158095" cy="675518"/>
          </a:xfrm>
          <a:prstGeom prst="rect">
            <a:avLst/>
          </a:prstGeom>
          <a:noFill/>
        </p:spPr>
        <p:txBody>
          <a:bodyPr wrap="square" lIns="54610" tIns="54610" rIns="54610" bIns="54610" rtlCol="0">
            <a:noAutofit/>
          </a:bodyPr>
          <a:lstStyle/>
          <a:p>
            <a:pPr>
              <a:spcAft>
                <a:spcPts val="600"/>
              </a:spcAft>
            </a:pPr>
            <a:r>
              <a:rPr lang="en-US" sz="3200" b="1" dirty="0">
                <a:solidFill>
                  <a:schemeClr val="tx2"/>
                </a:solidFill>
                <a:cs typeface="Calibri" panose="020F0502020204030204" pitchFamily="34" charset="0"/>
              </a:rPr>
              <a:t>41%</a:t>
            </a:r>
          </a:p>
        </p:txBody>
      </p:sp>
      <p:sp>
        <p:nvSpPr>
          <p:cNvPr id="13" name="Isosceles Triangle 12">
            <a:extLst>
              <a:ext uri="{FF2B5EF4-FFF2-40B4-BE49-F238E27FC236}">
                <a16:creationId xmlns:a16="http://schemas.microsoft.com/office/drawing/2014/main" id="{F65853FA-A8A5-42A6-B31D-1133F456A193}"/>
              </a:ext>
            </a:extLst>
          </p:cNvPr>
          <p:cNvSpPr/>
          <p:nvPr/>
        </p:nvSpPr>
        <p:spPr>
          <a:xfrm rot="3726289">
            <a:off x="9192446" y="1980203"/>
            <a:ext cx="143498" cy="11613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4" name="TextBox 13">
            <a:extLst>
              <a:ext uri="{FF2B5EF4-FFF2-40B4-BE49-F238E27FC236}">
                <a16:creationId xmlns:a16="http://schemas.microsoft.com/office/drawing/2014/main" id="{49857C56-4AFB-4AF3-8317-2CBF5D5EFF94}"/>
              </a:ext>
            </a:extLst>
          </p:cNvPr>
          <p:cNvSpPr txBox="1"/>
          <p:nvPr/>
        </p:nvSpPr>
        <p:spPr>
          <a:xfrm>
            <a:off x="9349085" y="2199034"/>
            <a:ext cx="1439077" cy="387582"/>
          </a:xfrm>
          <a:prstGeom prst="rect">
            <a:avLst/>
          </a:prstGeom>
          <a:noFill/>
        </p:spPr>
        <p:txBody>
          <a:bodyPr wrap="square" lIns="54610" tIns="54610" rIns="54610" bIns="54610" rtlCol="0">
            <a:noAutofit/>
          </a:bodyPr>
          <a:lstStyle/>
          <a:p>
            <a:pPr>
              <a:spcAft>
                <a:spcPts val="600"/>
              </a:spcAft>
            </a:pPr>
            <a:r>
              <a:rPr lang="en-US" sz="1100" b="1" dirty="0">
                <a:solidFill>
                  <a:schemeClr val="tx2"/>
                </a:solidFill>
              </a:rPr>
              <a:t>Say their happiness at work has worsened</a:t>
            </a:r>
          </a:p>
        </p:txBody>
      </p:sp>
      <p:pic>
        <p:nvPicPr>
          <p:cNvPr id="15" name="Picture 14">
            <a:extLst>
              <a:ext uri="{FF2B5EF4-FFF2-40B4-BE49-F238E27FC236}">
                <a16:creationId xmlns:a16="http://schemas.microsoft.com/office/drawing/2014/main" id="{799A57CB-8F4D-4FF1-AA97-ED9B1A112E85}"/>
              </a:ext>
            </a:extLst>
          </p:cNvPr>
          <p:cNvPicPr/>
          <p:nvPr/>
        </p:nvPicPr>
        <p:blipFill rotWithShape="1">
          <a:blip r:embed="rId3"/>
          <a:srcRect l="31265" t="35518" r="66253" b="35523"/>
          <a:stretch/>
        </p:blipFill>
        <p:spPr>
          <a:xfrm>
            <a:off x="7520857" y="1341636"/>
            <a:ext cx="281353" cy="1905000"/>
          </a:xfrm>
          <a:prstGeom prst="rect">
            <a:avLst/>
          </a:prstGeom>
        </p:spPr>
      </p:pic>
    </p:spTree>
    <p:extLst>
      <p:ext uri="{BB962C8B-B14F-4D97-AF65-F5344CB8AC3E}">
        <p14:creationId xmlns:p14="http://schemas.microsoft.com/office/powerpoint/2010/main" val="47567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can do today</a:t>
            </a:r>
          </a:p>
        </p:txBody>
      </p:sp>
      <p:sp>
        <p:nvSpPr>
          <p:cNvPr id="6" name="object 37"/>
          <p:cNvSpPr txBox="1">
            <a:spLocks noGrp="1"/>
          </p:cNvSpPr>
          <p:nvPr>
            <p:ph type="ftr" sz="quarter" idx="5"/>
          </p:nvPr>
        </p:nvSpPr>
        <p:spPr>
          <a:xfrm>
            <a:off x="2285544" y="6351771"/>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dirty="0"/>
              <a:t>© </a:t>
            </a:r>
            <a:r>
              <a:rPr lang="en-US" spc="-5" dirty="0"/>
              <a:t>2021 KPMG LLP, a Delaware </a:t>
            </a:r>
            <a:r>
              <a:rPr lang="en-US" dirty="0"/>
              <a:t>limited </a:t>
            </a:r>
            <a:r>
              <a:rPr lang="en-US" spc="5" dirty="0"/>
              <a:t>liability </a:t>
            </a:r>
            <a:r>
              <a:rPr lang="en-US" dirty="0"/>
              <a:t>partnership </a:t>
            </a:r>
            <a:r>
              <a:rPr lang="en-US" spc="-5" dirty="0"/>
              <a:t>and </a:t>
            </a:r>
            <a:r>
              <a:rPr lang="en-US" dirty="0"/>
              <a:t>the </a:t>
            </a:r>
            <a:r>
              <a:rPr lang="en-US" spc="-5" dirty="0"/>
              <a:t>U.S. </a:t>
            </a:r>
            <a:r>
              <a:rPr lang="en-US" spc="-10" dirty="0"/>
              <a:t>member </a:t>
            </a:r>
            <a:r>
              <a:rPr lang="en-US" dirty="0"/>
              <a:t>firm of the </a:t>
            </a:r>
            <a:r>
              <a:rPr lang="en-US" spc="-5" dirty="0"/>
              <a:t>KPMG network </a:t>
            </a:r>
            <a:r>
              <a:rPr lang="en-US" dirty="0"/>
              <a:t>of independent </a:t>
            </a:r>
            <a:r>
              <a:rPr lang="en-US" spc="-10" dirty="0"/>
              <a:t>member </a:t>
            </a:r>
            <a:r>
              <a:rPr lang="en-US" spc="-5" dirty="0"/>
              <a:t>firms </a:t>
            </a:r>
            <a:r>
              <a:rPr lang="en-US" dirty="0"/>
              <a:t>affiliated </a:t>
            </a:r>
            <a:r>
              <a:rPr lang="en-US" spc="-5" dirty="0"/>
              <a:t>with KPMG </a:t>
            </a:r>
            <a:r>
              <a:rPr lang="en-US" dirty="0"/>
              <a:t>International  Cooperative </a:t>
            </a:r>
            <a:r>
              <a:rPr lang="en-US" spc="-5" dirty="0"/>
              <a:t>(“KPMG </a:t>
            </a:r>
            <a:r>
              <a:rPr lang="en-US" dirty="0"/>
              <a:t>International”), </a:t>
            </a:r>
            <a:r>
              <a:rPr lang="en-US" spc="-5" dirty="0"/>
              <a:t>a Swiss </a:t>
            </a:r>
            <a:r>
              <a:rPr lang="en-US" dirty="0"/>
              <a:t>entity. All rights reserved.</a:t>
            </a:r>
            <a:r>
              <a:rPr lang="en-US" spc="-90" dirty="0"/>
              <a:t> </a:t>
            </a:r>
            <a:r>
              <a:rPr lang="en-US" spc="-5" dirty="0"/>
              <a:t>NDP118740</a:t>
            </a:r>
          </a:p>
        </p:txBody>
      </p:sp>
      <p:sp>
        <p:nvSpPr>
          <p:cNvPr id="3" name="TextBox 2">
            <a:extLst>
              <a:ext uri="{FF2B5EF4-FFF2-40B4-BE49-F238E27FC236}">
                <a16:creationId xmlns:a16="http://schemas.microsoft.com/office/drawing/2014/main" id="{D39EB9E6-B0E4-4F2B-893C-DB196AFBF5E9}"/>
              </a:ext>
            </a:extLst>
          </p:cNvPr>
          <p:cNvSpPr txBox="1"/>
          <p:nvPr/>
        </p:nvSpPr>
        <p:spPr>
          <a:xfrm>
            <a:off x="998400" y="1688841"/>
            <a:ext cx="10398606" cy="1838130"/>
          </a:xfrm>
          <a:prstGeom prst="rect">
            <a:avLst/>
          </a:prstGeom>
          <a:noFill/>
        </p:spPr>
        <p:txBody>
          <a:bodyPr wrap="square" lIns="54610" tIns="54610" rIns="54610" bIns="54610" rtlCol="0">
            <a:noAutofit/>
          </a:bodyPr>
          <a:lstStyle/>
          <a:p>
            <a:pPr>
              <a:spcAft>
                <a:spcPts val="600"/>
              </a:spcAft>
            </a:pPr>
            <a:r>
              <a:rPr lang="en-US" b="1" dirty="0">
                <a:solidFill>
                  <a:srgbClr val="000000"/>
                </a:solidFill>
                <a:latin typeface="Calibri" panose="020F0502020204030204" pitchFamily="34" charset="0"/>
                <a:cs typeface="Calibri" panose="020F0502020204030204" pitchFamily="34" charset="0"/>
              </a:rPr>
              <a:t>Set the foundation</a:t>
            </a:r>
          </a:p>
          <a:p>
            <a:pPr marL="368046" lvl="1" indent="-285750">
              <a:spcAft>
                <a:spcPts val="600"/>
              </a:spcAft>
              <a:buFont typeface="Wingdings" panose="05000000000000000000" pitchFamily="2" charset="2"/>
              <a:buChar char="q"/>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Be intentional</a:t>
            </a:r>
          </a:p>
          <a:p>
            <a:pPr marL="368046" lvl="1" indent="-285750">
              <a:spcAft>
                <a:spcPts val="600"/>
              </a:spcAft>
              <a:buFont typeface="Wingdings" panose="05000000000000000000" pitchFamily="2" charset="2"/>
              <a:buChar char="q"/>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Know what you stand for</a:t>
            </a:r>
          </a:p>
          <a:p>
            <a:pPr marL="368046" lvl="1" indent="-285750">
              <a:spcAft>
                <a:spcPts val="600"/>
              </a:spcAft>
              <a:buFont typeface="Wingdings" panose="05000000000000000000" pitchFamily="2" charset="2"/>
              <a:buChar char="q"/>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Give permissions </a:t>
            </a:r>
          </a:p>
          <a:p>
            <a:pPr marL="368046" lvl="1" indent="-285750">
              <a:spcAft>
                <a:spcPts val="600"/>
              </a:spcAft>
              <a:buFont typeface="Wingdings" panose="05000000000000000000" pitchFamily="2" charset="2"/>
              <a:buChar char="q"/>
              <a:defRP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82296" lvl="1">
              <a:spcAft>
                <a:spcPts val="600"/>
              </a:spcAft>
              <a:defRPr/>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Start doing now! </a:t>
            </a:r>
          </a:p>
          <a:p>
            <a:pPr marL="368046" lvl="1" indent="-285750">
              <a:spcAft>
                <a:spcPts val="600"/>
              </a:spcAft>
              <a:buFont typeface="Wingdings" panose="05000000000000000000" pitchFamily="2" charset="2"/>
              <a:buChar char="q"/>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Acknowledge the say / do gap</a:t>
            </a:r>
          </a:p>
          <a:p>
            <a:pPr marL="368046" lvl="1" indent="-285750">
              <a:spcAft>
                <a:spcPts val="600"/>
              </a:spcAft>
              <a:buFont typeface="Wingdings" panose="05000000000000000000" pitchFamily="2" charset="2"/>
              <a:buChar char="q"/>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Celebrate the good – recognize meaningfully, visibly, and FREQUENTLY</a:t>
            </a:r>
          </a:p>
          <a:p>
            <a:pPr marL="368046" lvl="1" indent="-285750">
              <a:spcAft>
                <a:spcPts val="600"/>
              </a:spcAft>
              <a:buFont typeface="Wingdings" panose="05000000000000000000" pitchFamily="2" charset="2"/>
              <a:buChar char="q"/>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Support your colleagues, check-in, show compassion</a:t>
            </a:r>
          </a:p>
          <a:p>
            <a:pPr marL="368046" lvl="1" indent="-285750">
              <a:spcAft>
                <a:spcPts val="600"/>
              </a:spcAft>
              <a:buFont typeface="Wingdings" panose="05000000000000000000" pitchFamily="2" charset="2"/>
              <a:buChar char="q"/>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Be an upstander – nudge others in the right direction</a:t>
            </a:r>
          </a:p>
          <a:p>
            <a:pPr marL="368046" lvl="1" indent="-285750">
              <a:spcAft>
                <a:spcPts val="600"/>
              </a:spcAft>
              <a:buFont typeface="Wingdings" panose="05000000000000000000" pitchFamily="2" charset="2"/>
              <a:buChar char="q"/>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Tell stories!</a:t>
            </a:r>
            <a:endParaRPr lang="en-US" sz="1500" dirty="0">
              <a:solidFill>
                <a:schemeClr val="tx2"/>
              </a:solidFill>
            </a:endParaRPr>
          </a:p>
        </p:txBody>
      </p:sp>
    </p:spTree>
    <p:extLst>
      <p:ext uri="{BB962C8B-B14F-4D97-AF65-F5344CB8AC3E}">
        <p14:creationId xmlns:p14="http://schemas.microsoft.com/office/powerpoint/2010/main" val="50910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55390C08-26D0-4283-986C-8582FADF72BA}"/>
              </a:ext>
            </a:extLst>
          </p:cNvPr>
          <p:cNvSpPr/>
          <p:nvPr/>
        </p:nvSpPr>
        <p:spPr>
          <a:xfrm>
            <a:off x="-9448" y="-19058"/>
            <a:ext cx="12210896" cy="115685"/>
          </a:xfrm>
          <a:prstGeom prst="rect">
            <a:avLst/>
          </a:prstGeom>
          <a:solidFill>
            <a:srgbClr val="7030A0"/>
          </a:solidFill>
          <a:ln w="12700">
            <a:miter lim="400000"/>
          </a:ln>
        </p:spPr>
        <p:txBody>
          <a:bodyPr lIns="45718" tIns="45718" rIns="45718" bIns="45718" anchor="ctr"/>
          <a:lstStyle/>
          <a:p>
            <a:pPr marL="0" marR="0" lvl="0" indent="0" algn="l" defTabSz="311726" rtl="0" eaLnBrk="1" fontAlgn="auto" latinLnBrk="0" hangingPunct="0">
              <a:lnSpc>
                <a:spcPct val="100000"/>
              </a:lnSpc>
              <a:spcBef>
                <a:spcPts val="0"/>
              </a:spcBef>
              <a:spcAft>
                <a:spcPts val="0"/>
              </a:spcAft>
              <a:buClrTx/>
              <a:buSzTx/>
              <a:buFontTx/>
              <a:buNone/>
              <a:tabLst/>
              <a:defRPr sz="1200"/>
            </a:pPr>
            <a:endParaRPr kumimoji="0" sz="1200" b="0" i="0" u="none" strike="noStrike" kern="0" cap="none" spc="0" normalizeH="0" baseline="0" noProof="0">
              <a:ln>
                <a:noFill/>
              </a:ln>
              <a:solidFill>
                <a:srgbClr val="000000"/>
              </a:solidFill>
              <a:effectLst/>
              <a:uLnTx/>
              <a:uFillTx/>
              <a:latin typeface="Arial"/>
              <a:ea typeface="+mn-ea"/>
              <a:cs typeface="+mn-cs"/>
              <a:sym typeface="Univers LT Std 55 Roman"/>
            </a:endParaRPr>
          </a:p>
        </p:txBody>
      </p:sp>
      <p:pic>
        <p:nvPicPr>
          <p:cNvPr id="3" name="Picture 2">
            <a:hlinkClick r:id="rId2"/>
            <a:extLst>
              <a:ext uri="{FF2B5EF4-FFF2-40B4-BE49-F238E27FC236}">
                <a16:creationId xmlns:a16="http://schemas.microsoft.com/office/drawing/2014/main" id="{5031C0BA-CF8D-49F8-B7B3-0E56059E886F}"/>
              </a:ext>
            </a:extLst>
          </p:cNvPr>
          <p:cNvPicPr>
            <a:picLocks noChangeAspect="1"/>
          </p:cNvPicPr>
          <p:nvPr/>
        </p:nvPicPr>
        <p:blipFill rotWithShape="1">
          <a:blip r:embed="rId3"/>
          <a:srcRect l="1764" t="25672" r="51030" b="1768"/>
          <a:stretch/>
        </p:blipFill>
        <p:spPr>
          <a:xfrm>
            <a:off x="865538" y="2664991"/>
            <a:ext cx="4583540" cy="2595912"/>
          </a:xfrm>
          <a:prstGeom prst="rect">
            <a:avLst/>
          </a:prstGeom>
        </p:spPr>
      </p:pic>
      <p:sp>
        <p:nvSpPr>
          <p:cNvPr id="10" name="Title 1">
            <a:extLst>
              <a:ext uri="{FF2B5EF4-FFF2-40B4-BE49-F238E27FC236}">
                <a16:creationId xmlns:a16="http://schemas.microsoft.com/office/drawing/2014/main" id="{68CAB826-D758-4CB1-A8CF-F335E468E71D}"/>
              </a:ext>
            </a:extLst>
          </p:cNvPr>
          <p:cNvSpPr txBox="1">
            <a:spLocks/>
          </p:cNvSpPr>
          <p:nvPr/>
        </p:nvSpPr>
        <p:spPr>
          <a:xfrm>
            <a:off x="865538" y="292443"/>
            <a:ext cx="10185600" cy="518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000" b="0" i="0" u="none" strike="noStrike" kern="1200" cap="none" spc="95" normalizeH="0" baseline="0" noProof="0" dirty="0">
                <a:ln>
                  <a:noFill/>
                </a:ln>
                <a:solidFill>
                  <a:srgbClr val="470A68"/>
                </a:solidFill>
                <a:effectLst/>
                <a:uLnTx/>
                <a:uFillTx/>
                <a:latin typeface="KPMG Light"/>
                <a:ea typeface="KPMG Light"/>
                <a:cs typeface="KPMG Light"/>
              </a:rPr>
              <a:t>Cultural Proof Points</a:t>
            </a:r>
          </a:p>
        </p:txBody>
      </p:sp>
      <p:sp>
        <p:nvSpPr>
          <p:cNvPr id="2" name="TextBox 1">
            <a:extLst>
              <a:ext uri="{FF2B5EF4-FFF2-40B4-BE49-F238E27FC236}">
                <a16:creationId xmlns:a16="http://schemas.microsoft.com/office/drawing/2014/main" id="{005272C8-B461-4EB4-884F-1F790779B400}"/>
              </a:ext>
            </a:extLst>
          </p:cNvPr>
          <p:cNvSpPr txBox="1"/>
          <p:nvPr/>
        </p:nvSpPr>
        <p:spPr>
          <a:xfrm>
            <a:off x="865538" y="1589103"/>
            <a:ext cx="3414186" cy="518400"/>
          </a:xfrm>
          <a:prstGeom prst="rect">
            <a:avLst/>
          </a:prstGeom>
          <a:noFill/>
        </p:spPr>
        <p:txBody>
          <a:bodyPr wrap="square" lIns="54610" tIns="54610" rIns="54610" bIns="54610" rtlCol="0">
            <a:noAutofit/>
          </a:bodyPr>
          <a:lstStyle/>
          <a:p>
            <a:pPr algn="ctr">
              <a:spcAft>
                <a:spcPts val="600"/>
              </a:spcAft>
            </a:pPr>
            <a:r>
              <a:rPr lang="en-US" sz="2400" dirty="0">
                <a:solidFill>
                  <a:schemeClr val="tx2"/>
                </a:solidFill>
              </a:rPr>
              <a:t>+400 Stories of Impact and counting! </a:t>
            </a:r>
          </a:p>
        </p:txBody>
      </p:sp>
      <p:pic>
        <p:nvPicPr>
          <p:cNvPr id="8" name="Picture 7">
            <a:extLst>
              <a:ext uri="{FF2B5EF4-FFF2-40B4-BE49-F238E27FC236}">
                <a16:creationId xmlns:a16="http://schemas.microsoft.com/office/drawing/2014/main" id="{5132239F-9B66-4434-9E0B-7566E4D06D00}"/>
              </a:ext>
            </a:extLst>
          </p:cNvPr>
          <p:cNvPicPr>
            <a:picLocks noChangeAspect="1"/>
          </p:cNvPicPr>
          <p:nvPr/>
        </p:nvPicPr>
        <p:blipFill>
          <a:blip r:embed="rId4"/>
          <a:stretch>
            <a:fillRect/>
          </a:stretch>
        </p:blipFill>
        <p:spPr>
          <a:xfrm>
            <a:off x="6490182" y="1619888"/>
            <a:ext cx="4090731" cy="4429572"/>
          </a:xfrm>
          <a:prstGeom prst="rect">
            <a:avLst/>
          </a:prstGeom>
        </p:spPr>
      </p:pic>
      <p:sp>
        <p:nvSpPr>
          <p:cNvPr id="12" name="Rectangle 11">
            <a:extLst>
              <a:ext uri="{FF2B5EF4-FFF2-40B4-BE49-F238E27FC236}">
                <a16:creationId xmlns:a16="http://schemas.microsoft.com/office/drawing/2014/main" id="{98474AD1-918E-4C26-AA54-20C6BDE5FE8B}"/>
              </a:ext>
            </a:extLst>
          </p:cNvPr>
          <p:cNvSpPr/>
          <p:nvPr/>
        </p:nvSpPr>
        <p:spPr>
          <a:xfrm>
            <a:off x="865538" y="5403129"/>
            <a:ext cx="3164595" cy="646331"/>
          </a:xfrm>
          <a:prstGeom prst="rect">
            <a:avLst/>
          </a:prstGeom>
        </p:spPr>
        <p:txBody>
          <a:bodyPr wrap="square">
            <a:spAutoFit/>
          </a:bodyPr>
          <a:lstStyle/>
          <a:p>
            <a:r>
              <a:rPr lang="en-US" dirty="0">
                <a:hlinkClick r:id="rId5"/>
              </a:rPr>
              <a:t>Learn More About KPMG's Culture and Values</a:t>
            </a:r>
            <a:endParaRPr lang="en-US" dirty="0"/>
          </a:p>
        </p:txBody>
      </p:sp>
    </p:spTree>
    <p:extLst>
      <p:ext uri="{BB962C8B-B14F-4D97-AF65-F5344CB8AC3E}">
        <p14:creationId xmlns:p14="http://schemas.microsoft.com/office/powerpoint/2010/main" val="364774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98400" y="1571624"/>
            <a:ext cx="10195200" cy="4305301"/>
          </a:xfrm>
        </p:spPr>
        <p:txBody>
          <a:bodyPr/>
          <a:lstStyle/>
          <a:p>
            <a:r>
              <a:rPr lang="en-US" dirty="0"/>
              <a:t>KPMG Resources</a:t>
            </a:r>
            <a:endParaRPr lang="en-US" dirty="0">
              <a:hlinkClick r:id="rId2"/>
            </a:endParaRPr>
          </a:p>
          <a:p>
            <a:r>
              <a:rPr lang="en-US" dirty="0">
                <a:hlinkClick r:id="rId2"/>
              </a:rPr>
              <a:t>Five Steps to Tackling Culture</a:t>
            </a:r>
            <a:endParaRPr lang="en-US" dirty="0"/>
          </a:p>
          <a:p>
            <a:r>
              <a:rPr lang="en-US" dirty="0">
                <a:hlinkClick r:id="rId3" action="ppaction://hlinkfile"/>
              </a:rPr>
              <a:t>Leveraging Internal Audit to Understand Culture</a:t>
            </a:r>
            <a:endParaRPr lang="en-US" dirty="0"/>
          </a:p>
          <a:p>
            <a:r>
              <a:rPr lang="en-US" dirty="0">
                <a:hlinkClick r:id="rId2"/>
              </a:rPr>
              <a:t>Culture: An Organizational Antidote for COVID-19</a:t>
            </a:r>
            <a:endParaRPr lang="en-US" dirty="0"/>
          </a:p>
          <a:p>
            <a:r>
              <a:rPr lang="en-US" dirty="0">
                <a:hlinkClick r:id="rId4"/>
              </a:rPr>
              <a:t>COVID-19 and the American Worker</a:t>
            </a:r>
            <a:endParaRPr lang="en-US" dirty="0"/>
          </a:p>
          <a:p>
            <a:r>
              <a:rPr lang="en-US" dirty="0">
                <a:hlinkClick r:id="rId5" action="ppaction://hlinkfile"/>
              </a:rPr>
              <a:t>Understanding the People Impacts of COVID-19</a:t>
            </a:r>
            <a:endParaRPr lang="en-US" dirty="0"/>
          </a:p>
          <a:p>
            <a:r>
              <a:rPr lang="en-US" dirty="0">
                <a:hlinkClick r:id="rId6"/>
              </a:rPr>
              <a:t>Redefining Culture for Now Digital Workforce</a:t>
            </a:r>
            <a:endParaRPr lang="en-US" dirty="0"/>
          </a:p>
          <a:p>
            <a:endParaRPr lang="en-US" dirty="0"/>
          </a:p>
          <a:p>
            <a:r>
              <a:rPr lang="en-US" dirty="0"/>
              <a:t>Other Culture Reads and Recommended Resources</a:t>
            </a:r>
            <a:endParaRPr lang="en-US" dirty="0">
              <a:hlinkClick r:id="rId2"/>
            </a:endParaRPr>
          </a:p>
          <a:p>
            <a:r>
              <a:rPr lang="en-US" dirty="0">
                <a:hlinkClick r:id="rId7"/>
              </a:rPr>
              <a:t>Edelman Trust Barometer</a:t>
            </a:r>
            <a:endParaRPr lang="en-US" dirty="0"/>
          </a:p>
          <a:p>
            <a:r>
              <a:rPr lang="pt-BR" dirty="0">
                <a:hlinkClick r:id="rId8"/>
              </a:rPr>
              <a:t>NACD Culture as a Corporate Asset</a:t>
            </a:r>
            <a:endParaRPr lang="pt-BR" dirty="0"/>
          </a:p>
          <a:p>
            <a:r>
              <a:rPr lang="en-US" dirty="0">
                <a:hlinkClick r:id="rId9"/>
              </a:rPr>
              <a:t>The 10 Laws of Trust</a:t>
            </a:r>
            <a:endParaRPr lang="en-US" dirty="0"/>
          </a:p>
          <a:p>
            <a:r>
              <a:rPr lang="en-US" dirty="0">
                <a:hlinkClick r:id="rId10"/>
              </a:rPr>
              <a:t>Radical Candor</a:t>
            </a:r>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Culture Resources</a:t>
            </a:r>
          </a:p>
        </p:txBody>
      </p:sp>
    </p:spTree>
    <p:extLst>
      <p:ext uri="{BB962C8B-B14F-4D97-AF65-F5344CB8AC3E}">
        <p14:creationId xmlns:p14="http://schemas.microsoft.com/office/powerpoint/2010/main" val="1638514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495B8-8075-6A40-8950-4A5C20A0FA3A}"/>
              </a:ext>
            </a:extLst>
          </p:cNvPr>
          <p:cNvSpPr/>
          <p:nvPr/>
        </p:nvSpPr>
        <p:spPr>
          <a:xfrm>
            <a:off x="3739895" y="2894588"/>
            <a:ext cx="2761489" cy="99417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 name="Title 1">
            <a:extLst>
              <a:ext uri="{FF2B5EF4-FFF2-40B4-BE49-F238E27FC236}">
                <a16:creationId xmlns:a16="http://schemas.microsoft.com/office/drawing/2014/main" id="{7682D3B1-A8F3-974A-B724-FDE51EED180A}"/>
              </a:ext>
            </a:extLst>
          </p:cNvPr>
          <p:cNvSpPr txBox="1">
            <a:spLocks/>
          </p:cNvSpPr>
          <p:nvPr/>
        </p:nvSpPr>
        <p:spPr>
          <a:xfrm>
            <a:off x="2320746" y="2830580"/>
            <a:ext cx="7549967"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200" b="1" i="0" kern="1200">
                <a:solidFill>
                  <a:schemeClr val="bg1"/>
                </a:solidFill>
                <a:latin typeface="Montserrat" pitchFamily="2" charset="77"/>
                <a:ea typeface="+mj-ea"/>
                <a:cs typeface="+mj-cs"/>
              </a:defRPr>
            </a:lvl1pPr>
          </a:lstStyle>
          <a:p>
            <a:pPr algn="ctr">
              <a:lnSpc>
                <a:spcPct val="100000"/>
              </a:lnSpc>
              <a:spcBef>
                <a:spcPts val="450"/>
              </a:spcBef>
              <a:spcAft>
                <a:spcPts val="450"/>
              </a:spcAft>
              <a:defRPr/>
            </a:pPr>
            <a:r>
              <a:rPr lang="en-US" sz="7200" b="0" dirty="0">
                <a:latin typeface="Arial" panose="020B0604020202020204" pitchFamily="34" charset="0"/>
                <a:cs typeface="Arial" panose="020B0604020202020204" pitchFamily="34" charset="0"/>
              </a:rPr>
              <a:t>Thank</a:t>
            </a:r>
            <a:r>
              <a:rPr lang="en-US" sz="7200" b="0" dirty="0">
                <a:solidFill>
                  <a:schemeClr val="tx2"/>
                </a:solidFill>
                <a:latin typeface="Arial" panose="020B0604020202020204" pitchFamily="34" charset="0"/>
                <a:cs typeface="Arial" panose="020B0604020202020204" pitchFamily="34" charset="0"/>
              </a:rPr>
              <a:t> you!</a:t>
            </a:r>
          </a:p>
        </p:txBody>
      </p:sp>
      <p:sp>
        <p:nvSpPr>
          <p:cNvPr id="6" name="Rectangle">
            <a:extLst>
              <a:ext uri="{FF2B5EF4-FFF2-40B4-BE49-F238E27FC236}">
                <a16:creationId xmlns:a16="http://schemas.microsoft.com/office/drawing/2014/main" id="{077FF101-0CCA-6D4B-95CB-210EE4D2D88F}"/>
              </a:ext>
            </a:extLst>
          </p:cNvPr>
          <p:cNvSpPr/>
          <p:nvPr/>
        </p:nvSpPr>
        <p:spPr>
          <a:xfrm>
            <a:off x="-5350" y="-10842"/>
            <a:ext cx="12202160" cy="148002"/>
          </a:xfrm>
          <a:prstGeom prst="rect">
            <a:avLst/>
          </a:prstGeom>
          <a:solidFill>
            <a:srgbClr val="0391D9"/>
          </a:solidFill>
          <a:ln w="12700">
            <a:miter lim="400000"/>
          </a:ln>
        </p:spPr>
        <p:txBody>
          <a:bodyPr lIns="45718" tIns="45718" rIns="45718" bIns="45718" anchor="ctr"/>
          <a:lstStyle/>
          <a:p>
            <a:pPr defTabSz="311726" hangingPunct="0">
              <a:defRPr sz="1200"/>
            </a:pPr>
            <a:endParaRPr sz="1200" kern="0">
              <a:solidFill>
                <a:srgbClr val="000000"/>
              </a:solidFill>
              <a:sym typeface="Univers LT Std 55 Roman"/>
            </a:endParaRPr>
          </a:p>
        </p:txBody>
      </p:sp>
    </p:spTree>
    <p:extLst>
      <p:ext uri="{BB962C8B-B14F-4D97-AF65-F5344CB8AC3E}">
        <p14:creationId xmlns:p14="http://schemas.microsoft.com/office/powerpoint/2010/main" val="381953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 2021 KPMG LLP, a Delaware limited liability partnership and the U.S. member firm of the KPMG network of independent member firms affiliated with KPMG International Cooperative (“KPMG International”), a Swiss entity. </a:t>
            </a:r>
            <a:br>
              <a:rPr lang="en-US" dirty="0"/>
            </a:br>
            <a:r>
              <a:rPr lang="en-US" dirty="0"/>
              <a:t>All rights reserved. NDP118740</a:t>
            </a:r>
          </a:p>
          <a:p>
            <a:r>
              <a:rPr lang="en-US" dirty="0"/>
              <a:t>The KPMG name and logo are registered trademarks or trademarks of KPMG International.</a:t>
            </a:r>
          </a:p>
        </p:txBody>
      </p:sp>
      <p:sp>
        <p:nvSpPr>
          <p:cNvPr id="4" name="Text Placeholder 3"/>
          <p:cNvSpPr>
            <a:spLocks noGrp="1"/>
          </p:cNvSpPr>
          <p:nvPr>
            <p:ph type="body" sz="quarter" idx="13"/>
          </p:nvPr>
        </p:nvSpPr>
        <p:spPr>
          <a:xfrm>
            <a:off x="2729163" y="3831757"/>
            <a:ext cx="7851751" cy="645053"/>
          </a:xfrm>
        </p:spPr>
        <p:txBody>
          <a:bodyPr/>
          <a:lstStyle/>
          <a:p>
            <a:r>
              <a:rPr lang="en-US"/>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upon such information without appropriate professional advice after a thorough examination of the particular situation.</a:t>
            </a:r>
            <a:endParaRPr lang="en-US" dirty="0"/>
          </a:p>
        </p:txBody>
      </p:sp>
      <p:sp>
        <p:nvSpPr>
          <p:cNvPr id="5" name="Text Placeholder 4"/>
          <p:cNvSpPr>
            <a:spLocks noGrp="1"/>
          </p:cNvSpPr>
          <p:nvPr>
            <p:ph type="body" sz="quarter" idx="14"/>
          </p:nvPr>
        </p:nvSpPr>
        <p:spPr/>
        <p:txBody>
          <a:bodyPr/>
          <a:lstStyle/>
          <a:p>
            <a:r>
              <a:rPr lang="en-US"/>
              <a:t>kpmg.com/socialmedia</a:t>
            </a:r>
            <a:endParaRPr lang="en-US" dirty="0"/>
          </a:p>
        </p:txBody>
      </p:sp>
      <p:sp>
        <p:nvSpPr>
          <p:cNvPr id="14" name="Rectangle 13"/>
          <p:cNvSpPr/>
          <p:nvPr/>
        </p:nvSpPr>
        <p:spPr>
          <a:xfrm>
            <a:off x="2653747" y="1931712"/>
            <a:ext cx="4892288" cy="461665"/>
          </a:xfrm>
          <a:prstGeom prst="rect">
            <a:avLst/>
          </a:prstGeom>
        </p:spPr>
        <p:txBody>
          <a:bodyPr wrap="square">
            <a:spAutoFit/>
          </a:bodyPr>
          <a:lstStyle/>
          <a:p>
            <a:pPr lvl="0">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dirty="0">
                <a:solidFill>
                  <a:srgbClr val="00338D"/>
                </a:solidFill>
              </a:rPr>
              <a:t>Some or all of the services described herein may not be permissible for KPMG audit clients and their affiliates or related entities.</a:t>
            </a:r>
            <a:endParaRPr lang="en-US" sz="1200" dirty="0"/>
          </a:p>
        </p:txBody>
      </p:sp>
    </p:spTree>
    <p:extLst>
      <p:ext uri="{BB962C8B-B14F-4D97-AF65-F5344CB8AC3E}">
        <p14:creationId xmlns:p14="http://schemas.microsoft.com/office/powerpoint/2010/main" val="273565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3" name="Slide Number"/>
          <p:cNvSpPr txBox="1">
            <a:spLocks noGrp="1"/>
          </p:cNvSpPr>
          <p:nvPr>
            <p:ph type="sldNum" sz="quarter" idx="4294967295"/>
          </p:nvPr>
        </p:nvSpPr>
        <p:spPr>
          <a:xfrm>
            <a:off x="12057063" y="6502400"/>
            <a:ext cx="134937" cy="2428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1170" tIns="31170" rIns="31170" bIns="31170" anchor="ctr"/>
          <a:lstStyle>
            <a:lvl1pPr algn="ctr" defTabSz="311726">
              <a:defRPr sz="1400">
                <a:solidFill>
                  <a:srgbClr val="FFFFFF"/>
                </a:solidFill>
                <a:latin typeface="KPMG Light"/>
                <a:ea typeface="KPMG Light"/>
                <a:cs typeface="KPMG Light"/>
                <a:sym typeface="KPMG Light"/>
              </a:defRPr>
            </a:lvl1pPr>
          </a:lstStyle>
          <a:p>
            <a:pPr marL="0" marR="0" lvl="0" indent="0" algn="ctr" defTabSz="311726" rtl="0" eaLnBrk="1" fontAlgn="auto" latinLnBrk="0" hangingPunct="0">
              <a:lnSpc>
                <a:spcPct val="100000"/>
              </a:lnSpc>
              <a:spcBef>
                <a:spcPts val="0"/>
              </a:spcBef>
              <a:spcAft>
                <a:spcPts val="0"/>
              </a:spcAft>
              <a:buClrTx/>
              <a:buSzTx/>
              <a:buFontTx/>
              <a:buNone/>
              <a:tabLst/>
              <a:defRPr/>
            </a:pPr>
            <a:fld id="{86CB4B4D-7CA3-9044-876B-883B54F8677D}" type="slidenum">
              <a:rPr kumimoji="0" sz="1400" b="0" i="0" u="none" strike="noStrike" kern="0" cap="none" spc="0" normalizeH="0" baseline="0" noProof="0">
                <a:ln>
                  <a:noFill/>
                </a:ln>
                <a:solidFill>
                  <a:srgbClr val="FFFFFF"/>
                </a:solidFill>
                <a:effectLst/>
                <a:uLnTx/>
                <a:uFillTx/>
                <a:latin typeface="KPMG Light"/>
                <a:sym typeface="KPMG Light"/>
              </a:rPr>
              <a:pPr marL="0" marR="0" lvl="0" indent="0" algn="ctr" defTabSz="311726" rtl="0" eaLnBrk="1" fontAlgn="auto" latinLnBrk="0" hangingPunct="0">
                <a:lnSpc>
                  <a:spcPct val="100000"/>
                </a:lnSpc>
                <a:spcBef>
                  <a:spcPts val="0"/>
                </a:spcBef>
                <a:spcAft>
                  <a:spcPts val="0"/>
                </a:spcAft>
                <a:buClrTx/>
                <a:buSzTx/>
                <a:buFontTx/>
                <a:buNone/>
                <a:tabLst/>
                <a:defRPr/>
              </a:pPr>
              <a:t>2</a:t>
            </a:fld>
            <a:endParaRPr kumimoji="0" sz="1400" b="0" i="0" u="none" strike="noStrike" kern="0" cap="none" spc="0" normalizeH="0" baseline="0" noProof="0" dirty="0">
              <a:ln>
                <a:noFill/>
              </a:ln>
              <a:solidFill>
                <a:srgbClr val="FFFFFF"/>
              </a:solidFill>
              <a:effectLst/>
              <a:uLnTx/>
              <a:uFillTx/>
              <a:latin typeface="KPMG Light"/>
              <a:sym typeface="KPMG Light"/>
            </a:endParaRPr>
          </a:p>
        </p:txBody>
      </p:sp>
      <p:sp>
        <p:nvSpPr>
          <p:cNvPr id="15" name="Line">
            <a:extLst>
              <a:ext uri="{FF2B5EF4-FFF2-40B4-BE49-F238E27FC236}">
                <a16:creationId xmlns:a16="http://schemas.microsoft.com/office/drawing/2014/main" id="{5AEBB558-2696-E647-8709-310DB04BAA00}"/>
              </a:ext>
            </a:extLst>
          </p:cNvPr>
          <p:cNvSpPr/>
          <p:nvPr/>
        </p:nvSpPr>
        <p:spPr>
          <a:xfrm rot="10800000" flipV="1">
            <a:off x="4619642" y="1024498"/>
            <a:ext cx="0" cy="4712519"/>
          </a:xfrm>
          <a:prstGeom prst="line">
            <a:avLst/>
          </a:prstGeom>
          <a:ln w="12700">
            <a:solidFill>
              <a:srgbClr val="00A3A1"/>
            </a:solidFill>
            <a:miter/>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3" name="TextBox 2"/>
          <p:cNvSpPr txBox="1"/>
          <p:nvPr/>
        </p:nvSpPr>
        <p:spPr>
          <a:xfrm>
            <a:off x="5291846" y="2120531"/>
            <a:ext cx="6355325" cy="1008583"/>
          </a:xfrm>
          <a:prstGeom prst="rect">
            <a:avLst/>
          </a:prstGeom>
          <a:noFill/>
        </p:spPr>
        <p:txBody>
          <a:bodyPr wrap="square" lIns="54610" tIns="54610" rIns="54610" bIns="54610" rtlCol="0" anchor="ctr">
            <a:noAutofit/>
          </a:bodyPr>
          <a:lstStyle/>
          <a:p>
            <a:pPr>
              <a:spcAft>
                <a:spcPts val="600"/>
              </a:spcAft>
            </a:pPr>
            <a:r>
              <a:rPr lang="en-US" sz="3600" dirty="0">
                <a:solidFill>
                  <a:schemeClr val="accent1"/>
                </a:solidFill>
              </a:rPr>
              <a:t>Culture: What, Why, and How</a:t>
            </a:r>
          </a:p>
          <a:p>
            <a:pPr lvl="0">
              <a:spcAft>
                <a:spcPts val="600"/>
              </a:spcAft>
            </a:pPr>
            <a:r>
              <a:rPr lang="en-US" sz="1600" dirty="0">
                <a:solidFill>
                  <a:srgbClr val="000000"/>
                </a:solidFill>
              </a:rPr>
              <a:t>8:15 – 8:45 am</a:t>
            </a:r>
            <a:endParaRPr lang="en-US" sz="1600" dirty="0">
              <a:solidFill>
                <a:srgbClr val="0091DA"/>
              </a:solidFill>
            </a:endParaRPr>
          </a:p>
          <a:p>
            <a:pPr>
              <a:spcAft>
                <a:spcPts val="600"/>
              </a:spcAft>
            </a:pPr>
            <a:endParaRPr lang="en-US" sz="3600" dirty="0">
              <a:solidFill>
                <a:schemeClr val="accent1"/>
              </a:solidFill>
            </a:endParaRPr>
          </a:p>
        </p:txBody>
      </p:sp>
      <p:sp>
        <p:nvSpPr>
          <p:cNvPr id="16" name="TextBox 15"/>
          <p:cNvSpPr txBox="1"/>
          <p:nvPr/>
        </p:nvSpPr>
        <p:spPr>
          <a:xfrm>
            <a:off x="5291846" y="3034914"/>
            <a:ext cx="4455269" cy="1008583"/>
          </a:xfrm>
          <a:prstGeom prst="rect">
            <a:avLst/>
          </a:prstGeom>
          <a:noFill/>
        </p:spPr>
        <p:txBody>
          <a:bodyPr wrap="square" lIns="54610" tIns="54610" rIns="54610" bIns="54610" rtlCol="0" anchor="ctr">
            <a:noAutofit/>
          </a:bodyPr>
          <a:lstStyle/>
          <a:p>
            <a:pPr>
              <a:spcAft>
                <a:spcPts val="600"/>
              </a:spcAft>
            </a:pPr>
            <a:r>
              <a:rPr lang="en-US" sz="3600" dirty="0">
                <a:solidFill>
                  <a:schemeClr val="accent1"/>
                </a:solidFill>
              </a:rPr>
              <a:t>Breakout Session</a:t>
            </a:r>
          </a:p>
          <a:p>
            <a:pPr lvl="0">
              <a:spcAft>
                <a:spcPts val="600"/>
              </a:spcAft>
            </a:pPr>
            <a:r>
              <a:rPr lang="en-US" sz="1600" dirty="0">
                <a:solidFill>
                  <a:srgbClr val="000000"/>
                </a:solidFill>
              </a:rPr>
              <a:t>8:45 – 9:05 am</a:t>
            </a:r>
            <a:endParaRPr lang="en-US" sz="3600" dirty="0">
              <a:solidFill>
                <a:srgbClr val="0091DA"/>
              </a:solidFill>
            </a:endParaRPr>
          </a:p>
        </p:txBody>
      </p:sp>
      <p:sp>
        <p:nvSpPr>
          <p:cNvPr id="18" name="TextBox 10"/>
          <p:cNvSpPr txBox="1"/>
          <p:nvPr/>
        </p:nvSpPr>
        <p:spPr>
          <a:xfrm>
            <a:off x="1216380" y="2406264"/>
            <a:ext cx="2731057" cy="9247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1170" tIns="31170" rIns="31170" bIns="31170">
            <a:spAutoFit/>
          </a:bodyPr>
          <a:lstStyle/>
          <a:p>
            <a:pPr marL="0" marR="0" lvl="0" indent="0" algn="l" defTabSz="311726" rtl="0" eaLnBrk="1" fontAlgn="auto" latinLnBrk="0" hangingPunct="0">
              <a:lnSpc>
                <a:spcPct val="80000"/>
              </a:lnSpc>
              <a:spcBef>
                <a:spcPts val="0"/>
              </a:spcBef>
              <a:spcAft>
                <a:spcPts val="0"/>
              </a:spcAft>
              <a:buClrTx/>
              <a:buSzTx/>
              <a:buFontTx/>
              <a:buNone/>
              <a:tabLst/>
              <a:defRPr sz="6000">
                <a:solidFill>
                  <a:srgbClr val="0091DA"/>
                </a:solidFill>
                <a:latin typeface="KPMG Light"/>
                <a:ea typeface="KPMG Light"/>
                <a:cs typeface="KPMG Light"/>
                <a:sym typeface="KPMG Light"/>
              </a:defRPr>
            </a:pPr>
            <a:r>
              <a:rPr kumimoji="0" lang="en-US" sz="7000" b="0" i="0" u="none" strike="noStrike" kern="0" cap="none" spc="0" normalizeH="0" baseline="0" noProof="0" dirty="0">
                <a:ln>
                  <a:noFill/>
                </a:ln>
                <a:solidFill>
                  <a:srgbClr val="712784"/>
                </a:solidFill>
                <a:effectLst/>
                <a:uLnTx/>
                <a:uFillTx/>
                <a:latin typeface="KPMG Light"/>
                <a:sym typeface="KPMG Light"/>
              </a:rPr>
              <a:t>Our Session</a:t>
            </a:r>
            <a:endParaRPr kumimoji="0" sz="7000" b="0" i="0" u="none" strike="noStrike" kern="0" cap="none" spc="0" normalizeH="0" baseline="0" noProof="0" dirty="0">
              <a:ln>
                <a:noFill/>
              </a:ln>
              <a:solidFill>
                <a:srgbClr val="712784"/>
              </a:solidFill>
              <a:effectLst/>
              <a:uLnTx/>
              <a:uFillTx/>
              <a:latin typeface="KPMG Light"/>
              <a:sym typeface="KPMG Light"/>
            </a:endParaRPr>
          </a:p>
        </p:txBody>
      </p:sp>
      <p:sp>
        <p:nvSpPr>
          <p:cNvPr id="8" name="object 37"/>
          <p:cNvSpPr txBox="1">
            <a:spLocks noGrp="1"/>
          </p:cNvSpPr>
          <p:nvPr>
            <p:ph type="ftr" sz="quarter" idx="5"/>
          </p:nvPr>
        </p:nvSpPr>
        <p:spPr>
          <a:xfrm>
            <a:off x="2285544" y="6389479"/>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dirty="0"/>
              <a:t>© </a:t>
            </a:r>
            <a:r>
              <a:rPr lang="en-US" spc="-5" dirty="0"/>
              <a:t>2021 KPMG LLP, a Delaware </a:t>
            </a:r>
            <a:r>
              <a:rPr lang="en-US" dirty="0"/>
              <a:t>limited </a:t>
            </a:r>
            <a:r>
              <a:rPr lang="en-US" spc="5" dirty="0"/>
              <a:t>liability </a:t>
            </a:r>
            <a:r>
              <a:rPr lang="en-US" dirty="0"/>
              <a:t>partnership </a:t>
            </a:r>
            <a:r>
              <a:rPr lang="en-US" spc="-5" dirty="0"/>
              <a:t>and </a:t>
            </a:r>
            <a:r>
              <a:rPr lang="en-US" dirty="0"/>
              <a:t>the </a:t>
            </a:r>
            <a:r>
              <a:rPr lang="en-US" spc="-5" dirty="0"/>
              <a:t>U.S. </a:t>
            </a:r>
            <a:r>
              <a:rPr lang="en-US" spc="-10" dirty="0"/>
              <a:t>member </a:t>
            </a:r>
            <a:r>
              <a:rPr lang="en-US" dirty="0"/>
              <a:t>firm of the </a:t>
            </a:r>
            <a:r>
              <a:rPr lang="en-US" spc="-5" dirty="0"/>
              <a:t>KPMG network </a:t>
            </a:r>
            <a:r>
              <a:rPr lang="en-US" dirty="0"/>
              <a:t>of independent </a:t>
            </a:r>
            <a:r>
              <a:rPr lang="en-US" spc="-10" dirty="0"/>
              <a:t>member </a:t>
            </a:r>
            <a:r>
              <a:rPr lang="en-US" spc="-5" dirty="0"/>
              <a:t>firms </a:t>
            </a:r>
            <a:r>
              <a:rPr lang="en-US" dirty="0"/>
              <a:t>affiliated </a:t>
            </a:r>
            <a:r>
              <a:rPr lang="en-US" spc="-5" dirty="0"/>
              <a:t>with KPMG </a:t>
            </a:r>
            <a:r>
              <a:rPr lang="en-US" dirty="0"/>
              <a:t>International  Cooperative </a:t>
            </a:r>
            <a:r>
              <a:rPr lang="en-US" spc="-5" dirty="0"/>
              <a:t>(“KPMG </a:t>
            </a:r>
            <a:r>
              <a:rPr lang="en-US" dirty="0"/>
              <a:t>International”), </a:t>
            </a:r>
            <a:r>
              <a:rPr lang="en-US" spc="-5" dirty="0"/>
              <a:t>a Swiss </a:t>
            </a:r>
            <a:r>
              <a:rPr lang="en-US" dirty="0"/>
              <a:t>entity. All rights reserved.</a:t>
            </a:r>
            <a:r>
              <a:rPr lang="en-US" spc="-90" dirty="0"/>
              <a:t> </a:t>
            </a:r>
            <a:r>
              <a:rPr lang="en-US" spc="-5" dirty="0"/>
              <a:t>NDP118740</a:t>
            </a:r>
          </a:p>
        </p:txBody>
      </p:sp>
    </p:spTree>
    <p:extLst>
      <p:ext uri="{BB962C8B-B14F-4D97-AF65-F5344CB8AC3E}">
        <p14:creationId xmlns:p14="http://schemas.microsoft.com/office/powerpoint/2010/main" val="24729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3" name="Rectangle"/>
          <p:cNvSpPr/>
          <p:nvPr/>
        </p:nvSpPr>
        <p:spPr>
          <a:xfrm>
            <a:off x="0" y="-1"/>
            <a:ext cx="4617797" cy="6858001"/>
          </a:xfrm>
          <a:prstGeom prst="rect">
            <a:avLst/>
          </a:prstGeom>
          <a:solidFill>
            <a:srgbClr val="483698"/>
          </a:solidFill>
          <a:ln w="12700">
            <a:miter lim="400000"/>
          </a:ln>
        </p:spPr>
        <p:txBody>
          <a:bodyPr lIns="45718" tIns="45718" rIns="45718" bIns="45718" anchor="ctr"/>
          <a:lstStyle/>
          <a:p>
            <a:pPr marL="0" marR="0" lvl="0" indent="0" algn="l" defTabSz="311726" rtl="0" eaLnBrk="1" fontAlgn="auto" latinLnBrk="0" hangingPunct="0">
              <a:lnSpc>
                <a:spcPct val="100000"/>
              </a:lnSpc>
              <a:spcBef>
                <a:spcPts val="0"/>
              </a:spcBef>
              <a:spcAft>
                <a:spcPts val="0"/>
              </a:spcAft>
              <a:buClrTx/>
              <a:buSzTx/>
              <a:buFontTx/>
              <a:buNone/>
              <a:tabLst/>
              <a:defRPr sz="1200"/>
            </a:pPr>
            <a:endParaRPr kumimoji="0"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8412" name="How to use"/>
          <p:cNvSpPr txBox="1"/>
          <p:nvPr/>
        </p:nvSpPr>
        <p:spPr>
          <a:xfrm>
            <a:off x="1093505" y="2282247"/>
            <a:ext cx="2062355" cy="846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b">
            <a:spAutoFit/>
          </a:bodyPr>
          <a:lstStyle>
            <a:lvl1pPr defTabSz="311726">
              <a:lnSpc>
                <a:spcPct val="70000"/>
              </a:lnSpc>
              <a:defRPr sz="6300" spc="189">
                <a:solidFill>
                  <a:srgbClr val="FFFFFF"/>
                </a:solidFill>
                <a:latin typeface="KPMG Light"/>
                <a:ea typeface="KPMG Light"/>
                <a:cs typeface="KPMG Light"/>
                <a:sym typeface="KPMG Light"/>
              </a:defRPr>
            </a:lvl1pPr>
          </a:lstStyle>
          <a:p>
            <a:pPr marL="0" marR="0" lvl="0" indent="0" algn="l" defTabSz="311726" rtl="0" eaLnBrk="1" fontAlgn="auto" latinLnBrk="0" hangingPunct="0">
              <a:lnSpc>
                <a:spcPct val="70000"/>
              </a:lnSpc>
              <a:spcBef>
                <a:spcPts val="0"/>
              </a:spcBef>
              <a:spcAft>
                <a:spcPts val="0"/>
              </a:spcAft>
              <a:buClrTx/>
              <a:buSzTx/>
              <a:buFontTx/>
              <a:buNone/>
              <a:tabLst/>
              <a:defRPr/>
            </a:pPr>
            <a:r>
              <a:rPr kumimoji="0" sz="7000" b="0" i="0" u="none" strike="noStrike" kern="0" cap="none" spc="189" normalizeH="0" baseline="0" noProof="0" dirty="0">
                <a:ln>
                  <a:noFill/>
                </a:ln>
                <a:solidFill>
                  <a:srgbClr val="FFFFFF"/>
                </a:solidFill>
                <a:effectLst/>
                <a:uLnTx/>
                <a:uFillTx/>
                <a:latin typeface="KPMG Light"/>
                <a:sym typeface="KPMG Light"/>
              </a:rPr>
              <a:t>What </a:t>
            </a:r>
            <a:r>
              <a:rPr kumimoji="0" lang="en-US" sz="7000" b="0" i="0" u="none" strike="noStrike" kern="0" cap="none" spc="189" normalizeH="0" baseline="0" noProof="0" dirty="0">
                <a:ln>
                  <a:noFill/>
                </a:ln>
                <a:solidFill>
                  <a:srgbClr val="FFFFFF"/>
                </a:solidFill>
                <a:effectLst/>
                <a:uLnTx/>
                <a:uFillTx/>
                <a:latin typeface="KPMG Light"/>
                <a:sym typeface="KPMG Light"/>
              </a:rPr>
              <a:t>i</a:t>
            </a:r>
            <a:r>
              <a:rPr kumimoji="0" sz="7000" b="0" i="0" u="none" strike="noStrike" kern="0" cap="none" spc="189" normalizeH="0" baseline="0" noProof="0" dirty="0">
                <a:ln>
                  <a:noFill/>
                </a:ln>
                <a:solidFill>
                  <a:srgbClr val="FFFFFF"/>
                </a:solidFill>
                <a:effectLst/>
                <a:uLnTx/>
                <a:uFillTx/>
                <a:latin typeface="KPMG Light"/>
                <a:sym typeface="KPMG Light"/>
              </a:rPr>
              <a:t>s </a:t>
            </a:r>
          </a:p>
        </p:txBody>
      </p:sp>
      <p:sp>
        <p:nvSpPr>
          <p:cNvPr id="8413" name="the slide library"/>
          <p:cNvSpPr txBox="1"/>
          <p:nvPr/>
        </p:nvSpPr>
        <p:spPr>
          <a:xfrm>
            <a:off x="1144495" y="2998673"/>
            <a:ext cx="2148918" cy="846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b">
            <a:spAutoFit/>
          </a:bodyPr>
          <a:lstStyle>
            <a:lvl1pPr defTabSz="311726">
              <a:lnSpc>
                <a:spcPct val="70000"/>
              </a:lnSpc>
              <a:defRPr sz="6300" spc="189">
                <a:solidFill>
                  <a:srgbClr val="FFFFFF"/>
                </a:solidFill>
                <a:latin typeface="KPMG Light"/>
                <a:ea typeface="KPMG Light"/>
                <a:cs typeface="KPMG Light"/>
                <a:sym typeface="KPMG Light"/>
              </a:defRPr>
            </a:lvl1pPr>
          </a:lstStyle>
          <a:p>
            <a:pPr marL="0" marR="0" lvl="0" indent="0" algn="l" defTabSz="311726" rtl="0" eaLnBrk="1" fontAlgn="auto" latinLnBrk="0" hangingPunct="0">
              <a:lnSpc>
                <a:spcPct val="70000"/>
              </a:lnSpc>
              <a:spcBef>
                <a:spcPts val="0"/>
              </a:spcBef>
              <a:spcAft>
                <a:spcPts val="0"/>
              </a:spcAft>
              <a:buClrTx/>
              <a:buSzTx/>
              <a:buFontTx/>
              <a:buNone/>
              <a:tabLst/>
              <a:defRPr/>
            </a:pPr>
            <a:r>
              <a:rPr kumimoji="0" lang="en-US" sz="7000" b="0" i="0" u="none" strike="noStrike" kern="0" cap="none" spc="189" normalizeH="0" baseline="0" noProof="0" dirty="0">
                <a:ln>
                  <a:noFill/>
                </a:ln>
                <a:solidFill>
                  <a:srgbClr val="FFFFFF"/>
                </a:solidFill>
                <a:effectLst/>
                <a:uLnTx/>
                <a:uFillTx/>
                <a:latin typeface="KPMG Light"/>
                <a:sym typeface="KPMG Light"/>
              </a:rPr>
              <a:t>c</a:t>
            </a:r>
            <a:r>
              <a:rPr kumimoji="0" sz="7000" b="0" i="0" u="none" strike="noStrike" kern="0" cap="none" spc="189" normalizeH="0" baseline="0" noProof="0" dirty="0">
                <a:ln>
                  <a:noFill/>
                </a:ln>
                <a:solidFill>
                  <a:srgbClr val="FFFFFF"/>
                </a:solidFill>
                <a:effectLst/>
                <a:uLnTx/>
                <a:uFillTx/>
                <a:latin typeface="KPMG Light"/>
                <a:sym typeface="KPMG Light"/>
              </a:rPr>
              <a:t>ulture?</a:t>
            </a:r>
          </a:p>
        </p:txBody>
      </p:sp>
      <p:sp>
        <p:nvSpPr>
          <p:cNvPr id="8414" name="Line"/>
          <p:cNvSpPr/>
          <p:nvPr/>
        </p:nvSpPr>
        <p:spPr>
          <a:xfrm flipV="1">
            <a:off x="918793" y="1785102"/>
            <a:ext cx="0" cy="2660361"/>
          </a:xfrm>
          <a:prstGeom prst="line">
            <a:avLst/>
          </a:prstGeom>
          <a:ln w="12700">
            <a:solidFill>
              <a:srgbClr val="00A3A1"/>
            </a:solidFill>
            <a:miter/>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4" name="TextBox 3"/>
          <p:cNvSpPr txBox="1"/>
          <p:nvPr/>
        </p:nvSpPr>
        <p:spPr>
          <a:xfrm>
            <a:off x="5709066" y="2330267"/>
            <a:ext cx="5676107" cy="1336812"/>
          </a:xfrm>
          <a:prstGeom prst="rect">
            <a:avLst/>
          </a:prstGeom>
          <a:noFill/>
        </p:spPr>
        <p:txBody>
          <a:bodyPr wrap="square" lIns="54610" tIns="54610" rIns="54610" bIns="54610" rtlCol="0">
            <a:noAutofit/>
          </a:bodyPr>
          <a:lstStyle/>
          <a:p>
            <a:pPr>
              <a:lnSpc>
                <a:spcPct val="110000"/>
              </a:lnSpc>
              <a:spcAft>
                <a:spcPts val="1500"/>
              </a:spcAft>
            </a:pPr>
            <a:r>
              <a:rPr lang="en-US" sz="2000" dirty="0">
                <a:solidFill>
                  <a:srgbClr val="483698"/>
                </a:solidFill>
              </a:rPr>
              <a:t>Culture is how we do things around here.</a:t>
            </a:r>
          </a:p>
          <a:p>
            <a:pPr>
              <a:lnSpc>
                <a:spcPct val="110000"/>
              </a:lnSpc>
              <a:spcAft>
                <a:spcPts val="1500"/>
              </a:spcAft>
            </a:pPr>
            <a:r>
              <a:rPr lang="en-US" sz="2000" dirty="0">
                <a:solidFill>
                  <a:srgbClr val="483698"/>
                </a:solidFill>
              </a:rPr>
              <a:t>It’s the worst behavior we tolerate.</a:t>
            </a:r>
          </a:p>
          <a:p>
            <a:pPr>
              <a:lnSpc>
                <a:spcPct val="110000"/>
              </a:lnSpc>
              <a:spcAft>
                <a:spcPts val="1500"/>
              </a:spcAft>
            </a:pPr>
            <a:r>
              <a:rPr lang="en-US" sz="2000" dirty="0">
                <a:solidFill>
                  <a:srgbClr val="483698"/>
                </a:solidFill>
              </a:rPr>
              <a:t>It is everyone’s responsibility.</a:t>
            </a:r>
          </a:p>
        </p:txBody>
      </p:sp>
      <p:sp>
        <p:nvSpPr>
          <p:cNvPr id="29" name="Freeform 19"/>
          <p:cNvSpPr>
            <a:spLocks noEditPoints="1"/>
          </p:cNvSpPr>
          <p:nvPr/>
        </p:nvSpPr>
        <p:spPr bwMode="auto">
          <a:xfrm>
            <a:off x="998400"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31" name="Rectangle">
            <a:extLst>
              <a:ext uri="{FF2B5EF4-FFF2-40B4-BE49-F238E27FC236}">
                <a16:creationId xmlns:a16="http://schemas.microsoft.com/office/drawing/2014/main" id="{C9D32AAE-F254-6A4D-A822-591235B685DC}"/>
              </a:ext>
            </a:extLst>
          </p:cNvPr>
          <p:cNvSpPr/>
          <p:nvPr/>
        </p:nvSpPr>
        <p:spPr>
          <a:xfrm>
            <a:off x="-9448" y="0"/>
            <a:ext cx="12210896" cy="115685"/>
          </a:xfrm>
          <a:prstGeom prst="rect">
            <a:avLst/>
          </a:prstGeom>
          <a:solidFill>
            <a:srgbClr val="0091DA"/>
          </a:solidFill>
          <a:ln w="12700">
            <a:miter lim="400000"/>
          </a:ln>
        </p:spPr>
        <p:txBody>
          <a:bodyPr lIns="45718" tIns="45718" rIns="45718" bIns="45718" anchor="ctr"/>
          <a:lstStyle/>
          <a:p>
            <a:pPr marL="0" marR="0" lvl="0" indent="0" algn="l" defTabSz="311726" rtl="0" eaLnBrk="1" fontAlgn="auto" latinLnBrk="0" hangingPunct="0">
              <a:lnSpc>
                <a:spcPct val="100000"/>
              </a:lnSpc>
              <a:spcBef>
                <a:spcPts val="0"/>
              </a:spcBef>
              <a:spcAft>
                <a:spcPts val="0"/>
              </a:spcAft>
              <a:buClrTx/>
              <a:buSzTx/>
              <a:buFontTx/>
              <a:buNone/>
              <a:tabLst/>
              <a:defRPr sz="1200"/>
            </a:pPr>
            <a:endParaRPr kumimoji="0"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41" name="object 37"/>
          <p:cNvSpPr txBox="1">
            <a:spLocks noGrp="1"/>
          </p:cNvSpPr>
          <p:nvPr>
            <p:ph type="ftr" sz="quarter" idx="5"/>
          </p:nvPr>
        </p:nvSpPr>
        <p:spPr>
          <a:xfrm>
            <a:off x="5008418" y="6389479"/>
            <a:ext cx="5027513" cy="328295"/>
          </a:xfrm>
          <a:prstGeom prst="rect">
            <a:avLst/>
          </a:prstGeom>
        </p:spPr>
        <p:txBody>
          <a:bodyPr vert="horz" wrap="square" lIns="0" tIns="5080" rIns="0" bIns="0" rtlCol="0">
            <a:spAutoFit/>
          </a:bodyPr>
          <a:lstStyle>
            <a:lvl1pPr>
              <a:defRPr sz="700"/>
            </a:lvl1pPr>
          </a:lstStyle>
          <a:p>
            <a:pPr marL="12700" marR="5080">
              <a:spcBef>
                <a:spcPts val="40"/>
              </a:spcBef>
            </a:pPr>
            <a:r>
              <a:rPr lang="en-US" dirty="0"/>
              <a:t>© </a:t>
            </a:r>
            <a:r>
              <a:rPr lang="en-US" spc="-5" dirty="0"/>
              <a:t>2021 KPMG LLP, a Delaware </a:t>
            </a:r>
            <a:r>
              <a:rPr lang="en-US" dirty="0"/>
              <a:t>limited </a:t>
            </a:r>
            <a:r>
              <a:rPr lang="en-US" spc="5" dirty="0"/>
              <a:t>liability </a:t>
            </a:r>
            <a:r>
              <a:rPr lang="en-US" dirty="0"/>
              <a:t>partnership </a:t>
            </a:r>
            <a:r>
              <a:rPr lang="en-US" spc="-5" dirty="0"/>
              <a:t>and </a:t>
            </a:r>
            <a:r>
              <a:rPr lang="en-US" dirty="0"/>
              <a:t>the </a:t>
            </a:r>
            <a:r>
              <a:rPr lang="en-US" spc="-5" dirty="0"/>
              <a:t>U.S. </a:t>
            </a:r>
            <a:r>
              <a:rPr lang="en-US" spc="-10" dirty="0"/>
              <a:t>member </a:t>
            </a:r>
            <a:r>
              <a:rPr lang="en-US" dirty="0"/>
              <a:t>firm of the </a:t>
            </a:r>
            <a:r>
              <a:rPr lang="en-US" spc="-5" dirty="0"/>
              <a:t>KPMG network </a:t>
            </a:r>
            <a:r>
              <a:rPr lang="en-US" dirty="0"/>
              <a:t>of independent </a:t>
            </a:r>
            <a:r>
              <a:rPr lang="en-US" spc="-10" dirty="0"/>
              <a:t>member </a:t>
            </a:r>
            <a:r>
              <a:rPr lang="en-US" spc="-5" dirty="0"/>
              <a:t>firms </a:t>
            </a:r>
            <a:r>
              <a:rPr lang="en-US" dirty="0"/>
              <a:t>affiliated </a:t>
            </a:r>
            <a:r>
              <a:rPr lang="en-US" spc="-5" dirty="0"/>
              <a:t>with KPMG </a:t>
            </a:r>
            <a:r>
              <a:rPr lang="en-US" dirty="0"/>
              <a:t>International  Cooperative </a:t>
            </a:r>
            <a:r>
              <a:rPr lang="en-US" spc="-5" dirty="0"/>
              <a:t>(“KPMG </a:t>
            </a:r>
            <a:r>
              <a:rPr lang="en-US" dirty="0"/>
              <a:t>International”), </a:t>
            </a:r>
            <a:r>
              <a:rPr lang="en-US" spc="-5" dirty="0"/>
              <a:t>a Swiss </a:t>
            </a:r>
            <a:r>
              <a:rPr lang="en-US" dirty="0"/>
              <a:t>entity. All rights reserved.</a:t>
            </a:r>
            <a:r>
              <a:rPr lang="en-US" spc="-90" dirty="0"/>
              <a:t> </a:t>
            </a:r>
            <a:r>
              <a:rPr lang="en-US" spc="-5" dirty="0"/>
              <a:t>NDP118740</a:t>
            </a:r>
          </a:p>
        </p:txBody>
      </p:sp>
    </p:spTree>
    <p:extLst>
      <p:ext uri="{BB962C8B-B14F-4D97-AF65-F5344CB8AC3E}">
        <p14:creationId xmlns:p14="http://schemas.microsoft.com/office/powerpoint/2010/main" val="429490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3" name="Rectangle"/>
          <p:cNvSpPr/>
          <p:nvPr/>
        </p:nvSpPr>
        <p:spPr>
          <a:xfrm>
            <a:off x="0" y="-1"/>
            <a:ext cx="4617797" cy="6858001"/>
          </a:xfrm>
          <a:prstGeom prst="rect">
            <a:avLst/>
          </a:prstGeom>
          <a:solidFill>
            <a:srgbClr val="483698"/>
          </a:solidFill>
          <a:ln w="12700">
            <a:miter lim="400000"/>
          </a:ln>
        </p:spPr>
        <p:txBody>
          <a:bodyPr lIns="45718" tIns="45718" rIns="45718" bIns="45718" anchor="ctr"/>
          <a:lstStyle/>
          <a:p>
            <a:pPr marL="0" marR="0" lvl="0" indent="0" algn="l" defTabSz="311726" rtl="0" eaLnBrk="1" fontAlgn="auto" latinLnBrk="0" hangingPunct="0">
              <a:lnSpc>
                <a:spcPct val="100000"/>
              </a:lnSpc>
              <a:spcBef>
                <a:spcPts val="0"/>
              </a:spcBef>
              <a:spcAft>
                <a:spcPts val="0"/>
              </a:spcAft>
              <a:buClrTx/>
              <a:buSzTx/>
              <a:buFontTx/>
              <a:buNone/>
              <a:tabLst/>
              <a:defRPr sz="1200"/>
            </a:pPr>
            <a:endParaRPr kumimoji="0"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8412" name="How to use"/>
          <p:cNvSpPr txBox="1"/>
          <p:nvPr/>
        </p:nvSpPr>
        <p:spPr>
          <a:xfrm>
            <a:off x="1093505" y="2282247"/>
            <a:ext cx="2062355" cy="846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b">
            <a:spAutoFit/>
          </a:bodyPr>
          <a:lstStyle>
            <a:lvl1pPr defTabSz="311726">
              <a:lnSpc>
                <a:spcPct val="70000"/>
              </a:lnSpc>
              <a:defRPr sz="6300" spc="189">
                <a:solidFill>
                  <a:srgbClr val="FFFFFF"/>
                </a:solidFill>
                <a:latin typeface="KPMG Light"/>
                <a:ea typeface="KPMG Light"/>
                <a:cs typeface="KPMG Light"/>
                <a:sym typeface="KPMG Light"/>
              </a:defRPr>
            </a:lvl1pPr>
          </a:lstStyle>
          <a:p>
            <a:pPr marL="0" marR="0" lvl="0" indent="0" algn="l" defTabSz="311726" rtl="0" eaLnBrk="1" fontAlgn="auto" latinLnBrk="0" hangingPunct="0">
              <a:lnSpc>
                <a:spcPct val="70000"/>
              </a:lnSpc>
              <a:spcBef>
                <a:spcPts val="0"/>
              </a:spcBef>
              <a:spcAft>
                <a:spcPts val="0"/>
              </a:spcAft>
              <a:buClrTx/>
              <a:buSzTx/>
              <a:buFontTx/>
              <a:buNone/>
              <a:tabLst/>
              <a:defRPr/>
            </a:pPr>
            <a:r>
              <a:rPr kumimoji="0" sz="7000" b="0" i="0" u="none" strike="noStrike" kern="0" cap="none" spc="189" normalizeH="0" baseline="0" noProof="0" dirty="0">
                <a:ln>
                  <a:noFill/>
                </a:ln>
                <a:solidFill>
                  <a:srgbClr val="FFFFFF"/>
                </a:solidFill>
                <a:effectLst/>
                <a:uLnTx/>
                <a:uFillTx/>
                <a:latin typeface="KPMG Light"/>
                <a:sym typeface="KPMG Light"/>
              </a:rPr>
              <a:t>What </a:t>
            </a:r>
            <a:r>
              <a:rPr kumimoji="0" lang="en-US" sz="7000" b="0" i="0" u="none" strike="noStrike" kern="0" cap="none" spc="189" normalizeH="0" baseline="0" noProof="0" dirty="0">
                <a:ln>
                  <a:noFill/>
                </a:ln>
                <a:solidFill>
                  <a:srgbClr val="FFFFFF"/>
                </a:solidFill>
                <a:effectLst/>
                <a:uLnTx/>
                <a:uFillTx/>
                <a:latin typeface="KPMG Light"/>
                <a:sym typeface="KPMG Light"/>
              </a:rPr>
              <a:t>i</a:t>
            </a:r>
            <a:r>
              <a:rPr kumimoji="0" sz="7000" b="0" i="0" u="none" strike="noStrike" kern="0" cap="none" spc="189" normalizeH="0" baseline="0" noProof="0" dirty="0">
                <a:ln>
                  <a:noFill/>
                </a:ln>
                <a:solidFill>
                  <a:srgbClr val="FFFFFF"/>
                </a:solidFill>
                <a:effectLst/>
                <a:uLnTx/>
                <a:uFillTx/>
                <a:latin typeface="KPMG Light"/>
                <a:sym typeface="KPMG Light"/>
              </a:rPr>
              <a:t>s </a:t>
            </a:r>
          </a:p>
        </p:txBody>
      </p:sp>
      <p:sp>
        <p:nvSpPr>
          <p:cNvPr id="8413" name="the slide library"/>
          <p:cNvSpPr txBox="1"/>
          <p:nvPr/>
        </p:nvSpPr>
        <p:spPr>
          <a:xfrm>
            <a:off x="1144495" y="2998673"/>
            <a:ext cx="2148918" cy="846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b">
            <a:spAutoFit/>
          </a:bodyPr>
          <a:lstStyle>
            <a:lvl1pPr defTabSz="311726">
              <a:lnSpc>
                <a:spcPct val="70000"/>
              </a:lnSpc>
              <a:defRPr sz="6300" spc="189">
                <a:solidFill>
                  <a:srgbClr val="FFFFFF"/>
                </a:solidFill>
                <a:latin typeface="KPMG Light"/>
                <a:ea typeface="KPMG Light"/>
                <a:cs typeface="KPMG Light"/>
                <a:sym typeface="KPMG Light"/>
              </a:defRPr>
            </a:lvl1pPr>
          </a:lstStyle>
          <a:p>
            <a:pPr marL="0" marR="0" lvl="0" indent="0" algn="l" defTabSz="311726" rtl="0" eaLnBrk="1" fontAlgn="auto" latinLnBrk="0" hangingPunct="0">
              <a:lnSpc>
                <a:spcPct val="70000"/>
              </a:lnSpc>
              <a:spcBef>
                <a:spcPts val="0"/>
              </a:spcBef>
              <a:spcAft>
                <a:spcPts val="0"/>
              </a:spcAft>
              <a:buClrTx/>
              <a:buSzTx/>
              <a:buFontTx/>
              <a:buNone/>
              <a:tabLst/>
              <a:defRPr/>
            </a:pPr>
            <a:r>
              <a:rPr kumimoji="0" lang="en-US" sz="7000" b="0" i="0" u="none" strike="noStrike" kern="0" cap="none" spc="189" normalizeH="0" baseline="0" noProof="0" dirty="0">
                <a:ln>
                  <a:noFill/>
                </a:ln>
                <a:solidFill>
                  <a:srgbClr val="FFFFFF"/>
                </a:solidFill>
                <a:effectLst/>
                <a:uLnTx/>
                <a:uFillTx/>
                <a:latin typeface="KPMG Light"/>
                <a:sym typeface="KPMG Light"/>
              </a:rPr>
              <a:t>c</a:t>
            </a:r>
            <a:r>
              <a:rPr kumimoji="0" sz="7000" b="0" i="0" u="none" strike="noStrike" kern="0" cap="none" spc="189" normalizeH="0" baseline="0" noProof="0" dirty="0">
                <a:ln>
                  <a:noFill/>
                </a:ln>
                <a:solidFill>
                  <a:srgbClr val="FFFFFF"/>
                </a:solidFill>
                <a:effectLst/>
                <a:uLnTx/>
                <a:uFillTx/>
                <a:latin typeface="KPMG Light"/>
                <a:sym typeface="KPMG Light"/>
              </a:rPr>
              <a:t>ulture?</a:t>
            </a:r>
          </a:p>
        </p:txBody>
      </p:sp>
      <p:sp>
        <p:nvSpPr>
          <p:cNvPr id="8414" name="Line"/>
          <p:cNvSpPr/>
          <p:nvPr/>
        </p:nvSpPr>
        <p:spPr>
          <a:xfrm flipV="1">
            <a:off x="918793" y="1785102"/>
            <a:ext cx="0" cy="2660361"/>
          </a:xfrm>
          <a:prstGeom prst="line">
            <a:avLst/>
          </a:prstGeom>
          <a:ln w="12700">
            <a:solidFill>
              <a:srgbClr val="00A3A1"/>
            </a:solidFill>
            <a:miter/>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29" name="Freeform 19"/>
          <p:cNvSpPr>
            <a:spLocks noEditPoints="1"/>
          </p:cNvSpPr>
          <p:nvPr/>
        </p:nvSpPr>
        <p:spPr bwMode="auto">
          <a:xfrm>
            <a:off x="998400"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31" name="Rectangle">
            <a:extLst>
              <a:ext uri="{FF2B5EF4-FFF2-40B4-BE49-F238E27FC236}">
                <a16:creationId xmlns:a16="http://schemas.microsoft.com/office/drawing/2014/main" id="{C9D32AAE-F254-6A4D-A822-591235B685DC}"/>
              </a:ext>
            </a:extLst>
          </p:cNvPr>
          <p:cNvSpPr/>
          <p:nvPr/>
        </p:nvSpPr>
        <p:spPr>
          <a:xfrm>
            <a:off x="-9448" y="0"/>
            <a:ext cx="12210896" cy="115685"/>
          </a:xfrm>
          <a:prstGeom prst="rect">
            <a:avLst/>
          </a:prstGeom>
          <a:solidFill>
            <a:srgbClr val="0091DA"/>
          </a:solidFill>
          <a:ln w="12700">
            <a:miter lim="400000"/>
          </a:ln>
        </p:spPr>
        <p:txBody>
          <a:bodyPr lIns="45718" tIns="45718" rIns="45718" bIns="45718" anchor="ctr"/>
          <a:lstStyle/>
          <a:p>
            <a:pPr marL="0" marR="0" lvl="0" indent="0" algn="l" defTabSz="311726" rtl="0" eaLnBrk="1" fontAlgn="auto" latinLnBrk="0" hangingPunct="0">
              <a:lnSpc>
                <a:spcPct val="100000"/>
              </a:lnSpc>
              <a:spcBef>
                <a:spcPts val="0"/>
              </a:spcBef>
              <a:spcAft>
                <a:spcPts val="0"/>
              </a:spcAft>
              <a:buClrTx/>
              <a:buSzTx/>
              <a:buFontTx/>
              <a:buNone/>
              <a:tabLst/>
              <a:defRPr sz="1200"/>
            </a:pPr>
            <a:endParaRPr kumimoji="0"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41" name="object 37"/>
          <p:cNvSpPr txBox="1">
            <a:spLocks noGrp="1"/>
          </p:cNvSpPr>
          <p:nvPr>
            <p:ph type="ftr" sz="quarter" idx="5"/>
          </p:nvPr>
        </p:nvSpPr>
        <p:spPr>
          <a:xfrm>
            <a:off x="5008418" y="6389479"/>
            <a:ext cx="5027513" cy="328295"/>
          </a:xfrm>
          <a:prstGeom prst="rect">
            <a:avLst/>
          </a:prstGeom>
        </p:spPr>
        <p:txBody>
          <a:bodyPr vert="horz" wrap="square" lIns="0" tIns="5080" rIns="0" bIns="0" rtlCol="0">
            <a:spAutoFit/>
          </a:bodyPr>
          <a:lstStyle>
            <a:lvl1pPr>
              <a:defRPr sz="700"/>
            </a:lvl1pPr>
          </a:lstStyle>
          <a:p>
            <a:pPr marL="12700" marR="5080">
              <a:spcBef>
                <a:spcPts val="40"/>
              </a:spcBef>
            </a:pPr>
            <a:r>
              <a:rPr lang="en-US" dirty="0"/>
              <a:t>© </a:t>
            </a:r>
            <a:r>
              <a:rPr lang="en-US" spc="-5" dirty="0"/>
              <a:t>2021 KPMG LLP, a Delaware </a:t>
            </a:r>
            <a:r>
              <a:rPr lang="en-US" dirty="0"/>
              <a:t>limited </a:t>
            </a:r>
            <a:r>
              <a:rPr lang="en-US" spc="5" dirty="0"/>
              <a:t>liability </a:t>
            </a:r>
            <a:r>
              <a:rPr lang="en-US" dirty="0"/>
              <a:t>partnership </a:t>
            </a:r>
            <a:r>
              <a:rPr lang="en-US" spc="-5" dirty="0"/>
              <a:t>and </a:t>
            </a:r>
            <a:r>
              <a:rPr lang="en-US" dirty="0"/>
              <a:t>the </a:t>
            </a:r>
            <a:r>
              <a:rPr lang="en-US" spc="-5" dirty="0"/>
              <a:t>U.S. </a:t>
            </a:r>
            <a:r>
              <a:rPr lang="en-US" spc="-10" dirty="0"/>
              <a:t>member </a:t>
            </a:r>
            <a:r>
              <a:rPr lang="en-US" dirty="0"/>
              <a:t>firm of the </a:t>
            </a:r>
            <a:r>
              <a:rPr lang="en-US" spc="-5" dirty="0"/>
              <a:t>KPMG network </a:t>
            </a:r>
            <a:r>
              <a:rPr lang="en-US" dirty="0"/>
              <a:t>of independent </a:t>
            </a:r>
            <a:r>
              <a:rPr lang="en-US" spc="-10" dirty="0"/>
              <a:t>member </a:t>
            </a:r>
            <a:r>
              <a:rPr lang="en-US" spc="-5" dirty="0"/>
              <a:t>firms </a:t>
            </a:r>
            <a:r>
              <a:rPr lang="en-US" dirty="0"/>
              <a:t>affiliated </a:t>
            </a:r>
            <a:r>
              <a:rPr lang="en-US" spc="-5" dirty="0"/>
              <a:t>with KPMG </a:t>
            </a:r>
            <a:r>
              <a:rPr lang="en-US" dirty="0"/>
              <a:t>International  Cooperative </a:t>
            </a:r>
            <a:r>
              <a:rPr lang="en-US" spc="-5" dirty="0"/>
              <a:t>(“KPMG </a:t>
            </a:r>
            <a:r>
              <a:rPr lang="en-US" dirty="0"/>
              <a:t>International”), </a:t>
            </a:r>
            <a:r>
              <a:rPr lang="en-US" spc="-5" dirty="0"/>
              <a:t>a Swiss </a:t>
            </a:r>
            <a:r>
              <a:rPr lang="en-US" dirty="0"/>
              <a:t>entity. All rights reserved.</a:t>
            </a:r>
            <a:r>
              <a:rPr lang="en-US" spc="-90" dirty="0"/>
              <a:t> </a:t>
            </a:r>
            <a:r>
              <a:rPr lang="en-US" spc="-5" dirty="0"/>
              <a:t>NDP118740</a:t>
            </a:r>
          </a:p>
        </p:txBody>
      </p:sp>
      <p:sp>
        <p:nvSpPr>
          <p:cNvPr id="10" name="Rectangle 9">
            <a:extLst>
              <a:ext uri="{FF2B5EF4-FFF2-40B4-BE49-F238E27FC236}">
                <a16:creationId xmlns:a16="http://schemas.microsoft.com/office/drawing/2014/main" id="{5303F75C-32C2-476B-B6C2-AC311F8378CB}"/>
              </a:ext>
            </a:extLst>
          </p:cNvPr>
          <p:cNvSpPr/>
          <p:nvPr/>
        </p:nvSpPr>
        <p:spPr>
          <a:xfrm>
            <a:off x="6885891" y="4529901"/>
            <a:ext cx="3496235" cy="362415"/>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11" name="Rectangle 10">
            <a:extLst>
              <a:ext uri="{FF2B5EF4-FFF2-40B4-BE49-F238E27FC236}">
                <a16:creationId xmlns:a16="http://schemas.microsoft.com/office/drawing/2014/main" id="{5CF3298A-AFD8-4A32-8CAB-08F850CC7FD2}"/>
              </a:ext>
            </a:extLst>
          </p:cNvPr>
          <p:cNvSpPr/>
          <p:nvPr/>
        </p:nvSpPr>
        <p:spPr>
          <a:xfrm>
            <a:off x="6885891" y="3751627"/>
            <a:ext cx="3496235" cy="362415"/>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12" name="Rectangle 11">
            <a:extLst>
              <a:ext uri="{FF2B5EF4-FFF2-40B4-BE49-F238E27FC236}">
                <a16:creationId xmlns:a16="http://schemas.microsoft.com/office/drawing/2014/main" id="{4052E146-20C6-4378-87E3-DE645E548BCF}"/>
              </a:ext>
            </a:extLst>
          </p:cNvPr>
          <p:cNvSpPr/>
          <p:nvPr/>
        </p:nvSpPr>
        <p:spPr>
          <a:xfrm>
            <a:off x="6885891" y="2973353"/>
            <a:ext cx="3496235" cy="362415"/>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13" name="Rectangle">
            <a:extLst>
              <a:ext uri="{FF2B5EF4-FFF2-40B4-BE49-F238E27FC236}">
                <a16:creationId xmlns:a16="http://schemas.microsoft.com/office/drawing/2014/main" id="{1B573904-ADAD-4FD3-AB1A-09D760D282CE}"/>
              </a:ext>
            </a:extLst>
          </p:cNvPr>
          <p:cNvSpPr/>
          <p:nvPr/>
        </p:nvSpPr>
        <p:spPr>
          <a:xfrm>
            <a:off x="6030550" y="1760942"/>
            <a:ext cx="5206916" cy="4231352"/>
          </a:xfrm>
          <a:prstGeom prst="rect">
            <a:avLst/>
          </a:prstGeom>
          <a:ln w="12700">
            <a:solidFill>
              <a:srgbClr val="0091DA"/>
            </a:solidFill>
            <a:custDash>
              <a:ds d="200000" sp="200000"/>
            </a:custDash>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14" name="Rectangle 13">
            <a:extLst>
              <a:ext uri="{FF2B5EF4-FFF2-40B4-BE49-F238E27FC236}">
                <a16:creationId xmlns:a16="http://schemas.microsoft.com/office/drawing/2014/main" id="{B734C985-609A-4291-9C84-67AC726C53E1}"/>
              </a:ext>
            </a:extLst>
          </p:cNvPr>
          <p:cNvSpPr/>
          <p:nvPr/>
        </p:nvSpPr>
        <p:spPr>
          <a:xfrm>
            <a:off x="6885891" y="2222307"/>
            <a:ext cx="3496235" cy="362415"/>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15" name="RESULTS">
            <a:extLst>
              <a:ext uri="{FF2B5EF4-FFF2-40B4-BE49-F238E27FC236}">
                <a16:creationId xmlns:a16="http://schemas.microsoft.com/office/drawing/2014/main" id="{9D54DBE5-E499-4455-95D2-ECE533A71B9A}"/>
              </a:ext>
            </a:extLst>
          </p:cNvPr>
          <p:cNvSpPr txBox="1"/>
          <p:nvPr/>
        </p:nvSpPr>
        <p:spPr>
          <a:xfrm>
            <a:off x="5897748" y="643533"/>
            <a:ext cx="5472521" cy="4456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7807" tIns="37807" rIns="37807" bIns="37807" anchor="ctr">
            <a:spAutoFit/>
          </a:bodyPr>
          <a:lstStyle>
            <a:lvl1pPr algn="ctr" defTabSz="457200">
              <a:defRPr sz="1200" cap="all" spc="84">
                <a:solidFill>
                  <a:srgbClr val="FFFFFF"/>
                </a:solidFill>
                <a:latin typeface="Arial"/>
                <a:ea typeface="Arial"/>
                <a:cs typeface="Arial"/>
                <a:sym typeface="Arial"/>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2A0A1"/>
                </a:solidFill>
                <a:effectLst/>
                <a:uLnTx/>
                <a:uFillTx/>
                <a:latin typeface="+mn-lt"/>
                <a:sym typeface="Arial"/>
              </a:rPr>
              <a:t>How intentionally</a:t>
            </a:r>
            <a:r>
              <a:rPr kumimoji="0" lang="en-US" sz="2400" b="1" i="0" u="none" strike="noStrike" kern="0" cap="none" spc="0" normalizeH="0" noProof="0" dirty="0">
                <a:ln>
                  <a:noFill/>
                </a:ln>
                <a:solidFill>
                  <a:srgbClr val="42A0A1"/>
                </a:solidFill>
                <a:effectLst/>
                <a:uLnTx/>
                <a:uFillTx/>
                <a:latin typeface="+mn-lt"/>
                <a:sym typeface="Arial"/>
              </a:rPr>
              <a:t> are you shaping?</a:t>
            </a:r>
            <a:endParaRPr kumimoji="0" lang="en-US" sz="2400" b="1" i="0" u="none" strike="noStrike" kern="0" cap="none" spc="0" normalizeH="0" baseline="0" noProof="0" dirty="0">
              <a:ln>
                <a:noFill/>
              </a:ln>
              <a:solidFill>
                <a:srgbClr val="42A0A1"/>
              </a:solidFill>
              <a:effectLst/>
              <a:uLnTx/>
              <a:uFillTx/>
              <a:latin typeface="+mn-lt"/>
              <a:sym typeface="Arial"/>
            </a:endParaRPr>
          </a:p>
        </p:txBody>
      </p:sp>
      <p:sp>
        <p:nvSpPr>
          <p:cNvPr id="16" name="(culture)">
            <a:extLst>
              <a:ext uri="{FF2B5EF4-FFF2-40B4-BE49-F238E27FC236}">
                <a16:creationId xmlns:a16="http://schemas.microsoft.com/office/drawing/2014/main" id="{825F3453-DC6E-40BA-8395-9DD6A6F76315}"/>
              </a:ext>
            </a:extLst>
          </p:cNvPr>
          <p:cNvSpPr txBox="1"/>
          <p:nvPr/>
        </p:nvSpPr>
        <p:spPr>
          <a:xfrm rot="16200000">
            <a:off x="5026871" y="3510411"/>
            <a:ext cx="1965947" cy="56879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7807" tIns="37807" rIns="37807" bIns="37807" anchor="ctr">
            <a:spAutoFit/>
          </a:bodyPr>
          <a:lstStyle>
            <a:lvl1pPr algn="ctr" defTabSz="457200">
              <a:defRPr sz="1400">
                <a:solidFill>
                  <a:srgbClr val="6D2077"/>
                </a:solidFill>
                <a:latin typeface="Arial"/>
                <a:ea typeface="Arial"/>
                <a:cs typeface="Arial"/>
                <a:sym typeface="Arial"/>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6D2077"/>
                </a:solidFill>
                <a:effectLst/>
                <a:uLnTx/>
                <a:uFillTx/>
                <a:latin typeface="+mn-lt"/>
                <a:sym typeface="Arial"/>
              </a:rPr>
              <a:t>Culture</a:t>
            </a:r>
          </a:p>
        </p:txBody>
      </p:sp>
      <p:grpSp>
        <p:nvGrpSpPr>
          <p:cNvPr id="17" name="Group">
            <a:extLst>
              <a:ext uri="{FF2B5EF4-FFF2-40B4-BE49-F238E27FC236}">
                <a16:creationId xmlns:a16="http://schemas.microsoft.com/office/drawing/2014/main" id="{225639C9-1259-41E3-8AB7-E106B1A7D25C}"/>
              </a:ext>
            </a:extLst>
          </p:cNvPr>
          <p:cNvGrpSpPr/>
          <p:nvPr/>
        </p:nvGrpSpPr>
        <p:grpSpPr>
          <a:xfrm>
            <a:off x="8593505" y="1263894"/>
            <a:ext cx="81006" cy="370007"/>
            <a:chOff x="0" y="0"/>
            <a:chExt cx="76202" cy="305966"/>
          </a:xfrm>
        </p:grpSpPr>
        <p:sp>
          <p:nvSpPr>
            <p:cNvPr id="18" name="Triangle">
              <a:extLst>
                <a:ext uri="{FF2B5EF4-FFF2-40B4-BE49-F238E27FC236}">
                  <a16:creationId xmlns:a16="http://schemas.microsoft.com/office/drawing/2014/main" id="{C9E54DEF-8B54-4D97-92E8-5637E7809E0C}"/>
                </a:ext>
              </a:extLst>
            </p:cNvPr>
            <p:cNvSpPr/>
            <p:nvPr/>
          </p:nvSpPr>
          <p:spPr>
            <a:xfrm rot="10800000">
              <a:off x="0" y="0"/>
              <a:ext cx="76202" cy="762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91DA"/>
            </a:solidFill>
            <a:ln w="12700" cap="flat">
              <a:noFill/>
              <a:miter lim="400000"/>
            </a:ln>
            <a:effectLst/>
          </p:spPr>
          <p:txBody>
            <a:bodyPr wrap="square" lIns="45718" tIns="45718" rIns="45718" bIns="45718" numCol="1" anchor="ctr">
              <a:noAutofit/>
            </a:bodyPr>
            <a:lstStyle/>
            <a:p>
              <a:pPr marL="0" marR="0" lvl="0" indent="0" algn="l" defTabSz="311726" rtl="0" eaLnBrk="1" fontAlgn="auto" latinLnBrk="0" hangingPunct="0">
                <a:lnSpc>
                  <a:spcPct val="100000"/>
                </a:lnSpc>
                <a:spcBef>
                  <a:spcPts val="0"/>
                </a:spcBef>
                <a:spcAft>
                  <a:spcPts val="0"/>
                </a:spcAft>
                <a:buClrTx/>
                <a:buSzTx/>
                <a:buFontTx/>
                <a:buNone/>
                <a:tabLst/>
                <a:defRPr sz="1200"/>
              </a:pPr>
              <a:endParaRPr kumimoji="0"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19" name="Triangle">
              <a:extLst>
                <a:ext uri="{FF2B5EF4-FFF2-40B4-BE49-F238E27FC236}">
                  <a16:creationId xmlns:a16="http://schemas.microsoft.com/office/drawing/2014/main" id="{6F7A5F4B-F5CA-49D8-A634-7EB1102937B1}"/>
                </a:ext>
              </a:extLst>
            </p:cNvPr>
            <p:cNvSpPr/>
            <p:nvPr/>
          </p:nvSpPr>
          <p:spPr>
            <a:xfrm rot="10800000">
              <a:off x="0" y="114882"/>
              <a:ext cx="76202" cy="76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91DA"/>
            </a:solidFill>
            <a:ln w="12700" cap="flat">
              <a:noFill/>
              <a:miter lim="400000"/>
            </a:ln>
            <a:effectLst/>
          </p:spPr>
          <p:txBody>
            <a:bodyPr wrap="square" lIns="45718" tIns="45718" rIns="45718" bIns="45718" numCol="1" anchor="ctr">
              <a:noAutofit/>
            </a:bodyPr>
            <a:lstStyle/>
            <a:p>
              <a:pPr marL="0" marR="0" lvl="0" indent="0" algn="l" defTabSz="311726" rtl="0" eaLnBrk="1" fontAlgn="auto" latinLnBrk="0" hangingPunct="0">
                <a:lnSpc>
                  <a:spcPct val="100000"/>
                </a:lnSpc>
                <a:spcBef>
                  <a:spcPts val="0"/>
                </a:spcBef>
                <a:spcAft>
                  <a:spcPts val="0"/>
                </a:spcAft>
                <a:buClrTx/>
                <a:buSzTx/>
                <a:buFontTx/>
                <a:buNone/>
                <a:tabLst/>
                <a:defRPr sz="1200"/>
              </a:pPr>
              <a:endParaRPr kumimoji="0"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20" name="Triangle">
              <a:extLst>
                <a:ext uri="{FF2B5EF4-FFF2-40B4-BE49-F238E27FC236}">
                  <a16:creationId xmlns:a16="http://schemas.microsoft.com/office/drawing/2014/main" id="{5C0D2750-FFB1-4B7E-A450-4E2C16F922E9}"/>
                </a:ext>
              </a:extLst>
            </p:cNvPr>
            <p:cNvSpPr/>
            <p:nvPr/>
          </p:nvSpPr>
          <p:spPr>
            <a:xfrm rot="10800000">
              <a:off x="0" y="229764"/>
              <a:ext cx="76202" cy="762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91DA"/>
            </a:solidFill>
            <a:ln w="12700" cap="flat">
              <a:noFill/>
              <a:miter lim="400000"/>
            </a:ln>
            <a:effectLst/>
          </p:spPr>
          <p:txBody>
            <a:bodyPr wrap="square" lIns="45718" tIns="45718" rIns="45718" bIns="45718" numCol="1" anchor="ctr">
              <a:noAutofit/>
            </a:bodyPr>
            <a:lstStyle/>
            <a:p>
              <a:pPr marL="0" marR="0" lvl="0" indent="0" algn="l" defTabSz="311726" rtl="0" eaLnBrk="1" fontAlgn="auto" latinLnBrk="0" hangingPunct="0">
                <a:lnSpc>
                  <a:spcPct val="100000"/>
                </a:lnSpc>
                <a:spcBef>
                  <a:spcPts val="0"/>
                </a:spcBef>
                <a:spcAft>
                  <a:spcPts val="0"/>
                </a:spcAft>
                <a:buClrTx/>
                <a:buSzTx/>
                <a:buFontTx/>
                <a:buNone/>
                <a:tabLst/>
                <a:defRPr sz="1200"/>
              </a:pPr>
              <a:endParaRPr kumimoji="0" sz="12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grpSp>
      <p:sp>
        <p:nvSpPr>
          <p:cNvPr id="21" name="AutoShape 16">
            <a:extLst>
              <a:ext uri="{FF2B5EF4-FFF2-40B4-BE49-F238E27FC236}">
                <a16:creationId xmlns:a16="http://schemas.microsoft.com/office/drawing/2014/main" id="{08A814BF-085E-42A3-BE4F-038EF9541C70}"/>
              </a:ext>
            </a:extLst>
          </p:cNvPr>
          <p:cNvSpPr>
            <a:spLocks noChangeArrowheads="1"/>
          </p:cNvSpPr>
          <p:nvPr/>
        </p:nvSpPr>
        <p:spPr bwMode="auto">
          <a:xfrm>
            <a:off x="6481846" y="3295897"/>
            <a:ext cx="1869409" cy="629841"/>
          </a:xfrm>
          <a:prstGeom prst="rect">
            <a:avLst/>
          </a:prstGeom>
          <a:solidFill>
            <a:schemeClr val="tx2"/>
          </a:solidFill>
          <a:ln w="12700" algn="ctr">
            <a:noFill/>
            <a:miter lim="800000"/>
            <a:headEnd/>
            <a:tailEnd/>
          </a:ln>
          <a:effectLst/>
        </p:spPr>
        <p:txBody>
          <a:bodyPr wrap="none" lIns="34290" rIns="34290" anchor="ctr"/>
          <a:lstStyle/>
          <a:p>
            <a:pPr algn="ctr"/>
            <a:endParaRPr lang="en-US" sz="1500" b="1" dirty="0">
              <a:solidFill>
                <a:prstClr val="white"/>
              </a:solidFill>
              <a:latin typeface="Arial Narrow" panose="020B0606020202030204" pitchFamily="34" charset="0"/>
            </a:endParaRPr>
          </a:p>
        </p:txBody>
      </p:sp>
      <p:sp>
        <p:nvSpPr>
          <p:cNvPr id="22" name="Text Box 17">
            <a:extLst>
              <a:ext uri="{FF2B5EF4-FFF2-40B4-BE49-F238E27FC236}">
                <a16:creationId xmlns:a16="http://schemas.microsoft.com/office/drawing/2014/main" id="{BB279B96-5C0F-401C-8188-586664C5709A}"/>
              </a:ext>
            </a:extLst>
          </p:cNvPr>
          <p:cNvSpPr txBox="1">
            <a:spLocks noChangeArrowheads="1"/>
          </p:cNvSpPr>
          <p:nvPr/>
        </p:nvSpPr>
        <p:spPr bwMode="auto">
          <a:xfrm>
            <a:off x="6715695" y="3473300"/>
            <a:ext cx="1453788" cy="277416"/>
          </a:xfrm>
          <a:prstGeom prst="rect">
            <a:avLst/>
          </a:prstGeom>
          <a:solidFill>
            <a:schemeClr val="tx2"/>
          </a:solidFill>
          <a:ln w="12700" algn="ctr">
            <a:noFill/>
            <a:miter lim="800000"/>
            <a:headEnd/>
            <a:tailEnd/>
          </a:ln>
          <a:effectLst/>
        </p:spPr>
        <p:txBody>
          <a:bodyPr wrap="none" lIns="34290" rIns="34290" anchor="ctr"/>
          <a:lstStyle>
            <a:defPPr>
              <a:defRPr lang="en-GB"/>
            </a:defPPr>
            <a:lvl1pPr algn="ctr">
              <a:defRPr sz="1200" b="1">
                <a:solidFill>
                  <a:schemeClr val="bg1"/>
                </a:solidFill>
                <a:latin typeface="Univers 57 Condensed" panose="00000400000000000000" pitchFamily="2" charset="0"/>
              </a:defRPr>
            </a:lvl1pPr>
          </a:lstStyle>
          <a:p>
            <a:r>
              <a:rPr lang="en-US" sz="1500" dirty="0">
                <a:solidFill>
                  <a:prstClr val="white"/>
                </a:solidFill>
                <a:latin typeface="Arial Narrow" panose="020B0606020202030204" pitchFamily="34" charset="0"/>
              </a:rPr>
              <a:t>Purpose &amp; Values</a:t>
            </a:r>
          </a:p>
        </p:txBody>
      </p:sp>
      <p:sp>
        <p:nvSpPr>
          <p:cNvPr id="23" name="AutoShape 13">
            <a:extLst>
              <a:ext uri="{FF2B5EF4-FFF2-40B4-BE49-F238E27FC236}">
                <a16:creationId xmlns:a16="http://schemas.microsoft.com/office/drawing/2014/main" id="{F03B97BA-4032-4500-9403-5C09177EE9D4}"/>
              </a:ext>
            </a:extLst>
          </p:cNvPr>
          <p:cNvSpPr>
            <a:spLocks noChangeArrowheads="1"/>
          </p:cNvSpPr>
          <p:nvPr/>
        </p:nvSpPr>
        <p:spPr bwMode="auto">
          <a:xfrm>
            <a:off x="6481846" y="3980298"/>
            <a:ext cx="1869409" cy="629841"/>
          </a:xfrm>
          <a:prstGeom prst="rect">
            <a:avLst/>
          </a:prstGeom>
          <a:solidFill>
            <a:schemeClr val="accent2"/>
          </a:solidFill>
          <a:ln w="12700" algn="ctr">
            <a:noFill/>
            <a:miter lim="800000"/>
            <a:headEnd/>
            <a:tailEnd/>
          </a:ln>
          <a:effectLst/>
        </p:spPr>
        <p:txBody>
          <a:bodyPr wrap="none" lIns="34290" rIns="34290" anchor="ctr"/>
          <a:lstStyle/>
          <a:p>
            <a:pPr algn="ctr"/>
            <a:r>
              <a:rPr lang="en-US" sz="1500" b="1" dirty="0">
                <a:solidFill>
                  <a:prstClr val="white"/>
                </a:solidFill>
                <a:latin typeface="Arial Narrow" panose="020B0606020202030204" pitchFamily="34" charset="0"/>
              </a:rPr>
              <a:t>Codes / Policies, SOPs</a:t>
            </a:r>
          </a:p>
        </p:txBody>
      </p:sp>
      <p:sp>
        <p:nvSpPr>
          <p:cNvPr id="24" name="AutoShape 13">
            <a:extLst>
              <a:ext uri="{FF2B5EF4-FFF2-40B4-BE49-F238E27FC236}">
                <a16:creationId xmlns:a16="http://schemas.microsoft.com/office/drawing/2014/main" id="{75FD1AB5-424E-4F96-BCD0-D838111F3056}"/>
              </a:ext>
            </a:extLst>
          </p:cNvPr>
          <p:cNvSpPr>
            <a:spLocks noChangeArrowheads="1"/>
          </p:cNvSpPr>
          <p:nvPr/>
        </p:nvSpPr>
        <p:spPr bwMode="auto">
          <a:xfrm>
            <a:off x="6481846" y="4672465"/>
            <a:ext cx="1869409" cy="629841"/>
          </a:xfrm>
          <a:prstGeom prst="rect">
            <a:avLst/>
          </a:prstGeom>
          <a:solidFill>
            <a:schemeClr val="accent1"/>
          </a:solidFill>
          <a:ln w="12700" algn="ctr">
            <a:noFill/>
            <a:miter lim="800000"/>
            <a:headEnd/>
            <a:tailEnd/>
          </a:ln>
          <a:effectLst/>
        </p:spPr>
        <p:txBody>
          <a:bodyPr wrap="none" lIns="34290" rIns="34290" anchor="ctr"/>
          <a:lstStyle/>
          <a:p>
            <a:pPr algn="ctr"/>
            <a:r>
              <a:rPr lang="en-US" sz="1500" b="1" dirty="0">
                <a:solidFill>
                  <a:prstClr val="white"/>
                </a:solidFill>
                <a:latin typeface="Arial Narrow" panose="020B0606020202030204" pitchFamily="34" charset="0"/>
              </a:rPr>
              <a:t>Systems</a:t>
            </a:r>
          </a:p>
        </p:txBody>
      </p:sp>
      <p:sp>
        <p:nvSpPr>
          <p:cNvPr id="25" name="TextBox 24">
            <a:extLst>
              <a:ext uri="{FF2B5EF4-FFF2-40B4-BE49-F238E27FC236}">
                <a16:creationId xmlns:a16="http://schemas.microsoft.com/office/drawing/2014/main" id="{19E929E0-83CB-4C5F-9996-830D5D47085A}"/>
              </a:ext>
            </a:extLst>
          </p:cNvPr>
          <p:cNvSpPr txBox="1"/>
          <p:nvPr/>
        </p:nvSpPr>
        <p:spPr>
          <a:xfrm>
            <a:off x="6481845" y="2367090"/>
            <a:ext cx="1869410" cy="769441"/>
          </a:xfrm>
          <a:prstGeom prst="rect">
            <a:avLst/>
          </a:prstGeom>
          <a:noFill/>
        </p:spPr>
        <p:txBody>
          <a:bodyPr wrap="square" lIns="0" tIns="0" rIns="0" bIns="0" rtlCol="0">
            <a:spAutoFit/>
          </a:bodyPr>
          <a:lstStyle/>
          <a:p>
            <a:pPr algn="ctr">
              <a:spcAft>
                <a:spcPts val="600"/>
              </a:spcAft>
            </a:pPr>
            <a:r>
              <a:rPr lang="en-US" sz="1500" dirty="0">
                <a:solidFill>
                  <a:schemeClr val="accent2"/>
                </a:solidFill>
              </a:rPr>
              <a:t>Signals/Symbols of </a:t>
            </a:r>
            <a:r>
              <a:rPr lang="en-US" sz="1500" b="1" u="sng" dirty="0">
                <a:solidFill>
                  <a:schemeClr val="accent2"/>
                </a:solidFill>
              </a:rPr>
              <a:t>Desired</a:t>
            </a:r>
            <a:r>
              <a:rPr lang="en-US" sz="1500" dirty="0">
                <a:solidFill>
                  <a:schemeClr val="accent2"/>
                </a:solidFill>
              </a:rPr>
              <a:t> Culture</a:t>
            </a:r>
          </a:p>
          <a:p>
            <a:pPr algn="ctr">
              <a:spcAft>
                <a:spcPts val="600"/>
              </a:spcAft>
            </a:pPr>
            <a:r>
              <a:rPr lang="en-US" sz="1500" b="1" dirty="0">
                <a:solidFill>
                  <a:schemeClr val="accent2"/>
                </a:solidFill>
              </a:rPr>
              <a:t>“Hard stuff”</a:t>
            </a:r>
          </a:p>
        </p:txBody>
      </p:sp>
      <p:sp>
        <p:nvSpPr>
          <p:cNvPr id="26" name="AutoShape 10">
            <a:extLst>
              <a:ext uri="{FF2B5EF4-FFF2-40B4-BE49-F238E27FC236}">
                <a16:creationId xmlns:a16="http://schemas.microsoft.com/office/drawing/2014/main" id="{642EC370-E9C8-4C2C-AA4E-0FE5178C312A}"/>
              </a:ext>
            </a:extLst>
          </p:cNvPr>
          <p:cNvSpPr>
            <a:spLocks noChangeArrowheads="1"/>
          </p:cNvSpPr>
          <p:nvPr/>
        </p:nvSpPr>
        <p:spPr bwMode="auto">
          <a:xfrm>
            <a:off x="9150960" y="4671049"/>
            <a:ext cx="1869409" cy="629841"/>
          </a:xfrm>
          <a:prstGeom prst="rect">
            <a:avLst/>
          </a:prstGeom>
          <a:solidFill>
            <a:schemeClr val="accent4"/>
          </a:solidFill>
          <a:ln w="12700" algn="ctr">
            <a:noFill/>
            <a:miter lim="800000"/>
            <a:headEnd/>
            <a:tailEnd/>
          </a:ln>
          <a:effectLst/>
        </p:spPr>
        <p:txBody>
          <a:bodyPr wrap="none" lIns="34290" rIns="34290" anchor="ctr"/>
          <a:lstStyle/>
          <a:p>
            <a:pPr algn="ctr"/>
            <a:endParaRPr lang="en-US" sz="1500" b="1" dirty="0">
              <a:solidFill>
                <a:prstClr val="white"/>
              </a:solidFill>
              <a:latin typeface="Arial Narrow" panose="020B0606020202030204" pitchFamily="34" charset="0"/>
            </a:endParaRPr>
          </a:p>
        </p:txBody>
      </p:sp>
      <p:sp>
        <p:nvSpPr>
          <p:cNvPr id="27" name="Text Box 11">
            <a:extLst>
              <a:ext uri="{FF2B5EF4-FFF2-40B4-BE49-F238E27FC236}">
                <a16:creationId xmlns:a16="http://schemas.microsoft.com/office/drawing/2014/main" id="{445ECA56-6181-4A07-9568-099AE19198BD}"/>
              </a:ext>
            </a:extLst>
          </p:cNvPr>
          <p:cNvSpPr txBox="1">
            <a:spLocks noChangeArrowheads="1"/>
          </p:cNvSpPr>
          <p:nvPr/>
        </p:nvSpPr>
        <p:spPr bwMode="auto">
          <a:xfrm>
            <a:off x="9307996" y="4743678"/>
            <a:ext cx="1528070" cy="323165"/>
          </a:xfrm>
          <a:prstGeom prst="rect">
            <a:avLst/>
          </a:prstGeom>
          <a:solidFill>
            <a:schemeClr val="accent4"/>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30000"/>
              </a:spcBef>
            </a:pPr>
            <a:r>
              <a:rPr lang="en-US" sz="1500" b="1" dirty="0">
                <a:solidFill>
                  <a:prstClr val="white"/>
                </a:solidFill>
                <a:latin typeface="Arial Narrow" panose="020B0606020202030204" pitchFamily="34" charset="0"/>
              </a:rPr>
              <a:t>Informal Norms</a:t>
            </a:r>
          </a:p>
        </p:txBody>
      </p:sp>
      <p:sp>
        <p:nvSpPr>
          <p:cNvPr id="28" name="AutoShape 13">
            <a:extLst>
              <a:ext uri="{FF2B5EF4-FFF2-40B4-BE49-F238E27FC236}">
                <a16:creationId xmlns:a16="http://schemas.microsoft.com/office/drawing/2014/main" id="{1B80D28F-8E90-4F51-84A6-A5FD205AEFBE}"/>
              </a:ext>
            </a:extLst>
          </p:cNvPr>
          <p:cNvSpPr>
            <a:spLocks noChangeArrowheads="1"/>
          </p:cNvSpPr>
          <p:nvPr/>
        </p:nvSpPr>
        <p:spPr bwMode="auto">
          <a:xfrm>
            <a:off x="9150960" y="3998612"/>
            <a:ext cx="1869409" cy="629841"/>
          </a:xfrm>
          <a:prstGeom prst="rect">
            <a:avLst/>
          </a:prstGeom>
          <a:solidFill>
            <a:schemeClr val="accent3"/>
          </a:solidFill>
          <a:ln w="12700" algn="ctr">
            <a:noFill/>
            <a:miter lim="800000"/>
            <a:headEnd/>
            <a:tailEnd/>
          </a:ln>
          <a:effectLst/>
        </p:spPr>
        <p:txBody>
          <a:bodyPr wrap="none" lIns="34290" rIns="34290" anchor="ctr"/>
          <a:lstStyle/>
          <a:p>
            <a:pPr algn="ctr"/>
            <a:endParaRPr lang="en-US" sz="1500" b="1" dirty="0">
              <a:solidFill>
                <a:prstClr val="white"/>
              </a:solidFill>
              <a:latin typeface="Arial Narrow" panose="020B0606020202030204" pitchFamily="34" charset="0"/>
            </a:endParaRPr>
          </a:p>
        </p:txBody>
      </p:sp>
      <p:sp>
        <p:nvSpPr>
          <p:cNvPr id="30" name="AutoShape 16">
            <a:extLst>
              <a:ext uri="{FF2B5EF4-FFF2-40B4-BE49-F238E27FC236}">
                <a16:creationId xmlns:a16="http://schemas.microsoft.com/office/drawing/2014/main" id="{C7C35C97-C129-4997-93AB-58345A5CBC2E}"/>
              </a:ext>
            </a:extLst>
          </p:cNvPr>
          <p:cNvSpPr>
            <a:spLocks noChangeArrowheads="1"/>
          </p:cNvSpPr>
          <p:nvPr/>
        </p:nvSpPr>
        <p:spPr bwMode="auto">
          <a:xfrm>
            <a:off x="9150960" y="3309242"/>
            <a:ext cx="1869409" cy="629841"/>
          </a:xfrm>
          <a:prstGeom prst="rect">
            <a:avLst/>
          </a:prstGeom>
          <a:solidFill>
            <a:srgbClr val="470A68"/>
          </a:solidFill>
          <a:ln w="12700" algn="ctr">
            <a:noFill/>
            <a:miter lim="800000"/>
            <a:headEnd/>
            <a:tailEnd/>
          </a:ln>
          <a:effectLst/>
        </p:spPr>
        <p:txBody>
          <a:bodyPr wrap="none" lIns="34290" rIns="34290" anchor="ctr"/>
          <a:lstStyle/>
          <a:p>
            <a:pPr algn="ctr"/>
            <a:endParaRPr lang="en-US" sz="1500" b="1" dirty="0">
              <a:solidFill>
                <a:prstClr val="white"/>
              </a:solidFill>
              <a:latin typeface="Arial Narrow" panose="020B0606020202030204" pitchFamily="34" charset="0"/>
            </a:endParaRPr>
          </a:p>
        </p:txBody>
      </p:sp>
      <p:sp>
        <p:nvSpPr>
          <p:cNvPr id="32" name="Text Box 17">
            <a:extLst>
              <a:ext uri="{FF2B5EF4-FFF2-40B4-BE49-F238E27FC236}">
                <a16:creationId xmlns:a16="http://schemas.microsoft.com/office/drawing/2014/main" id="{27EE3102-07F5-4A18-B626-569E5C25EA28}"/>
              </a:ext>
            </a:extLst>
          </p:cNvPr>
          <p:cNvSpPr txBox="1">
            <a:spLocks noChangeArrowheads="1"/>
          </p:cNvSpPr>
          <p:nvPr/>
        </p:nvSpPr>
        <p:spPr bwMode="auto">
          <a:xfrm>
            <a:off x="9359655" y="3486645"/>
            <a:ext cx="1453788" cy="277416"/>
          </a:xfrm>
          <a:prstGeom prst="rect">
            <a:avLst/>
          </a:prstGeom>
          <a:solidFill>
            <a:srgbClr val="470A68"/>
          </a:solidFill>
          <a:ln w="12700" algn="ctr">
            <a:noFill/>
            <a:miter lim="800000"/>
            <a:headEnd/>
            <a:tailEnd/>
          </a:ln>
          <a:effectLst/>
        </p:spPr>
        <p:txBody>
          <a:bodyPr wrap="none" lIns="34290" rIns="34290" anchor="ctr"/>
          <a:lstStyle>
            <a:defPPr>
              <a:defRPr lang="en-GB"/>
            </a:defPPr>
            <a:lvl1pPr algn="ctr">
              <a:defRPr sz="1200" b="1">
                <a:solidFill>
                  <a:schemeClr val="bg1"/>
                </a:solidFill>
                <a:latin typeface="Univers 57 Condensed" panose="00000400000000000000" pitchFamily="2" charset="0"/>
              </a:defRPr>
            </a:lvl1pPr>
          </a:lstStyle>
          <a:p>
            <a:r>
              <a:rPr lang="en-US" sz="1500" dirty="0">
                <a:solidFill>
                  <a:prstClr val="white"/>
                </a:solidFill>
                <a:latin typeface="Arial Narrow" panose="020B0606020202030204" pitchFamily="34" charset="0"/>
              </a:rPr>
              <a:t>Mindsets</a:t>
            </a:r>
          </a:p>
        </p:txBody>
      </p:sp>
      <p:sp>
        <p:nvSpPr>
          <p:cNvPr id="33" name="TextBox 32">
            <a:extLst>
              <a:ext uri="{FF2B5EF4-FFF2-40B4-BE49-F238E27FC236}">
                <a16:creationId xmlns:a16="http://schemas.microsoft.com/office/drawing/2014/main" id="{3C0B0AE8-533E-4D46-9967-447080EDCF4B}"/>
              </a:ext>
            </a:extLst>
          </p:cNvPr>
          <p:cNvSpPr txBox="1"/>
          <p:nvPr/>
        </p:nvSpPr>
        <p:spPr>
          <a:xfrm>
            <a:off x="9150960" y="2367090"/>
            <a:ext cx="1869409" cy="769441"/>
          </a:xfrm>
          <a:prstGeom prst="rect">
            <a:avLst/>
          </a:prstGeom>
          <a:noFill/>
        </p:spPr>
        <p:txBody>
          <a:bodyPr wrap="square" lIns="0" tIns="0" rIns="0" bIns="0" rtlCol="0">
            <a:spAutoFit/>
          </a:bodyPr>
          <a:lstStyle/>
          <a:p>
            <a:pPr algn="ctr">
              <a:spcAft>
                <a:spcPts val="600"/>
              </a:spcAft>
            </a:pPr>
            <a:r>
              <a:rPr lang="en-US" sz="1500" dirty="0">
                <a:solidFill>
                  <a:schemeClr val="accent2"/>
                </a:solidFill>
              </a:rPr>
              <a:t>Indicators/Drivers of </a:t>
            </a:r>
            <a:r>
              <a:rPr lang="en-US" sz="1500" b="1" u="sng" dirty="0">
                <a:solidFill>
                  <a:schemeClr val="accent2"/>
                </a:solidFill>
              </a:rPr>
              <a:t>Actual</a:t>
            </a:r>
            <a:r>
              <a:rPr lang="en-US" sz="1500" dirty="0">
                <a:solidFill>
                  <a:schemeClr val="accent2"/>
                </a:solidFill>
              </a:rPr>
              <a:t> Culture</a:t>
            </a:r>
          </a:p>
          <a:p>
            <a:pPr algn="ctr">
              <a:spcAft>
                <a:spcPts val="600"/>
              </a:spcAft>
            </a:pPr>
            <a:r>
              <a:rPr lang="en-US" sz="1500" b="1" dirty="0">
                <a:solidFill>
                  <a:schemeClr val="accent2"/>
                </a:solidFill>
              </a:rPr>
              <a:t>“Soft stuff”</a:t>
            </a:r>
          </a:p>
        </p:txBody>
      </p:sp>
      <p:sp>
        <p:nvSpPr>
          <p:cNvPr id="34" name="Text Box 14">
            <a:extLst>
              <a:ext uri="{FF2B5EF4-FFF2-40B4-BE49-F238E27FC236}">
                <a16:creationId xmlns:a16="http://schemas.microsoft.com/office/drawing/2014/main" id="{4CC07957-057D-472E-BFF6-6B97B5C65E24}"/>
              </a:ext>
            </a:extLst>
          </p:cNvPr>
          <p:cNvSpPr txBox="1">
            <a:spLocks noChangeArrowheads="1"/>
          </p:cNvSpPr>
          <p:nvPr/>
        </p:nvSpPr>
        <p:spPr bwMode="auto">
          <a:xfrm>
            <a:off x="9554199" y="4166401"/>
            <a:ext cx="1062928" cy="277416"/>
          </a:xfrm>
          <a:prstGeom prst="rect">
            <a:avLst/>
          </a:prstGeom>
          <a:solidFill>
            <a:schemeClr val="accent3"/>
          </a:solidFill>
          <a:ln w="12700" algn="ctr">
            <a:noFill/>
            <a:miter lim="800000"/>
            <a:headEnd/>
            <a:tailEnd/>
          </a:ln>
          <a:effectLst/>
        </p:spPr>
        <p:txBody>
          <a:bodyPr wrap="none" lIns="34290" rIns="34290" anchor="ctr"/>
          <a:lstStyle>
            <a:defPPr>
              <a:defRPr lang="en-GB"/>
            </a:defPPr>
            <a:lvl1pPr algn="ctr">
              <a:defRPr sz="1200" b="1">
                <a:solidFill>
                  <a:schemeClr val="bg1"/>
                </a:solidFill>
                <a:latin typeface="Univers 57 Condensed" panose="00000400000000000000" pitchFamily="2" charset="0"/>
              </a:defRPr>
            </a:lvl1pPr>
          </a:lstStyle>
          <a:p>
            <a:r>
              <a:rPr lang="en-US" sz="1500" dirty="0">
                <a:solidFill>
                  <a:prstClr val="white"/>
                </a:solidFill>
                <a:latin typeface="Arial Narrow" panose="020B0606020202030204" pitchFamily="34" charset="0"/>
              </a:rPr>
              <a:t>Behaviors</a:t>
            </a:r>
          </a:p>
        </p:txBody>
      </p:sp>
    </p:spTree>
    <p:extLst>
      <p:ext uri="{BB962C8B-B14F-4D97-AF65-F5344CB8AC3E}">
        <p14:creationId xmlns:p14="http://schemas.microsoft.com/office/powerpoint/2010/main" val="53881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495B8-8075-6A40-8950-4A5C20A0FA3A}"/>
              </a:ext>
            </a:extLst>
          </p:cNvPr>
          <p:cNvSpPr/>
          <p:nvPr/>
        </p:nvSpPr>
        <p:spPr>
          <a:xfrm>
            <a:off x="4941262" y="2382818"/>
            <a:ext cx="1879727" cy="73692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 name="Rectangle 6">
            <a:extLst>
              <a:ext uri="{FF2B5EF4-FFF2-40B4-BE49-F238E27FC236}">
                <a16:creationId xmlns:a16="http://schemas.microsoft.com/office/drawing/2014/main" id="{4ED495B8-8075-6A40-8950-4A5C20A0FA3A}"/>
              </a:ext>
            </a:extLst>
          </p:cNvPr>
          <p:cNvSpPr/>
          <p:nvPr/>
        </p:nvSpPr>
        <p:spPr>
          <a:xfrm>
            <a:off x="2808266" y="3636453"/>
            <a:ext cx="1858281" cy="60800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 name="Rectangle">
            <a:extLst>
              <a:ext uri="{FF2B5EF4-FFF2-40B4-BE49-F238E27FC236}">
                <a16:creationId xmlns:a16="http://schemas.microsoft.com/office/drawing/2014/main" id="{077FF101-0CCA-6D4B-95CB-210EE4D2D88F}"/>
              </a:ext>
            </a:extLst>
          </p:cNvPr>
          <p:cNvSpPr/>
          <p:nvPr/>
        </p:nvSpPr>
        <p:spPr>
          <a:xfrm>
            <a:off x="-5350" y="-10842"/>
            <a:ext cx="12202160" cy="148002"/>
          </a:xfrm>
          <a:prstGeom prst="rect">
            <a:avLst/>
          </a:prstGeom>
          <a:solidFill>
            <a:srgbClr val="0391D9"/>
          </a:solidFill>
          <a:ln w="12700">
            <a:miter lim="400000"/>
          </a:ln>
        </p:spPr>
        <p:txBody>
          <a:bodyPr lIns="45718" tIns="45718" rIns="45718" bIns="45718" anchor="ctr"/>
          <a:lstStyle/>
          <a:p>
            <a:pPr defTabSz="311726" hangingPunct="0">
              <a:defRPr sz="1200"/>
            </a:pPr>
            <a:endParaRPr sz="1200" kern="0">
              <a:solidFill>
                <a:srgbClr val="000000"/>
              </a:solidFill>
              <a:sym typeface="Univers LT Std 55 Roman"/>
            </a:endParaRPr>
          </a:p>
        </p:txBody>
      </p:sp>
      <p:sp>
        <p:nvSpPr>
          <p:cNvPr id="5" name="TextBox 4"/>
          <p:cNvSpPr txBox="1"/>
          <p:nvPr/>
        </p:nvSpPr>
        <p:spPr>
          <a:xfrm>
            <a:off x="5548711" y="5402976"/>
            <a:ext cx="4719896" cy="338139"/>
          </a:xfrm>
          <a:prstGeom prst="rect">
            <a:avLst/>
          </a:prstGeom>
          <a:noFill/>
        </p:spPr>
        <p:txBody>
          <a:bodyPr wrap="square" lIns="54610" tIns="54610" rIns="54610" bIns="54610" rtlCol="0">
            <a:noAutofit/>
          </a:bodyPr>
          <a:lstStyle/>
          <a:p>
            <a:pPr>
              <a:spcAft>
                <a:spcPts val="600"/>
              </a:spcAft>
            </a:pPr>
            <a:r>
              <a:rPr lang="en-US" sz="1100" dirty="0">
                <a:solidFill>
                  <a:schemeClr val="tx2"/>
                </a:solidFill>
              </a:rPr>
              <a:t>Columbia School of Business and Duke’s Fuqua School of Business joint study of over 1,400 North American CEOs and CFOs</a:t>
            </a:r>
          </a:p>
        </p:txBody>
      </p:sp>
      <p:sp>
        <p:nvSpPr>
          <p:cNvPr id="8" name="object 37"/>
          <p:cNvSpPr txBox="1">
            <a:spLocks noGrp="1"/>
          </p:cNvSpPr>
          <p:nvPr>
            <p:ph type="ftr" sz="quarter" idx="5"/>
          </p:nvPr>
        </p:nvSpPr>
        <p:spPr>
          <a:xfrm>
            <a:off x="2285544" y="6351771"/>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dirty="0"/>
              <a:t>© </a:t>
            </a:r>
            <a:r>
              <a:rPr lang="en-US" spc="-5" dirty="0"/>
              <a:t>2021 KPMG LLP, a Delaware </a:t>
            </a:r>
            <a:r>
              <a:rPr lang="en-US" dirty="0"/>
              <a:t>limited </a:t>
            </a:r>
            <a:r>
              <a:rPr lang="en-US" spc="5" dirty="0"/>
              <a:t>liability </a:t>
            </a:r>
            <a:r>
              <a:rPr lang="en-US" dirty="0"/>
              <a:t>partnership </a:t>
            </a:r>
            <a:r>
              <a:rPr lang="en-US" spc="-5" dirty="0"/>
              <a:t>and </a:t>
            </a:r>
            <a:r>
              <a:rPr lang="en-US" dirty="0"/>
              <a:t>the </a:t>
            </a:r>
            <a:r>
              <a:rPr lang="en-US" spc="-5" dirty="0"/>
              <a:t>U.S. </a:t>
            </a:r>
            <a:r>
              <a:rPr lang="en-US" spc="-10" dirty="0"/>
              <a:t>member </a:t>
            </a:r>
            <a:r>
              <a:rPr lang="en-US" dirty="0"/>
              <a:t>firm of the </a:t>
            </a:r>
            <a:r>
              <a:rPr lang="en-US" spc="-5" dirty="0"/>
              <a:t>KPMG network </a:t>
            </a:r>
            <a:r>
              <a:rPr lang="en-US" dirty="0"/>
              <a:t>of independent </a:t>
            </a:r>
            <a:r>
              <a:rPr lang="en-US" spc="-10" dirty="0"/>
              <a:t>member </a:t>
            </a:r>
            <a:r>
              <a:rPr lang="en-US" spc="-5" dirty="0"/>
              <a:t>firms </a:t>
            </a:r>
            <a:r>
              <a:rPr lang="en-US" dirty="0"/>
              <a:t>affiliated </a:t>
            </a:r>
            <a:r>
              <a:rPr lang="en-US" spc="-5" dirty="0"/>
              <a:t>with KPMG </a:t>
            </a:r>
            <a:r>
              <a:rPr lang="en-US" dirty="0"/>
              <a:t>International  Cooperative </a:t>
            </a:r>
            <a:r>
              <a:rPr lang="en-US" spc="-5" dirty="0"/>
              <a:t>(“KPMG </a:t>
            </a:r>
            <a:r>
              <a:rPr lang="en-US" dirty="0"/>
              <a:t>International”), </a:t>
            </a:r>
            <a:r>
              <a:rPr lang="en-US" spc="-5" dirty="0"/>
              <a:t>a Swiss </a:t>
            </a:r>
            <a:r>
              <a:rPr lang="en-US" dirty="0"/>
              <a:t>entity. All rights reserved.</a:t>
            </a:r>
            <a:r>
              <a:rPr lang="en-US" spc="-90" dirty="0"/>
              <a:t> </a:t>
            </a:r>
            <a:r>
              <a:rPr lang="en-US" spc="-5" dirty="0"/>
              <a:t>NDP118740</a:t>
            </a:r>
          </a:p>
        </p:txBody>
      </p:sp>
      <p:sp>
        <p:nvSpPr>
          <p:cNvPr id="4" name="Title 1">
            <a:extLst>
              <a:ext uri="{FF2B5EF4-FFF2-40B4-BE49-F238E27FC236}">
                <a16:creationId xmlns:a16="http://schemas.microsoft.com/office/drawing/2014/main" id="{7682D3B1-A8F3-974A-B724-FDE51EED180A}"/>
              </a:ext>
            </a:extLst>
          </p:cNvPr>
          <p:cNvSpPr txBox="1">
            <a:spLocks/>
          </p:cNvSpPr>
          <p:nvPr/>
        </p:nvSpPr>
        <p:spPr>
          <a:xfrm>
            <a:off x="1086120" y="2554537"/>
            <a:ext cx="10623798"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200" b="1" i="0" kern="1200">
                <a:solidFill>
                  <a:schemeClr val="bg1"/>
                </a:solidFill>
                <a:latin typeface="Montserrat" pitchFamily="2" charset="77"/>
                <a:ea typeface="+mj-ea"/>
                <a:cs typeface="+mj-cs"/>
              </a:defRPr>
            </a:lvl1pPr>
          </a:lstStyle>
          <a:p>
            <a:pPr algn="ctr">
              <a:lnSpc>
                <a:spcPct val="100000"/>
              </a:lnSpc>
              <a:spcBef>
                <a:spcPts val="450"/>
              </a:spcBef>
              <a:spcAft>
                <a:spcPts val="450"/>
              </a:spcAft>
              <a:defRPr/>
            </a:pPr>
            <a:r>
              <a:rPr lang="en-US" sz="4000" dirty="0">
                <a:solidFill>
                  <a:srgbClr val="00338D"/>
                </a:solidFill>
                <a:latin typeface="Arial"/>
                <a:cs typeface="Arial"/>
              </a:rPr>
              <a:t>92% of </a:t>
            </a:r>
            <a:r>
              <a:rPr lang="en-US" sz="4000" spc="-5" dirty="0">
                <a:solidFill>
                  <a:srgbClr val="00338D"/>
                </a:solidFill>
                <a:latin typeface="Arial"/>
                <a:cs typeface="Arial"/>
              </a:rPr>
              <a:t>CEOs </a:t>
            </a:r>
            <a:r>
              <a:rPr lang="en-US" sz="4000" dirty="0">
                <a:solidFill>
                  <a:srgbClr val="00338D"/>
                </a:solidFill>
                <a:latin typeface="Arial"/>
                <a:cs typeface="Arial"/>
              </a:rPr>
              <a:t>and </a:t>
            </a:r>
            <a:r>
              <a:rPr lang="en-US" sz="4000" spc="-5" dirty="0">
                <a:solidFill>
                  <a:srgbClr val="00338D"/>
                </a:solidFill>
                <a:latin typeface="Arial"/>
                <a:cs typeface="Arial"/>
              </a:rPr>
              <a:t>CFOs </a:t>
            </a:r>
            <a:r>
              <a:rPr lang="en-US" sz="4000" dirty="0">
                <a:solidFill>
                  <a:srgbClr val="00338D"/>
                </a:solidFill>
                <a:latin typeface="Arial"/>
                <a:cs typeface="Arial"/>
              </a:rPr>
              <a:t>believe that by improving </a:t>
            </a:r>
            <a:r>
              <a:rPr lang="en-US" sz="4000" spc="-5" dirty="0">
                <a:solidFill>
                  <a:srgbClr val="00338D"/>
                </a:solidFill>
                <a:latin typeface="Arial"/>
                <a:cs typeface="Arial"/>
              </a:rPr>
              <a:t>their </a:t>
            </a:r>
            <a:r>
              <a:rPr lang="en-US" sz="4000" spc="-5" dirty="0">
                <a:latin typeface="Arial"/>
                <a:cs typeface="Arial"/>
              </a:rPr>
              <a:t>culture</a:t>
            </a:r>
            <a:r>
              <a:rPr lang="en-US" sz="4000" spc="-5" dirty="0">
                <a:solidFill>
                  <a:srgbClr val="00338D"/>
                </a:solidFill>
                <a:latin typeface="Arial"/>
                <a:cs typeface="Arial"/>
              </a:rPr>
              <a:t> they </a:t>
            </a:r>
            <a:r>
              <a:rPr lang="en-US" sz="4000" dirty="0">
                <a:solidFill>
                  <a:srgbClr val="00338D"/>
                </a:solidFill>
                <a:latin typeface="Arial"/>
                <a:cs typeface="Arial"/>
              </a:rPr>
              <a:t>would </a:t>
            </a:r>
            <a:r>
              <a:rPr lang="en-US" sz="4000" spc="-5" dirty="0">
                <a:solidFill>
                  <a:srgbClr val="00338D"/>
                </a:solidFill>
                <a:latin typeface="Arial"/>
                <a:cs typeface="Arial"/>
              </a:rPr>
              <a:t>improve company’s </a:t>
            </a:r>
            <a:r>
              <a:rPr lang="en-US" sz="4000" dirty="0">
                <a:solidFill>
                  <a:srgbClr val="00338D"/>
                </a:solidFill>
                <a:latin typeface="Arial"/>
                <a:cs typeface="Arial"/>
              </a:rPr>
              <a:t>value; only 15% believe </a:t>
            </a:r>
            <a:r>
              <a:rPr lang="en-US" sz="4000" spc="-5" dirty="0">
                <a:solidFill>
                  <a:srgbClr val="00338D"/>
                </a:solidFill>
                <a:latin typeface="Arial"/>
                <a:cs typeface="Arial"/>
              </a:rPr>
              <a:t>their </a:t>
            </a:r>
            <a:r>
              <a:rPr lang="en-US" sz="4000" spc="-5" dirty="0">
                <a:latin typeface="Arial"/>
                <a:cs typeface="Arial"/>
              </a:rPr>
              <a:t>culture</a:t>
            </a:r>
            <a:r>
              <a:rPr lang="en-US" sz="4000" spc="-5" dirty="0">
                <a:solidFill>
                  <a:srgbClr val="00338D"/>
                </a:solidFill>
                <a:latin typeface="Arial"/>
                <a:cs typeface="Arial"/>
              </a:rPr>
              <a:t> </a:t>
            </a:r>
            <a:r>
              <a:rPr lang="en-US" sz="4000" dirty="0">
                <a:solidFill>
                  <a:srgbClr val="00338D"/>
                </a:solidFill>
                <a:latin typeface="Arial"/>
                <a:cs typeface="Arial"/>
              </a:rPr>
              <a:t>is where it should</a:t>
            </a:r>
            <a:r>
              <a:rPr lang="en-US" sz="4000" spc="-70" dirty="0">
                <a:solidFill>
                  <a:srgbClr val="00338D"/>
                </a:solidFill>
                <a:latin typeface="Arial"/>
                <a:cs typeface="Arial"/>
              </a:rPr>
              <a:t> </a:t>
            </a:r>
            <a:r>
              <a:rPr lang="en-US" sz="4000" dirty="0">
                <a:solidFill>
                  <a:srgbClr val="00338D"/>
                </a:solidFill>
                <a:latin typeface="Arial"/>
                <a:cs typeface="Arial"/>
              </a:rPr>
              <a:t>be</a:t>
            </a:r>
            <a:r>
              <a:rPr lang="en-US" sz="4000" b="0" dirty="0">
                <a:solidFill>
                  <a:schemeClr val="tx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4657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82D3B1-A8F3-974A-B724-FDE51EED180A}"/>
              </a:ext>
            </a:extLst>
          </p:cNvPr>
          <p:cNvSpPr txBox="1">
            <a:spLocks/>
          </p:cNvSpPr>
          <p:nvPr/>
        </p:nvSpPr>
        <p:spPr>
          <a:xfrm>
            <a:off x="1086120" y="2554537"/>
            <a:ext cx="10149234"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200" b="1" i="0" kern="1200">
                <a:solidFill>
                  <a:schemeClr val="bg1"/>
                </a:solidFill>
                <a:latin typeface="Montserrat" pitchFamily="2" charset="77"/>
                <a:ea typeface="+mj-ea"/>
                <a:cs typeface="+mj-cs"/>
              </a:defRPr>
            </a:lvl1pPr>
          </a:lstStyle>
          <a:p>
            <a:pPr algn="ctr">
              <a:lnSpc>
                <a:spcPct val="100000"/>
              </a:lnSpc>
              <a:spcBef>
                <a:spcPts val="450"/>
              </a:spcBef>
              <a:spcAft>
                <a:spcPts val="450"/>
              </a:spcAft>
              <a:defRPr/>
            </a:pPr>
            <a:endParaRPr lang="en-US" sz="4000" b="0" dirty="0">
              <a:solidFill>
                <a:schemeClr val="tx2"/>
              </a:solidFill>
              <a:latin typeface="Arial" panose="020B0604020202020204" pitchFamily="34" charset="0"/>
              <a:cs typeface="Arial" panose="020B0604020202020204" pitchFamily="34" charset="0"/>
            </a:endParaRPr>
          </a:p>
        </p:txBody>
      </p:sp>
      <p:sp>
        <p:nvSpPr>
          <p:cNvPr id="6" name="Rectangle">
            <a:extLst>
              <a:ext uri="{FF2B5EF4-FFF2-40B4-BE49-F238E27FC236}">
                <a16:creationId xmlns:a16="http://schemas.microsoft.com/office/drawing/2014/main" id="{077FF101-0CCA-6D4B-95CB-210EE4D2D88F}"/>
              </a:ext>
            </a:extLst>
          </p:cNvPr>
          <p:cNvSpPr/>
          <p:nvPr/>
        </p:nvSpPr>
        <p:spPr>
          <a:xfrm>
            <a:off x="-5350" y="-10842"/>
            <a:ext cx="12202160" cy="148002"/>
          </a:xfrm>
          <a:prstGeom prst="rect">
            <a:avLst/>
          </a:prstGeom>
          <a:solidFill>
            <a:srgbClr val="0391D9"/>
          </a:solidFill>
          <a:ln w="12700">
            <a:miter lim="400000"/>
          </a:ln>
        </p:spPr>
        <p:txBody>
          <a:bodyPr lIns="45718" tIns="45718" rIns="45718" bIns="45718" anchor="ctr"/>
          <a:lstStyle/>
          <a:p>
            <a:pPr defTabSz="311726" hangingPunct="0">
              <a:defRPr sz="1200"/>
            </a:pPr>
            <a:endParaRPr sz="1200" kern="0">
              <a:solidFill>
                <a:srgbClr val="000000"/>
              </a:solidFill>
              <a:sym typeface="Univers LT Std 55 Roman"/>
            </a:endParaRPr>
          </a:p>
        </p:txBody>
      </p:sp>
      <p:sp>
        <p:nvSpPr>
          <p:cNvPr id="8" name="object 37"/>
          <p:cNvSpPr txBox="1">
            <a:spLocks noGrp="1"/>
          </p:cNvSpPr>
          <p:nvPr>
            <p:ph type="ftr" sz="quarter" idx="5"/>
          </p:nvPr>
        </p:nvSpPr>
        <p:spPr>
          <a:xfrm>
            <a:off x="2285544" y="6351771"/>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dirty="0"/>
              <a:t>© </a:t>
            </a:r>
            <a:r>
              <a:rPr lang="en-US" spc="-5" dirty="0"/>
              <a:t>2021 KPMG LLP, a Delaware </a:t>
            </a:r>
            <a:r>
              <a:rPr lang="en-US" dirty="0"/>
              <a:t>limited </a:t>
            </a:r>
            <a:r>
              <a:rPr lang="en-US" spc="5" dirty="0"/>
              <a:t>liability </a:t>
            </a:r>
            <a:r>
              <a:rPr lang="en-US" dirty="0"/>
              <a:t>partnership </a:t>
            </a:r>
            <a:r>
              <a:rPr lang="en-US" spc="-5" dirty="0"/>
              <a:t>and </a:t>
            </a:r>
            <a:r>
              <a:rPr lang="en-US" dirty="0"/>
              <a:t>the </a:t>
            </a:r>
            <a:r>
              <a:rPr lang="en-US" spc="-5" dirty="0"/>
              <a:t>U.S. </a:t>
            </a:r>
            <a:r>
              <a:rPr lang="en-US" spc="-10" dirty="0"/>
              <a:t>member </a:t>
            </a:r>
            <a:r>
              <a:rPr lang="en-US" dirty="0"/>
              <a:t>firm of the </a:t>
            </a:r>
            <a:r>
              <a:rPr lang="en-US" spc="-5" dirty="0"/>
              <a:t>KPMG network </a:t>
            </a:r>
            <a:r>
              <a:rPr lang="en-US" dirty="0"/>
              <a:t>of independent </a:t>
            </a:r>
            <a:r>
              <a:rPr lang="en-US" spc="-10" dirty="0"/>
              <a:t>member </a:t>
            </a:r>
            <a:r>
              <a:rPr lang="en-US" spc="-5" dirty="0"/>
              <a:t>firms </a:t>
            </a:r>
            <a:r>
              <a:rPr lang="en-US" dirty="0"/>
              <a:t>affiliated </a:t>
            </a:r>
            <a:r>
              <a:rPr lang="en-US" spc="-5" dirty="0"/>
              <a:t>with KPMG </a:t>
            </a:r>
            <a:r>
              <a:rPr lang="en-US" dirty="0"/>
              <a:t>International  Cooperative </a:t>
            </a:r>
            <a:r>
              <a:rPr lang="en-US" spc="-5" dirty="0"/>
              <a:t>(“KPMG </a:t>
            </a:r>
            <a:r>
              <a:rPr lang="en-US" dirty="0"/>
              <a:t>International”), </a:t>
            </a:r>
            <a:r>
              <a:rPr lang="en-US" spc="-5" dirty="0"/>
              <a:t>a Swiss </a:t>
            </a:r>
            <a:r>
              <a:rPr lang="en-US" dirty="0"/>
              <a:t>entity. All rights reserved.</a:t>
            </a:r>
            <a:r>
              <a:rPr lang="en-US" spc="-90" dirty="0"/>
              <a:t> </a:t>
            </a:r>
            <a:r>
              <a:rPr lang="en-US" spc="-5" dirty="0"/>
              <a:t>NDP118740</a:t>
            </a:r>
          </a:p>
        </p:txBody>
      </p:sp>
      <p:sp>
        <p:nvSpPr>
          <p:cNvPr id="9" name="Title 1">
            <a:extLst>
              <a:ext uri="{FF2B5EF4-FFF2-40B4-BE49-F238E27FC236}">
                <a16:creationId xmlns:a16="http://schemas.microsoft.com/office/drawing/2014/main" id="{B57937AE-23C1-4406-996A-45751EF1E759}"/>
              </a:ext>
            </a:extLst>
          </p:cNvPr>
          <p:cNvSpPr txBox="1">
            <a:spLocks/>
          </p:cNvSpPr>
          <p:nvPr/>
        </p:nvSpPr>
        <p:spPr>
          <a:xfrm>
            <a:off x="1238520" y="2706937"/>
            <a:ext cx="10149234"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200" b="1" i="0" kern="1200">
                <a:solidFill>
                  <a:schemeClr val="bg1"/>
                </a:solidFill>
                <a:latin typeface="Montserrat" pitchFamily="2" charset="77"/>
                <a:ea typeface="+mj-ea"/>
                <a:cs typeface="+mj-cs"/>
              </a:defRPr>
            </a:lvl1pPr>
          </a:lstStyle>
          <a:p>
            <a:pPr algn="ctr">
              <a:lnSpc>
                <a:spcPct val="100000"/>
              </a:lnSpc>
              <a:spcBef>
                <a:spcPts val="450"/>
              </a:spcBef>
              <a:spcAft>
                <a:spcPts val="450"/>
              </a:spcAft>
              <a:defRPr/>
            </a:pPr>
            <a:r>
              <a:rPr lang="en-US" sz="4000" dirty="0">
                <a:solidFill>
                  <a:srgbClr val="00338D"/>
                </a:solidFill>
                <a:latin typeface="Arial"/>
                <a:cs typeface="Arial"/>
              </a:rPr>
              <a:t>We ARE one of those companies…</a:t>
            </a:r>
          </a:p>
          <a:p>
            <a:pPr algn="ctr">
              <a:lnSpc>
                <a:spcPct val="100000"/>
              </a:lnSpc>
              <a:spcBef>
                <a:spcPts val="450"/>
              </a:spcBef>
              <a:spcAft>
                <a:spcPts val="450"/>
              </a:spcAft>
              <a:defRPr/>
            </a:pPr>
            <a:r>
              <a:rPr lang="en-US" sz="4000" b="0" dirty="0">
                <a:solidFill>
                  <a:srgbClr val="00338D"/>
                </a:solidFill>
                <a:latin typeface="Arial"/>
                <a:cs typeface="Arial"/>
              </a:rPr>
              <a:t>Here’s our story.</a:t>
            </a:r>
            <a:endParaRPr lang="en-US" sz="4000" b="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98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a:extLst>
              <a:ext uri="{FF2B5EF4-FFF2-40B4-BE49-F238E27FC236}">
                <a16:creationId xmlns:a16="http://schemas.microsoft.com/office/drawing/2014/main" id="{6F690C8A-B126-1443-9A1A-137EA7E102AB}"/>
              </a:ext>
            </a:extLst>
          </p:cNvPr>
          <p:cNvSpPr/>
          <p:nvPr/>
        </p:nvSpPr>
        <p:spPr>
          <a:xfrm>
            <a:off x="0" y="-1"/>
            <a:ext cx="12202160" cy="103903"/>
          </a:xfrm>
          <a:prstGeom prst="rect">
            <a:avLst/>
          </a:prstGeom>
          <a:solidFill>
            <a:srgbClr val="0391D9"/>
          </a:solidFill>
          <a:ln w="12700">
            <a:miter lim="400000"/>
          </a:ln>
        </p:spPr>
        <p:txBody>
          <a:bodyPr lIns="45718" tIns="45718" rIns="45718" bIns="45718" anchor="ctr"/>
          <a:lstStyle/>
          <a:p>
            <a:pPr defTabSz="311726" hangingPunct="0">
              <a:defRPr sz="1200"/>
            </a:pPr>
            <a:endParaRPr sz="1200" kern="0">
              <a:solidFill>
                <a:srgbClr val="000000"/>
              </a:solidFill>
              <a:sym typeface="Univers LT Std 55 Roman"/>
            </a:endParaRPr>
          </a:p>
        </p:txBody>
      </p:sp>
      <p:sp>
        <p:nvSpPr>
          <p:cNvPr id="37" name="Rectangle 36"/>
          <p:cNvSpPr/>
          <p:nvPr/>
        </p:nvSpPr>
        <p:spPr>
          <a:xfrm>
            <a:off x="525273" y="1415037"/>
            <a:ext cx="11193371" cy="4722991"/>
          </a:xfrm>
          <a:prstGeom prst="rect">
            <a:avLst/>
          </a:prstGeom>
          <a:noFill/>
          <a:ln w="19050">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rgbClr val="483698"/>
              </a:solidFill>
            </a:endParaRPr>
          </a:p>
        </p:txBody>
      </p:sp>
      <p:sp>
        <p:nvSpPr>
          <p:cNvPr id="41" name="TextBox 40"/>
          <p:cNvSpPr txBox="1"/>
          <p:nvPr/>
        </p:nvSpPr>
        <p:spPr>
          <a:xfrm>
            <a:off x="876327" y="3520262"/>
            <a:ext cx="3528095" cy="184666"/>
          </a:xfrm>
          <a:prstGeom prst="rect">
            <a:avLst/>
          </a:prstGeom>
          <a:noFill/>
        </p:spPr>
        <p:txBody>
          <a:bodyPr wrap="square" lIns="0" tIns="0" rIns="0" bIns="0" rtlCol="0">
            <a:spAutoFit/>
          </a:bodyPr>
          <a:lstStyle/>
          <a:p>
            <a:r>
              <a:rPr lang="en-US" sz="1200" b="1" dirty="0">
                <a:solidFill>
                  <a:srgbClr val="00338D"/>
                </a:solidFill>
                <a:cs typeface="Arial" panose="020B0604020202020204" pitchFamily="34" charset="0"/>
              </a:rPr>
              <a:t>Our Initial Approach to Culture Change</a:t>
            </a:r>
          </a:p>
        </p:txBody>
      </p:sp>
      <p:sp>
        <p:nvSpPr>
          <p:cNvPr id="42" name="Title 1"/>
          <p:cNvSpPr txBox="1">
            <a:spLocks/>
          </p:cNvSpPr>
          <p:nvPr/>
        </p:nvSpPr>
        <p:spPr>
          <a:xfrm>
            <a:off x="386934" y="56076"/>
            <a:ext cx="9006384" cy="905256"/>
          </a:xfrm>
          <a:prstGeom prst="rect">
            <a:avLst/>
          </a:prstGeom>
        </p:spPr>
        <p:txBody>
          <a:bodyPr/>
          <a:lstStyle>
            <a:lvl1pPr algn="l" rtl="0" eaLnBrk="1" fontAlgn="base" hangingPunct="1">
              <a:spcBef>
                <a:spcPct val="0"/>
              </a:spcBef>
              <a:spcAft>
                <a:spcPct val="0"/>
              </a:spcAft>
              <a:defRPr lang="en-GB" sz="6600" b="0" kern="1200" baseline="0" dirty="0">
                <a:solidFill>
                  <a:schemeClr val="tx2"/>
                </a:solidFill>
                <a:latin typeface="+mj-lt"/>
                <a:ea typeface="+mj-ea"/>
                <a:cs typeface="Arial" pitchFamily="34" charset="0"/>
              </a:defRPr>
            </a:lvl1pPr>
            <a:lvl2pPr algn="l" rtl="0" eaLnBrk="1" fontAlgn="base" hangingPunct="1">
              <a:spcBef>
                <a:spcPct val="0"/>
              </a:spcBef>
              <a:spcAft>
                <a:spcPct val="0"/>
              </a:spcAft>
              <a:defRPr lang="en-GB" sz="2000" b="1" kern="1200" dirty="0">
                <a:solidFill>
                  <a:schemeClr val="bg1"/>
                </a:solidFill>
                <a:latin typeface="Arial" pitchFamily="34" charset="0"/>
                <a:ea typeface="+mj-ea"/>
                <a:cs typeface="Arial" pitchFamily="34" charset="0"/>
              </a:defRPr>
            </a:lvl2pPr>
            <a:lvl3pPr algn="l" rtl="0" eaLnBrk="1" fontAlgn="base" hangingPunct="1">
              <a:spcBef>
                <a:spcPct val="0"/>
              </a:spcBef>
              <a:spcAft>
                <a:spcPct val="0"/>
              </a:spcAft>
              <a:defRPr lang="en-GB" sz="2000" b="1" kern="1200" dirty="0">
                <a:solidFill>
                  <a:schemeClr val="bg1"/>
                </a:solidFill>
                <a:latin typeface="Arial" pitchFamily="34" charset="0"/>
                <a:ea typeface="+mj-ea"/>
                <a:cs typeface="Arial" pitchFamily="34" charset="0"/>
              </a:defRPr>
            </a:lvl3pPr>
            <a:lvl4pPr algn="l" rtl="0" eaLnBrk="1" fontAlgn="base" hangingPunct="1">
              <a:spcBef>
                <a:spcPct val="0"/>
              </a:spcBef>
              <a:spcAft>
                <a:spcPct val="0"/>
              </a:spcAft>
              <a:defRPr lang="en-GB" sz="2000" b="1" kern="1200" dirty="0">
                <a:solidFill>
                  <a:schemeClr val="bg1"/>
                </a:solidFill>
                <a:latin typeface="Arial" pitchFamily="34" charset="0"/>
                <a:ea typeface="+mj-ea"/>
                <a:cs typeface="Arial" pitchFamily="34" charset="0"/>
              </a:defRPr>
            </a:lvl4pPr>
            <a:lvl5pPr algn="l" rtl="0" eaLnBrk="1" fontAlgn="base" hangingPunct="1">
              <a:spcBef>
                <a:spcPct val="0"/>
              </a:spcBef>
              <a:spcAft>
                <a:spcPct val="0"/>
              </a:spcAft>
              <a:defRPr lang="en-GB" sz="2000" b="1" kern="120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r>
              <a:rPr lang="en-US" sz="7200" dirty="0">
                <a:latin typeface="KPMG Light" panose="020B0403030202040204" pitchFamily="34" charset="0"/>
              </a:rPr>
              <a:t>Our KPMG Culture Journey </a:t>
            </a:r>
          </a:p>
        </p:txBody>
      </p:sp>
      <p:sp>
        <p:nvSpPr>
          <p:cNvPr id="43" name="TextBox 42"/>
          <p:cNvSpPr txBox="1"/>
          <p:nvPr/>
        </p:nvSpPr>
        <p:spPr>
          <a:xfrm>
            <a:off x="4537677" y="5674084"/>
            <a:ext cx="3317774" cy="369332"/>
          </a:xfrm>
          <a:prstGeom prst="rect">
            <a:avLst/>
          </a:prstGeom>
          <a:noFill/>
        </p:spPr>
        <p:txBody>
          <a:bodyPr wrap="square" lIns="0" tIns="0" rIns="0" bIns="0" rtlCol="0">
            <a:spAutoFit/>
          </a:bodyPr>
          <a:lstStyle/>
          <a:p>
            <a:r>
              <a:rPr lang="en-US" sz="1200" b="1" dirty="0">
                <a:solidFill>
                  <a:srgbClr val="00338D"/>
                </a:solidFill>
                <a:cs typeface="Arial" panose="020B0604020202020204" pitchFamily="34" charset="0"/>
              </a:rPr>
              <a:t>Understanding Pressures: Enabling our People</a:t>
            </a:r>
          </a:p>
        </p:txBody>
      </p:sp>
      <p:sp>
        <p:nvSpPr>
          <p:cNvPr id="44" name="TextBox 43"/>
          <p:cNvSpPr txBox="1"/>
          <p:nvPr/>
        </p:nvSpPr>
        <p:spPr>
          <a:xfrm>
            <a:off x="8112203" y="3538862"/>
            <a:ext cx="4600701" cy="184666"/>
          </a:xfrm>
          <a:prstGeom prst="rect">
            <a:avLst/>
          </a:prstGeom>
          <a:noFill/>
        </p:spPr>
        <p:txBody>
          <a:bodyPr wrap="square" lIns="0" tIns="0" rIns="0" bIns="0" rtlCol="0">
            <a:spAutoFit/>
          </a:bodyPr>
          <a:lstStyle/>
          <a:p>
            <a:r>
              <a:rPr lang="en-US" sz="1200" b="1" dirty="0">
                <a:solidFill>
                  <a:srgbClr val="00338D"/>
                </a:solidFill>
                <a:cs typeface="Arial" panose="020B0604020202020204" pitchFamily="34" charset="0"/>
              </a:rPr>
              <a:t>Our New Foundation: Refreshed Values &amp; Vision  </a:t>
            </a:r>
          </a:p>
        </p:txBody>
      </p:sp>
      <p:sp>
        <p:nvSpPr>
          <p:cNvPr id="50" name="TextBox 49"/>
          <p:cNvSpPr txBox="1"/>
          <p:nvPr/>
        </p:nvSpPr>
        <p:spPr>
          <a:xfrm>
            <a:off x="8195278" y="5672713"/>
            <a:ext cx="2965670" cy="184666"/>
          </a:xfrm>
          <a:prstGeom prst="rect">
            <a:avLst/>
          </a:prstGeom>
          <a:noFill/>
        </p:spPr>
        <p:txBody>
          <a:bodyPr wrap="square" lIns="0" tIns="0" rIns="0" bIns="0" rtlCol="0">
            <a:spAutoFit/>
          </a:bodyPr>
          <a:lstStyle/>
          <a:p>
            <a:r>
              <a:rPr lang="en-US" sz="1200" b="1" dirty="0">
                <a:solidFill>
                  <a:srgbClr val="00338D"/>
                </a:solidFill>
                <a:cs typeface="Arial" panose="020B0604020202020204" pitchFamily="34" charset="0"/>
              </a:rPr>
              <a:t>Our Culture Measurement Approach</a:t>
            </a:r>
          </a:p>
        </p:txBody>
      </p:sp>
      <p:pic>
        <p:nvPicPr>
          <p:cNvPr id="4" name="Picture 3"/>
          <p:cNvPicPr>
            <a:picLocks noChangeAspect="1"/>
          </p:cNvPicPr>
          <p:nvPr/>
        </p:nvPicPr>
        <p:blipFill>
          <a:blip r:embed="rId3"/>
          <a:stretch>
            <a:fillRect/>
          </a:stretch>
        </p:blipFill>
        <p:spPr>
          <a:xfrm>
            <a:off x="4602014" y="1706019"/>
            <a:ext cx="3041164" cy="1699931"/>
          </a:xfrm>
          <a:prstGeom prst="rect">
            <a:avLst/>
          </a:prstGeom>
          <a:effectLst>
            <a:outerShdw blurRad="50800" dist="38100" dir="2700000" algn="tl" rotWithShape="0">
              <a:prstClr val="black">
                <a:alpha val="40000"/>
              </a:prstClr>
            </a:outerShdw>
          </a:effectLst>
        </p:spPr>
      </p:pic>
      <p:sp>
        <p:nvSpPr>
          <p:cNvPr id="51" name="TextBox 50"/>
          <p:cNvSpPr txBox="1"/>
          <p:nvPr/>
        </p:nvSpPr>
        <p:spPr>
          <a:xfrm>
            <a:off x="4618169" y="3539486"/>
            <a:ext cx="3528095" cy="184666"/>
          </a:xfrm>
          <a:prstGeom prst="rect">
            <a:avLst/>
          </a:prstGeom>
          <a:noFill/>
        </p:spPr>
        <p:txBody>
          <a:bodyPr wrap="square" lIns="0" tIns="0" rIns="0" bIns="0" rtlCol="0">
            <a:spAutoFit/>
          </a:bodyPr>
          <a:lstStyle/>
          <a:p>
            <a:r>
              <a:rPr lang="en-US" sz="1200" b="1" dirty="0">
                <a:solidFill>
                  <a:srgbClr val="00338D"/>
                </a:solidFill>
                <a:cs typeface="Arial" panose="020B0604020202020204" pitchFamily="34" charset="0"/>
              </a:rPr>
              <a:t>Our Scope: 9 Culture Commitments </a:t>
            </a:r>
          </a:p>
        </p:txBody>
      </p:sp>
      <p:pic>
        <p:nvPicPr>
          <p:cNvPr id="6" name="Picture 5"/>
          <p:cNvPicPr>
            <a:picLocks noChangeAspect="1"/>
          </p:cNvPicPr>
          <p:nvPr/>
        </p:nvPicPr>
        <p:blipFill>
          <a:blip r:embed="rId4"/>
          <a:stretch>
            <a:fillRect/>
          </a:stretch>
        </p:blipFill>
        <p:spPr>
          <a:xfrm>
            <a:off x="8195278" y="3882010"/>
            <a:ext cx="3016181" cy="1670150"/>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
          <a:stretch>
            <a:fillRect/>
          </a:stretch>
        </p:blipFill>
        <p:spPr>
          <a:xfrm>
            <a:off x="778638" y="1706019"/>
            <a:ext cx="3213078" cy="1686133"/>
          </a:xfrm>
          <a:prstGeom prst="rect">
            <a:avLst/>
          </a:prstGeom>
          <a:effectLst>
            <a:outerShdw blurRad="50800" dist="38100" dir="2700000" algn="tl" rotWithShape="0">
              <a:prstClr val="black">
                <a:alpha val="40000"/>
              </a:prstClr>
            </a:outerShdw>
          </a:effectLst>
        </p:spPr>
      </p:pic>
      <p:pic>
        <p:nvPicPr>
          <p:cNvPr id="5" name="Picture 4">
            <a:hlinkClick r:id="rId6"/>
          </p:cNvPr>
          <p:cNvPicPr>
            <a:picLocks noChangeAspect="1"/>
          </p:cNvPicPr>
          <p:nvPr/>
        </p:nvPicPr>
        <p:blipFill>
          <a:blip r:embed="rId7"/>
          <a:stretch>
            <a:fillRect/>
          </a:stretch>
        </p:blipFill>
        <p:spPr>
          <a:xfrm>
            <a:off x="9265887" y="1713385"/>
            <a:ext cx="2140529" cy="1188435"/>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8"/>
          <a:stretch>
            <a:fillRect/>
          </a:stretch>
        </p:blipFill>
        <p:spPr>
          <a:xfrm>
            <a:off x="8184326" y="2302242"/>
            <a:ext cx="1938432" cy="1089910"/>
          </a:xfrm>
          <a:prstGeom prst="rect">
            <a:avLst/>
          </a:prstGeom>
          <a:effectLst>
            <a:outerShdw blurRad="50800" dist="38100" dir="2700000" algn="tl" rotWithShape="0">
              <a:prstClr val="black">
                <a:alpha val="40000"/>
              </a:prstClr>
            </a:outerShdw>
          </a:effectLst>
        </p:spPr>
      </p:pic>
      <p:sp>
        <p:nvSpPr>
          <p:cNvPr id="32" name="object 47"/>
          <p:cNvSpPr txBox="1">
            <a:spLocks/>
          </p:cNvSpPr>
          <p:nvPr/>
        </p:nvSpPr>
        <p:spPr>
          <a:xfrm>
            <a:off x="8846344" y="8310703"/>
            <a:ext cx="107315" cy="139065"/>
          </a:xfrm>
          <a:prstGeom prst="rect">
            <a:avLst/>
          </a:prstGeom>
        </p:spPr>
        <p:txBody>
          <a:bodyPr vert="horz" wrap="square" lIns="0" tIns="317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5"/>
              </a:spcBef>
            </a:pPr>
            <a:fld id="{81D60167-4931-47E6-BA6A-407CBD079E47}" type="slidenum">
              <a:rPr lang="en-US" smtClean="0"/>
              <a:pPr marL="25400">
                <a:spcBef>
                  <a:spcPts val="25"/>
                </a:spcBef>
              </a:pPr>
              <a:t>7</a:t>
            </a:fld>
            <a:endParaRPr lang="en-US" dirty="0"/>
          </a:p>
        </p:txBody>
      </p:sp>
      <p:pic>
        <p:nvPicPr>
          <p:cNvPr id="10" name="Picture 9"/>
          <p:cNvPicPr>
            <a:picLocks noChangeAspect="1"/>
          </p:cNvPicPr>
          <p:nvPr/>
        </p:nvPicPr>
        <p:blipFill rotWithShape="1">
          <a:blip r:embed="rId9"/>
          <a:srcRect b="5631"/>
          <a:stretch/>
        </p:blipFill>
        <p:spPr>
          <a:xfrm>
            <a:off x="4492644" y="3883381"/>
            <a:ext cx="3184497" cy="1728207"/>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10"/>
          <a:srcRect l="867"/>
          <a:stretch/>
        </p:blipFill>
        <p:spPr>
          <a:xfrm>
            <a:off x="778638" y="3882010"/>
            <a:ext cx="3206726" cy="1729578"/>
          </a:xfrm>
          <a:prstGeom prst="rect">
            <a:avLst/>
          </a:prstGeom>
          <a:effectLst>
            <a:outerShdw blurRad="50800" dist="38100" dir="2700000" algn="tl" rotWithShape="0">
              <a:prstClr val="black">
                <a:alpha val="40000"/>
              </a:prstClr>
            </a:outerShdw>
          </a:effectLst>
        </p:spPr>
      </p:pic>
      <p:sp>
        <p:nvSpPr>
          <p:cNvPr id="36" name="TextBox 35"/>
          <p:cNvSpPr txBox="1"/>
          <p:nvPr/>
        </p:nvSpPr>
        <p:spPr>
          <a:xfrm>
            <a:off x="887279" y="5713755"/>
            <a:ext cx="3317774" cy="184666"/>
          </a:xfrm>
          <a:prstGeom prst="rect">
            <a:avLst/>
          </a:prstGeom>
          <a:noFill/>
        </p:spPr>
        <p:txBody>
          <a:bodyPr wrap="square" lIns="0" tIns="0" rIns="0" bIns="0" rtlCol="0">
            <a:spAutoFit/>
          </a:bodyPr>
          <a:lstStyle/>
          <a:p>
            <a:r>
              <a:rPr lang="en-US" sz="1200" b="1" dirty="0">
                <a:solidFill>
                  <a:srgbClr val="00338D"/>
                </a:solidFill>
                <a:cs typeface="Arial" panose="020B0604020202020204" pitchFamily="34" charset="0"/>
              </a:rPr>
              <a:t>From Words to Action: Setting the Tone</a:t>
            </a:r>
          </a:p>
        </p:txBody>
      </p:sp>
      <p:sp>
        <p:nvSpPr>
          <p:cNvPr id="20" name="object 37"/>
          <p:cNvSpPr txBox="1">
            <a:spLocks noGrp="1"/>
          </p:cNvSpPr>
          <p:nvPr>
            <p:ph type="ftr" sz="quarter" idx="5"/>
          </p:nvPr>
        </p:nvSpPr>
        <p:spPr>
          <a:xfrm>
            <a:off x="2285544" y="6351771"/>
            <a:ext cx="7750387" cy="220573"/>
          </a:xfrm>
          <a:prstGeom prst="rect">
            <a:avLst/>
          </a:prstGeom>
        </p:spPr>
        <p:txBody>
          <a:bodyPr vert="horz" wrap="square" lIns="0" tIns="5080" rIns="0" bIns="0" rtlCol="0">
            <a:spAutoFit/>
          </a:bodyPr>
          <a:lstStyle>
            <a:lvl1pPr>
              <a:defRPr sz="700"/>
            </a:lvl1pPr>
          </a:lstStyle>
          <a:p>
            <a:pPr marL="12700" marR="5080">
              <a:spcBef>
                <a:spcPts val="40"/>
              </a:spcBef>
            </a:pPr>
            <a:r>
              <a:rPr lang="en-US" dirty="0"/>
              <a:t>© </a:t>
            </a:r>
            <a:r>
              <a:rPr lang="en-US" spc="-5" dirty="0"/>
              <a:t>2021 KPMG LLP, a Delaware </a:t>
            </a:r>
            <a:r>
              <a:rPr lang="en-US" dirty="0"/>
              <a:t>limited </a:t>
            </a:r>
            <a:r>
              <a:rPr lang="en-US" spc="5" dirty="0"/>
              <a:t>liability </a:t>
            </a:r>
            <a:r>
              <a:rPr lang="en-US" dirty="0"/>
              <a:t>partnership </a:t>
            </a:r>
            <a:r>
              <a:rPr lang="en-US" spc="-5" dirty="0"/>
              <a:t>and </a:t>
            </a:r>
            <a:r>
              <a:rPr lang="en-US" dirty="0"/>
              <a:t>the </a:t>
            </a:r>
            <a:r>
              <a:rPr lang="en-US" spc="-5" dirty="0"/>
              <a:t>U.S. </a:t>
            </a:r>
            <a:r>
              <a:rPr lang="en-US" spc="-10" dirty="0"/>
              <a:t>member </a:t>
            </a:r>
            <a:r>
              <a:rPr lang="en-US" dirty="0"/>
              <a:t>firm of the </a:t>
            </a:r>
            <a:r>
              <a:rPr lang="en-US" spc="-5" dirty="0"/>
              <a:t>KPMG network </a:t>
            </a:r>
            <a:r>
              <a:rPr lang="en-US" dirty="0"/>
              <a:t>of independent </a:t>
            </a:r>
            <a:r>
              <a:rPr lang="en-US" spc="-10" dirty="0"/>
              <a:t>member </a:t>
            </a:r>
            <a:r>
              <a:rPr lang="en-US" spc="-5" dirty="0"/>
              <a:t>firms </a:t>
            </a:r>
            <a:r>
              <a:rPr lang="en-US" dirty="0"/>
              <a:t>affiliated </a:t>
            </a:r>
            <a:r>
              <a:rPr lang="en-US" spc="-5" dirty="0"/>
              <a:t>with KPMG </a:t>
            </a:r>
            <a:r>
              <a:rPr lang="en-US" dirty="0"/>
              <a:t>International  Cooperative </a:t>
            </a:r>
            <a:r>
              <a:rPr lang="en-US" spc="-5" dirty="0"/>
              <a:t>(“KPMG </a:t>
            </a:r>
            <a:r>
              <a:rPr lang="en-US" dirty="0"/>
              <a:t>International”), </a:t>
            </a:r>
            <a:r>
              <a:rPr lang="en-US" spc="-5" dirty="0"/>
              <a:t>a Swiss </a:t>
            </a:r>
            <a:r>
              <a:rPr lang="en-US" dirty="0"/>
              <a:t>entity. All rights reserved.</a:t>
            </a:r>
            <a:r>
              <a:rPr lang="en-US" spc="-90" dirty="0"/>
              <a:t> </a:t>
            </a:r>
            <a:r>
              <a:rPr lang="en-US" spc="-5" dirty="0"/>
              <a:t>NDP118740</a:t>
            </a:r>
          </a:p>
        </p:txBody>
      </p:sp>
    </p:spTree>
    <p:extLst>
      <p:ext uri="{BB962C8B-B14F-4D97-AF65-F5344CB8AC3E}">
        <p14:creationId xmlns:p14="http://schemas.microsoft.com/office/powerpoint/2010/main" val="220519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hy culture…">
            <a:extLst>
              <a:ext uri="{FF2B5EF4-FFF2-40B4-BE49-F238E27FC236}">
                <a16:creationId xmlns:a16="http://schemas.microsoft.com/office/drawing/2014/main" id="{F4AA0A91-47E1-674D-982B-6CBFD8BCEC6B}"/>
              </a:ext>
            </a:extLst>
          </p:cNvPr>
          <p:cNvSpPr txBox="1"/>
          <p:nvPr/>
        </p:nvSpPr>
        <p:spPr>
          <a:xfrm>
            <a:off x="556240" y="184489"/>
            <a:ext cx="12271650" cy="1107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p>
            <a:pPr>
              <a:spcBef>
                <a:spcPct val="0"/>
              </a:spcBef>
              <a:defRPr sz="6000" spc="180">
                <a:solidFill>
                  <a:srgbClr val="470A68"/>
                </a:solidFill>
                <a:latin typeface="KPMG Light"/>
                <a:ea typeface="KPMG Light"/>
                <a:cs typeface="KPMG Light"/>
                <a:sym typeface="KPMG Light"/>
              </a:defRPr>
            </a:pPr>
            <a:r>
              <a:rPr lang="en-US" sz="7000" spc="-5" dirty="0">
                <a:solidFill>
                  <a:srgbClr val="00338D"/>
                </a:solidFill>
                <a:latin typeface="KPMG Light" panose="020B0403030202040204" pitchFamily="34" charset="77"/>
                <a:sym typeface="KPMG Light"/>
              </a:rPr>
              <a:t>Our </a:t>
            </a:r>
            <a:r>
              <a:rPr lang="en-US" sz="7000" spc="-5" dirty="0">
                <a:solidFill>
                  <a:srgbClr val="00338D"/>
                </a:solidFill>
                <a:latin typeface="KPMG Light" panose="020B0403030202040204" pitchFamily="34" charset="77"/>
                <a:sym typeface="KPMG Light"/>
                <a:hlinkClick r:id="rId3"/>
              </a:rPr>
              <a:t>Values@Work...@Home</a:t>
            </a:r>
            <a:r>
              <a:rPr lang="en-US" sz="7000" spc="-5" dirty="0">
                <a:solidFill>
                  <a:srgbClr val="00338D"/>
                </a:solidFill>
                <a:latin typeface="KPMG Light" panose="020B0403030202040204" pitchFamily="34" charset="77"/>
                <a:sym typeface="KPMG Light"/>
              </a:rPr>
              <a:t> – our pivot</a:t>
            </a:r>
          </a:p>
        </p:txBody>
      </p:sp>
      <p:sp>
        <p:nvSpPr>
          <p:cNvPr id="9" name="TextBox 8">
            <a:extLst>
              <a:ext uri="{FF2B5EF4-FFF2-40B4-BE49-F238E27FC236}">
                <a16:creationId xmlns:a16="http://schemas.microsoft.com/office/drawing/2014/main" id="{E9E5D8A4-49BE-0247-BEC1-FCF2BE35FFE1}"/>
              </a:ext>
            </a:extLst>
          </p:cNvPr>
          <p:cNvSpPr txBox="1"/>
          <p:nvPr/>
        </p:nvSpPr>
        <p:spPr>
          <a:xfrm>
            <a:off x="832314" y="3964563"/>
            <a:ext cx="1337859" cy="418063"/>
          </a:xfrm>
          <a:prstGeom prst="rect">
            <a:avLst/>
          </a:prstGeom>
          <a:noFill/>
        </p:spPr>
        <p:txBody>
          <a:bodyPr wrap="square" lIns="54610" tIns="54610" rIns="54610" bIns="54610" rtlCol="0">
            <a:spAutoFit/>
          </a:bodyPr>
          <a:lstStyle/>
          <a:p>
            <a:pPr algn="ctr">
              <a:lnSpc>
                <a:spcPct val="50000"/>
              </a:lnSpc>
              <a:spcAft>
                <a:spcPts val="600"/>
              </a:spcAft>
            </a:pPr>
            <a:r>
              <a:rPr lang="en-GB" sz="4000" dirty="0">
                <a:solidFill>
                  <a:srgbClr val="00338D"/>
                </a:solidFill>
                <a:latin typeface="KPMG Extralight"/>
                <a:sym typeface="Univers LT Std 55 Roman"/>
              </a:rPr>
              <a:t>Integrity</a:t>
            </a:r>
          </a:p>
        </p:txBody>
      </p:sp>
      <p:sp>
        <p:nvSpPr>
          <p:cNvPr id="10" name="TextBox 9">
            <a:extLst>
              <a:ext uri="{FF2B5EF4-FFF2-40B4-BE49-F238E27FC236}">
                <a16:creationId xmlns:a16="http://schemas.microsoft.com/office/drawing/2014/main" id="{B9168DB1-DCA4-8347-AF6F-0CA6406D99C7}"/>
              </a:ext>
            </a:extLst>
          </p:cNvPr>
          <p:cNvSpPr txBox="1"/>
          <p:nvPr/>
        </p:nvSpPr>
        <p:spPr>
          <a:xfrm>
            <a:off x="8371892" y="3934070"/>
            <a:ext cx="1714620" cy="418063"/>
          </a:xfrm>
          <a:prstGeom prst="rect">
            <a:avLst/>
          </a:prstGeom>
          <a:noFill/>
        </p:spPr>
        <p:txBody>
          <a:bodyPr wrap="square" lIns="54610" tIns="54610" rIns="54610" bIns="54610" rtlCol="0">
            <a:spAutoFit/>
          </a:bodyPr>
          <a:lstStyle/>
          <a:p>
            <a:pPr algn="ctr">
              <a:lnSpc>
                <a:spcPct val="50000"/>
              </a:lnSpc>
              <a:spcAft>
                <a:spcPts val="600"/>
              </a:spcAft>
            </a:pPr>
            <a:r>
              <a:rPr lang="en-GB" sz="4000" dirty="0">
                <a:solidFill>
                  <a:srgbClr val="00338D"/>
                </a:solidFill>
                <a:latin typeface="KPMG Extralight"/>
                <a:sym typeface="Univers LT Std 55 Roman"/>
              </a:rPr>
              <a:t>Excellence</a:t>
            </a:r>
          </a:p>
        </p:txBody>
      </p:sp>
      <p:sp>
        <p:nvSpPr>
          <p:cNvPr id="11" name="TextBox 10">
            <a:extLst>
              <a:ext uri="{FF2B5EF4-FFF2-40B4-BE49-F238E27FC236}">
                <a16:creationId xmlns:a16="http://schemas.microsoft.com/office/drawing/2014/main" id="{6D235D5F-6CE8-C347-A580-664610566F30}"/>
              </a:ext>
            </a:extLst>
          </p:cNvPr>
          <p:cNvSpPr txBox="1"/>
          <p:nvPr/>
        </p:nvSpPr>
        <p:spPr>
          <a:xfrm>
            <a:off x="6865928" y="3928478"/>
            <a:ext cx="1598650" cy="418063"/>
          </a:xfrm>
          <a:prstGeom prst="rect">
            <a:avLst/>
          </a:prstGeom>
          <a:noFill/>
        </p:spPr>
        <p:txBody>
          <a:bodyPr wrap="square" lIns="54610" tIns="54610" rIns="54610" bIns="54610" rtlCol="0">
            <a:spAutoFit/>
          </a:bodyPr>
          <a:lstStyle/>
          <a:p>
            <a:pPr algn="ctr">
              <a:lnSpc>
                <a:spcPct val="50000"/>
              </a:lnSpc>
              <a:spcAft>
                <a:spcPts val="600"/>
              </a:spcAft>
            </a:pPr>
            <a:r>
              <a:rPr lang="en-GB" sz="4000" dirty="0">
                <a:solidFill>
                  <a:srgbClr val="00338D"/>
                </a:solidFill>
                <a:latin typeface="KPMG Extralight"/>
                <a:sym typeface="Univers LT Std 55 Roman"/>
              </a:rPr>
              <a:t>Courage</a:t>
            </a:r>
          </a:p>
        </p:txBody>
      </p:sp>
      <p:sp>
        <p:nvSpPr>
          <p:cNvPr id="12" name="TextBox 11">
            <a:extLst>
              <a:ext uri="{FF2B5EF4-FFF2-40B4-BE49-F238E27FC236}">
                <a16:creationId xmlns:a16="http://schemas.microsoft.com/office/drawing/2014/main" id="{726E8357-CFAC-8546-834D-6054A43F87D0}"/>
              </a:ext>
            </a:extLst>
          </p:cNvPr>
          <p:cNvSpPr txBox="1"/>
          <p:nvPr/>
        </p:nvSpPr>
        <p:spPr>
          <a:xfrm>
            <a:off x="5018570" y="3917137"/>
            <a:ext cx="2335972" cy="418063"/>
          </a:xfrm>
          <a:prstGeom prst="rect">
            <a:avLst/>
          </a:prstGeom>
          <a:noFill/>
        </p:spPr>
        <p:txBody>
          <a:bodyPr wrap="square" lIns="54610" tIns="54610" rIns="54610" bIns="54610" rtlCol="0">
            <a:spAutoFit/>
          </a:bodyPr>
          <a:lstStyle/>
          <a:p>
            <a:pPr algn="ctr">
              <a:lnSpc>
                <a:spcPct val="50000"/>
              </a:lnSpc>
              <a:spcAft>
                <a:spcPts val="600"/>
              </a:spcAft>
            </a:pPr>
            <a:r>
              <a:rPr lang="en-GB" sz="4000" dirty="0">
                <a:solidFill>
                  <a:srgbClr val="00338D"/>
                </a:solidFill>
                <a:latin typeface="KPMG Extralight"/>
                <a:sym typeface="Univers LT Std 55 Roman"/>
              </a:rPr>
              <a:t>Together</a:t>
            </a:r>
          </a:p>
        </p:txBody>
      </p:sp>
      <p:sp>
        <p:nvSpPr>
          <p:cNvPr id="13" name="TextBox 12">
            <a:extLst>
              <a:ext uri="{FF2B5EF4-FFF2-40B4-BE49-F238E27FC236}">
                <a16:creationId xmlns:a16="http://schemas.microsoft.com/office/drawing/2014/main" id="{957615CF-8D1E-7144-839E-B85DB15CFC24}"/>
              </a:ext>
            </a:extLst>
          </p:cNvPr>
          <p:cNvSpPr txBox="1"/>
          <p:nvPr/>
        </p:nvSpPr>
        <p:spPr>
          <a:xfrm>
            <a:off x="3824893" y="3944611"/>
            <a:ext cx="1560301" cy="418063"/>
          </a:xfrm>
          <a:prstGeom prst="rect">
            <a:avLst/>
          </a:prstGeom>
          <a:noFill/>
        </p:spPr>
        <p:txBody>
          <a:bodyPr wrap="square" lIns="54610" tIns="54610" rIns="54610" bIns="54610" rtlCol="0">
            <a:spAutoFit/>
          </a:bodyPr>
          <a:lstStyle/>
          <a:p>
            <a:pPr algn="ctr">
              <a:lnSpc>
                <a:spcPct val="50000"/>
              </a:lnSpc>
              <a:spcAft>
                <a:spcPts val="600"/>
              </a:spcAft>
            </a:pPr>
            <a:r>
              <a:rPr lang="en-GB" sz="4000" dirty="0">
                <a:solidFill>
                  <a:srgbClr val="00338D"/>
                </a:solidFill>
                <a:latin typeface="KPMG Extralight"/>
                <a:sym typeface="Univers LT Std 55 Roman"/>
              </a:rPr>
              <a:t>For Better</a:t>
            </a:r>
          </a:p>
        </p:txBody>
      </p:sp>
      <p:grpSp>
        <p:nvGrpSpPr>
          <p:cNvPr id="14" name="Group 4">
            <a:extLst>
              <a:ext uri="{FF2B5EF4-FFF2-40B4-BE49-F238E27FC236}">
                <a16:creationId xmlns:a16="http://schemas.microsoft.com/office/drawing/2014/main" id="{DD452059-552C-A04C-84C6-43A14D717DF0}"/>
              </a:ext>
            </a:extLst>
          </p:cNvPr>
          <p:cNvGrpSpPr>
            <a:grpSpLocks noChangeAspect="1"/>
          </p:cNvGrpSpPr>
          <p:nvPr/>
        </p:nvGrpSpPr>
        <p:grpSpPr bwMode="auto">
          <a:xfrm>
            <a:off x="960401" y="2767976"/>
            <a:ext cx="1081682" cy="1080230"/>
            <a:chOff x="588" y="667"/>
            <a:chExt cx="745" cy="744"/>
          </a:xfrm>
        </p:grpSpPr>
        <p:sp>
          <p:nvSpPr>
            <p:cNvPr id="75" name="Freeform 5">
              <a:extLst>
                <a:ext uri="{FF2B5EF4-FFF2-40B4-BE49-F238E27FC236}">
                  <a16:creationId xmlns:a16="http://schemas.microsoft.com/office/drawing/2014/main" id="{4CEDCC6F-20B3-1F41-ADCF-BD4CADBB698C}"/>
                </a:ext>
              </a:extLst>
            </p:cNvPr>
            <p:cNvSpPr>
              <a:spLocks/>
            </p:cNvSpPr>
            <p:nvPr/>
          </p:nvSpPr>
          <p:spPr bwMode="auto">
            <a:xfrm>
              <a:off x="696" y="1015"/>
              <a:ext cx="153" cy="253"/>
            </a:xfrm>
            <a:custGeom>
              <a:avLst/>
              <a:gdLst>
                <a:gd name="T0" fmla="*/ 64 w 64"/>
                <a:gd name="T1" fmla="*/ 95 h 106"/>
                <a:gd name="T2" fmla="*/ 57 w 64"/>
                <a:gd name="T3" fmla="*/ 106 h 106"/>
                <a:gd name="T4" fmla="*/ 46 w 64"/>
                <a:gd name="T5" fmla="*/ 99 h 106"/>
                <a:gd name="T6" fmla="*/ 21 w 64"/>
                <a:gd name="T7" fmla="*/ 74 h 106"/>
                <a:gd name="T8" fmla="*/ 2 w 64"/>
                <a:gd name="T9" fmla="*/ 27 h 106"/>
                <a:gd name="T10" fmla="*/ 1 w 64"/>
                <a:gd name="T11" fmla="*/ 0 h 106"/>
                <a:gd name="T12" fmla="*/ 14 w 64"/>
                <a:gd name="T13" fmla="*/ 14 h 106"/>
                <a:gd name="T14" fmla="*/ 24 w 64"/>
                <a:gd name="T15" fmla="*/ 54 h 106"/>
                <a:gd name="T16" fmla="*/ 59 w 64"/>
                <a:gd name="T17" fmla="*/ 92 h 106"/>
                <a:gd name="T18" fmla="*/ 64 w 64"/>
                <a:gd name="T19" fmla="*/ 9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06">
                  <a:moveTo>
                    <a:pt x="64" y="95"/>
                  </a:moveTo>
                  <a:cubicBezTo>
                    <a:pt x="57" y="106"/>
                    <a:pt x="57" y="106"/>
                    <a:pt x="57" y="106"/>
                  </a:cubicBezTo>
                  <a:cubicBezTo>
                    <a:pt x="54" y="105"/>
                    <a:pt x="50" y="102"/>
                    <a:pt x="46" y="99"/>
                  </a:cubicBezTo>
                  <a:cubicBezTo>
                    <a:pt x="42" y="97"/>
                    <a:pt x="31" y="88"/>
                    <a:pt x="21" y="74"/>
                  </a:cubicBezTo>
                  <a:cubicBezTo>
                    <a:pt x="7" y="54"/>
                    <a:pt x="3" y="35"/>
                    <a:pt x="2" y="27"/>
                  </a:cubicBezTo>
                  <a:cubicBezTo>
                    <a:pt x="0" y="16"/>
                    <a:pt x="0" y="7"/>
                    <a:pt x="1" y="0"/>
                  </a:cubicBezTo>
                  <a:cubicBezTo>
                    <a:pt x="14" y="14"/>
                    <a:pt x="14" y="14"/>
                    <a:pt x="14" y="14"/>
                  </a:cubicBezTo>
                  <a:cubicBezTo>
                    <a:pt x="14" y="23"/>
                    <a:pt x="16" y="38"/>
                    <a:pt x="24" y="54"/>
                  </a:cubicBezTo>
                  <a:cubicBezTo>
                    <a:pt x="27" y="60"/>
                    <a:pt x="37" y="79"/>
                    <a:pt x="59" y="92"/>
                  </a:cubicBezTo>
                  <a:cubicBezTo>
                    <a:pt x="61" y="94"/>
                    <a:pt x="63" y="95"/>
                    <a:pt x="64" y="95"/>
                  </a:cubicBezTo>
                </a:path>
              </a:pathLst>
            </a:custGeom>
            <a:solidFill>
              <a:srgbClr val="002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76" name="Freeform 6">
              <a:extLst>
                <a:ext uri="{FF2B5EF4-FFF2-40B4-BE49-F238E27FC236}">
                  <a16:creationId xmlns:a16="http://schemas.microsoft.com/office/drawing/2014/main" id="{7D4FD66E-2253-5843-AF32-B6E54E2304FD}"/>
                </a:ext>
              </a:extLst>
            </p:cNvPr>
            <p:cNvSpPr>
              <a:spLocks noEditPoints="1"/>
            </p:cNvSpPr>
            <p:nvPr/>
          </p:nvSpPr>
          <p:spPr bwMode="auto">
            <a:xfrm>
              <a:off x="588" y="667"/>
              <a:ext cx="745" cy="744"/>
            </a:xfrm>
            <a:custGeom>
              <a:avLst/>
              <a:gdLst>
                <a:gd name="T0" fmla="*/ 156 w 312"/>
                <a:gd name="T1" fmla="*/ 312 h 312"/>
                <a:gd name="T2" fmla="*/ 47 w 312"/>
                <a:gd name="T3" fmla="*/ 267 h 312"/>
                <a:gd name="T4" fmla="*/ 0 w 312"/>
                <a:gd name="T5" fmla="*/ 157 h 312"/>
                <a:gd name="T6" fmla="*/ 45 w 312"/>
                <a:gd name="T7" fmla="*/ 47 h 312"/>
                <a:gd name="T8" fmla="*/ 155 w 312"/>
                <a:gd name="T9" fmla="*/ 0 h 312"/>
                <a:gd name="T10" fmla="*/ 265 w 312"/>
                <a:gd name="T11" fmla="*/ 45 h 312"/>
                <a:gd name="T12" fmla="*/ 312 w 312"/>
                <a:gd name="T13" fmla="*/ 155 h 312"/>
                <a:gd name="T14" fmla="*/ 267 w 312"/>
                <a:gd name="T15" fmla="*/ 265 h 312"/>
                <a:gd name="T16" fmla="*/ 157 w 312"/>
                <a:gd name="T17" fmla="*/ 312 h 312"/>
                <a:gd name="T18" fmla="*/ 156 w 312"/>
                <a:gd name="T19" fmla="*/ 312 h 312"/>
                <a:gd name="T20" fmla="*/ 156 w 312"/>
                <a:gd name="T21" fmla="*/ 19 h 312"/>
                <a:gd name="T22" fmla="*/ 155 w 312"/>
                <a:gd name="T23" fmla="*/ 19 h 312"/>
                <a:gd name="T24" fmla="*/ 58 w 312"/>
                <a:gd name="T25" fmla="*/ 60 h 312"/>
                <a:gd name="T26" fmla="*/ 19 w 312"/>
                <a:gd name="T27" fmla="*/ 157 h 312"/>
                <a:gd name="T28" fmla="*/ 60 w 312"/>
                <a:gd name="T29" fmla="*/ 254 h 312"/>
                <a:gd name="T30" fmla="*/ 157 w 312"/>
                <a:gd name="T31" fmla="*/ 293 h 312"/>
                <a:gd name="T32" fmla="*/ 254 w 312"/>
                <a:gd name="T33" fmla="*/ 252 h 312"/>
                <a:gd name="T34" fmla="*/ 293 w 312"/>
                <a:gd name="T35" fmla="*/ 155 h 312"/>
                <a:gd name="T36" fmla="*/ 252 w 312"/>
                <a:gd name="T37" fmla="*/ 58 h 312"/>
                <a:gd name="T38" fmla="*/ 156 w 312"/>
                <a:gd name="T39"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2" h="312">
                  <a:moveTo>
                    <a:pt x="156" y="312"/>
                  </a:moveTo>
                  <a:cubicBezTo>
                    <a:pt x="115" y="312"/>
                    <a:pt x="76" y="296"/>
                    <a:pt x="47" y="267"/>
                  </a:cubicBezTo>
                  <a:cubicBezTo>
                    <a:pt x="17" y="238"/>
                    <a:pt x="1" y="199"/>
                    <a:pt x="0" y="157"/>
                  </a:cubicBezTo>
                  <a:cubicBezTo>
                    <a:pt x="0" y="116"/>
                    <a:pt x="16" y="76"/>
                    <a:pt x="45" y="47"/>
                  </a:cubicBezTo>
                  <a:cubicBezTo>
                    <a:pt x="74" y="17"/>
                    <a:pt x="113" y="1"/>
                    <a:pt x="155" y="0"/>
                  </a:cubicBezTo>
                  <a:cubicBezTo>
                    <a:pt x="196" y="0"/>
                    <a:pt x="236" y="16"/>
                    <a:pt x="265" y="45"/>
                  </a:cubicBezTo>
                  <a:cubicBezTo>
                    <a:pt x="295" y="74"/>
                    <a:pt x="312" y="113"/>
                    <a:pt x="312" y="155"/>
                  </a:cubicBezTo>
                  <a:cubicBezTo>
                    <a:pt x="312" y="196"/>
                    <a:pt x="296" y="236"/>
                    <a:pt x="267" y="265"/>
                  </a:cubicBezTo>
                  <a:cubicBezTo>
                    <a:pt x="238" y="295"/>
                    <a:pt x="199" y="311"/>
                    <a:pt x="157" y="312"/>
                  </a:cubicBezTo>
                  <a:cubicBezTo>
                    <a:pt x="157" y="312"/>
                    <a:pt x="157" y="312"/>
                    <a:pt x="156" y="312"/>
                  </a:cubicBezTo>
                  <a:moveTo>
                    <a:pt x="156" y="19"/>
                  </a:moveTo>
                  <a:cubicBezTo>
                    <a:pt x="156" y="19"/>
                    <a:pt x="155" y="19"/>
                    <a:pt x="155" y="19"/>
                  </a:cubicBezTo>
                  <a:cubicBezTo>
                    <a:pt x="118" y="19"/>
                    <a:pt x="84" y="34"/>
                    <a:pt x="58" y="60"/>
                  </a:cubicBezTo>
                  <a:cubicBezTo>
                    <a:pt x="33" y="86"/>
                    <a:pt x="19" y="121"/>
                    <a:pt x="19" y="157"/>
                  </a:cubicBezTo>
                  <a:cubicBezTo>
                    <a:pt x="20" y="194"/>
                    <a:pt x="34" y="228"/>
                    <a:pt x="60" y="254"/>
                  </a:cubicBezTo>
                  <a:cubicBezTo>
                    <a:pt x="86" y="279"/>
                    <a:pt x="121" y="293"/>
                    <a:pt x="157" y="293"/>
                  </a:cubicBezTo>
                  <a:cubicBezTo>
                    <a:pt x="194" y="293"/>
                    <a:pt x="228" y="278"/>
                    <a:pt x="254" y="252"/>
                  </a:cubicBezTo>
                  <a:cubicBezTo>
                    <a:pt x="279" y="226"/>
                    <a:pt x="293" y="191"/>
                    <a:pt x="293" y="155"/>
                  </a:cubicBezTo>
                  <a:cubicBezTo>
                    <a:pt x="293" y="118"/>
                    <a:pt x="278" y="84"/>
                    <a:pt x="252" y="58"/>
                  </a:cubicBezTo>
                  <a:cubicBezTo>
                    <a:pt x="226" y="33"/>
                    <a:pt x="192" y="19"/>
                    <a:pt x="156"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77" name="Freeform 7">
              <a:extLst>
                <a:ext uri="{FF2B5EF4-FFF2-40B4-BE49-F238E27FC236}">
                  <a16:creationId xmlns:a16="http://schemas.microsoft.com/office/drawing/2014/main" id="{EEFB5640-D46E-6B44-9B2E-ED5086A26529}"/>
                </a:ext>
              </a:extLst>
            </p:cNvPr>
            <p:cNvSpPr>
              <a:spLocks/>
            </p:cNvSpPr>
            <p:nvPr/>
          </p:nvSpPr>
          <p:spPr bwMode="auto">
            <a:xfrm>
              <a:off x="610" y="686"/>
              <a:ext cx="704" cy="704"/>
            </a:xfrm>
            <a:custGeom>
              <a:avLst/>
              <a:gdLst>
                <a:gd name="T0" fmla="*/ 294 w 295"/>
                <a:gd name="T1" fmla="*/ 147 h 295"/>
                <a:gd name="T2" fmla="*/ 252 w 295"/>
                <a:gd name="T3" fmla="*/ 251 h 295"/>
                <a:gd name="T4" fmla="*/ 150 w 295"/>
                <a:gd name="T5" fmla="*/ 295 h 295"/>
                <a:gd name="T6" fmla="*/ 148 w 295"/>
                <a:gd name="T7" fmla="*/ 295 h 295"/>
                <a:gd name="T8" fmla="*/ 146 w 295"/>
                <a:gd name="T9" fmla="*/ 295 h 295"/>
                <a:gd name="T10" fmla="*/ 144 w 295"/>
                <a:gd name="T11" fmla="*/ 295 h 295"/>
                <a:gd name="T12" fmla="*/ 44 w 295"/>
                <a:gd name="T13" fmla="*/ 253 h 295"/>
                <a:gd name="T14" fmla="*/ 0 w 295"/>
                <a:gd name="T15" fmla="*/ 149 h 295"/>
                <a:gd name="T16" fmla="*/ 42 w 295"/>
                <a:gd name="T17" fmla="*/ 45 h 295"/>
                <a:gd name="T18" fmla="*/ 146 w 295"/>
                <a:gd name="T19" fmla="*/ 1 h 295"/>
                <a:gd name="T20" fmla="*/ 250 w 295"/>
                <a:gd name="T21" fmla="*/ 43 h 295"/>
                <a:gd name="T22" fmla="*/ 294 w 295"/>
                <a:gd name="T23" fmla="*/ 1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 h="295">
                  <a:moveTo>
                    <a:pt x="294" y="147"/>
                  </a:moveTo>
                  <a:cubicBezTo>
                    <a:pt x="295" y="186"/>
                    <a:pt x="280" y="223"/>
                    <a:pt x="252" y="251"/>
                  </a:cubicBezTo>
                  <a:cubicBezTo>
                    <a:pt x="225" y="279"/>
                    <a:pt x="189" y="294"/>
                    <a:pt x="150" y="295"/>
                  </a:cubicBezTo>
                  <a:cubicBezTo>
                    <a:pt x="149" y="295"/>
                    <a:pt x="149" y="295"/>
                    <a:pt x="148" y="295"/>
                  </a:cubicBezTo>
                  <a:cubicBezTo>
                    <a:pt x="146" y="295"/>
                    <a:pt x="146" y="295"/>
                    <a:pt x="146" y="295"/>
                  </a:cubicBezTo>
                  <a:cubicBezTo>
                    <a:pt x="145" y="295"/>
                    <a:pt x="145" y="295"/>
                    <a:pt x="144" y="295"/>
                  </a:cubicBezTo>
                  <a:cubicBezTo>
                    <a:pt x="107" y="294"/>
                    <a:pt x="71" y="280"/>
                    <a:pt x="44" y="253"/>
                  </a:cubicBezTo>
                  <a:cubicBezTo>
                    <a:pt x="16" y="225"/>
                    <a:pt x="0" y="189"/>
                    <a:pt x="0" y="149"/>
                  </a:cubicBezTo>
                  <a:cubicBezTo>
                    <a:pt x="0" y="110"/>
                    <a:pt x="15" y="73"/>
                    <a:pt x="42" y="45"/>
                  </a:cubicBezTo>
                  <a:cubicBezTo>
                    <a:pt x="70" y="17"/>
                    <a:pt x="107" y="1"/>
                    <a:pt x="146" y="1"/>
                  </a:cubicBezTo>
                  <a:cubicBezTo>
                    <a:pt x="185" y="0"/>
                    <a:pt x="222" y="15"/>
                    <a:pt x="250" y="43"/>
                  </a:cubicBezTo>
                  <a:cubicBezTo>
                    <a:pt x="278" y="71"/>
                    <a:pt x="294" y="107"/>
                    <a:pt x="294" y="147"/>
                  </a:cubicBezTo>
                </a:path>
              </a:pathLst>
            </a:custGeom>
            <a:solidFill>
              <a:srgbClr val="007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78" name="Freeform 8">
              <a:extLst>
                <a:ext uri="{FF2B5EF4-FFF2-40B4-BE49-F238E27FC236}">
                  <a16:creationId xmlns:a16="http://schemas.microsoft.com/office/drawing/2014/main" id="{71B87E9A-98CD-DB41-A8C6-CBFD9D557CEE}"/>
                </a:ext>
              </a:extLst>
            </p:cNvPr>
            <p:cNvSpPr>
              <a:spLocks/>
            </p:cNvSpPr>
            <p:nvPr/>
          </p:nvSpPr>
          <p:spPr bwMode="auto">
            <a:xfrm>
              <a:off x="894" y="956"/>
              <a:ext cx="136" cy="128"/>
            </a:xfrm>
            <a:custGeom>
              <a:avLst/>
              <a:gdLst>
                <a:gd name="T0" fmla="*/ 136 w 136"/>
                <a:gd name="T1" fmla="*/ 50 h 128"/>
                <a:gd name="T2" fmla="*/ 88 w 136"/>
                <a:gd name="T3" fmla="*/ 43 h 128"/>
                <a:gd name="T4" fmla="*/ 67 w 136"/>
                <a:gd name="T5" fmla="*/ 0 h 128"/>
                <a:gd name="T6" fmla="*/ 48 w 136"/>
                <a:gd name="T7" fmla="*/ 43 h 128"/>
                <a:gd name="T8" fmla="*/ 0 w 136"/>
                <a:gd name="T9" fmla="*/ 50 h 128"/>
                <a:gd name="T10" fmla="*/ 33 w 136"/>
                <a:gd name="T11" fmla="*/ 81 h 128"/>
                <a:gd name="T12" fmla="*/ 26 w 136"/>
                <a:gd name="T13" fmla="*/ 128 h 128"/>
                <a:gd name="T14" fmla="*/ 67 w 136"/>
                <a:gd name="T15" fmla="*/ 107 h 128"/>
                <a:gd name="T16" fmla="*/ 110 w 136"/>
                <a:gd name="T17" fmla="*/ 128 h 128"/>
                <a:gd name="T18" fmla="*/ 100 w 136"/>
                <a:gd name="T19" fmla="*/ 81 h 128"/>
                <a:gd name="T20" fmla="*/ 136 w 136"/>
                <a:gd name="T21" fmla="*/ 5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28">
                  <a:moveTo>
                    <a:pt x="136" y="50"/>
                  </a:moveTo>
                  <a:lnTo>
                    <a:pt x="88" y="43"/>
                  </a:lnTo>
                  <a:lnTo>
                    <a:pt x="67" y="0"/>
                  </a:lnTo>
                  <a:lnTo>
                    <a:pt x="48" y="43"/>
                  </a:lnTo>
                  <a:lnTo>
                    <a:pt x="0" y="50"/>
                  </a:lnTo>
                  <a:lnTo>
                    <a:pt x="33" y="81"/>
                  </a:lnTo>
                  <a:lnTo>
                    <a:pt x="26" y="128"/>
                  </a:lnTo>
                  <a:lnTo>
                    <a:pt x="67" y="107"/>
                  </a:lnTo>
                  <a:lnTo>
                    <a:pt x="110" y="128"/>
                  </a:lnTo>
                  <a:lnTo>
                    <a:pt x="100" y="81"/>
                  </a:lnTo>
                  <a:lnTo>
                    <a:pt x="136" y="50"/>
                  </a:lnTo>
                  <a:close/>
                </a:path>
              </a:pathLst>
            </a:custGeom>
            <a:solidFill>
              <a:srgbClr val="EEC1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79" name="Freeform 9">
              <a:extLst>
                <a:ext uri="{FF2B5EF4-FFF2-40B4-BE49-F238E27FC236}">
                  <a16:creationId xmlns:a16="http://schemas.microsoft.com/office/drawing/2014/main" id="{626F03CE-228D-454C-86E6-58EF294C4E9F}"/>
                </a:ext>
              </a:extLst>
            </p:cNvPr>
            <p:cNvSpPr>
              <a:spLocks/>
            </p:cNvSpPr>
            <p:nvPr/>
          </p:nvSpPr>
          <p:spPr bwMode="auto">
            <a:xfrm>
              <a:off x="927" y="1096"/>
              <a:ext cx="70" cy="39"/>
            </a:xfrm>
            <a:custGeom>
              <a:avLst/>
              <a:gdLst>
                <a:gd name="T0" fmla="*/ 0 w 70"/>
                <a:gd name="T1" fmla="*/ 39 h 39"/>
                <a:gd name="T2" fmla="*/ 36 w 70"/>
                <a:gd name="T3" fmla="*/ 0 h 39"/>
                <a:gd name="T4" fmla="*/ 70 w 70"/>
                <a:gd name="T5" fmla="*/ 39 h 39"/>
                <a:gd name="T6" fmla="*/ 0 w 70"/>
                <a:gd name="T7" fmla="*/ 39 h 39"/>
              </a:gdLst>
              <a:ahLst/>
              <a:cxnLst>
                <a:cxn ang="0">
                  <a:pos x="T0" y="T1"/>
                </a:cxn>
                <a:cxn ang="0">
                  <a:pos x="T2" y="T3"/>
                </a:cxn>
                <a:cxn ang="0">
                  <a:pos x="T4" y="T5"/>
                </a:cxn>
                <a:cxn ang="0">
                  <a:pos x="T6" y="T7"/>
                </a:cxn>
              </a:cxnLst>
              <a:rect l="0" t="0" r="r" b="b"/>
              <a:pathLst>
                <a:path w="70" h="39">
                  <a:moveTo>
                    <a:pt x="0" y="39"/>
                  </a:moveTo>
                  <a:lnTo>
                    <a:pt x="36" y="0"/>
                  </a:lnTo>
                  <a:lnTo>
                    <a:pt x="7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80" name="Freeform 10">
              <a:extLst>
                <a:ext uri="{FF2B5EF4-FFF2-40B4-BE49-F238E27FC236}">
                  <a16:creationId xmlns:a16="http://schemas.microsoft.com/office/drawing/2014/main" id="{84B8FAF8-4F4D-C744-ACCD-ABFA95DE7EEB}"/>
                </a:ext>
              </a:extLst>
            </p:cNvPr>
            <p:cNvSpPr>
              <a:spLocks/>
            </p:cNvSpPr>
            <p:nvPr/>
          </p:nvSpPr>
          <p:spPr bwMode="auto">
            <a:xfrm>
              <a:off x="610" y="689"/>
              <a:ext cx="702" cy="701"/>
            </a:xfrm>
            <a:custGeom>
              <a:avLst/>
              <a:gdLst>
                <a:gd name="T0" fmla="*/ 78 w 294"/>
                <a:gd name="T1" fmla="*/ 277 h 294"/>
                <a:gd name="T2" fmla="*/ 84 w 294"/>
                <a:gd name="T3" fmla="*/ 280 h 294"/>
                <a:gd name="T4" fmla="*/ 93 w 294"/>
                <a:gd name="T5" fmla="*/ 284 h 294"/>
                <a:gd name="T6" fmla="*/ 102 w 294"/>
                <a:gd name="T7" fmla="*/ 287 h 294"/>
                <a:gd name="T8" fmla="*/ 112 w 294"/>
                <a:gd name="T9" fmla="*/ 290 h 294"/>
                <a:gd name="T10" fmla="*/ 119 w 294"/>
                <a:gd name="T11" fmla="*/ 291 h 294"/>
                <a:gd name="T12" fmla="*/ 135 w 294"/>
                <a:gd name="T13" fmla="*/ 281 h 294"/>
                <a:gd name="T14" fmla="*/ 112 w 294"/>
                <a:gd name="T15" fmla="*/ 276 h 294"/>
                <a:gd name="T16" fmla="*/ 88 w 294"/>
                <a:gd name="T17" fmla="*/ 268 h 294"/>
                <a:gd name="T18" fmla="*/ 82 w 294"/>
                <a:gd name="T19" fmla="*/ 264 h 294"/>
                <a:gd name="T20" fmla="*/ 65 w 294"/>
                <a:gd name="T21" fmla="*/ 73 h 294"/>
                <a:gd name="T22" fmla="*/ 37 w 294"/>
                <a:gd name="T23" fmla="*/ 143 h 294"/>
                <a:gd name="T24" fmla="*/ 37 w 294"/>
                <a:gd name="T25" fmla="*/ 159 h 294"/>
                <a:gd name="T26" fmla="*/ 38 w 294"/>
                <a:gd name="T27" fmla="*/ 164 h 294"/>
                <a:gd name="T28" fmla="*/ 64 w 294"/>
                <a:gd name="T29" fmla="*/ 219 h 294"/>
                <a:gd name="T30" fmla="*/ 65 w 294"/>
                <a:gd name="T31" fmla="*/ 221 h 294"/>
                <a:gd name="T32" fmla="*/ 79 w 294"/>
                <a:gd name="T33" fmla="*/ 234 h 294"/>
                <a:gd name="T34" fmla="*/ 81 w 294"/>
                <a:gd name="T35" fmla="*/ 236 h 294"/>
                <a:gd name="T36" fmla="*/ 85 w 294"/>
                <a:gd name="T37" fmla="*/ 238 h 294"/>
                <a:gd name="T38" fmla="*/ 93 w 294"/>
                <a:gd name="T39" fmla="*/ 243 h 294"/>
                <a:gd name="T40" fmla="*/ 258 w 294"/>
                <a:gd name="T41" fmla="*/ 147 h 294"/>
                <a:gd name="T42" fmla="*/ 218 w 294"/>
                <a:gd name="T43" fmla="*/ 132 h 294"/>
                <a:gd name="T44" fmla="*/ 135 w 294"/>
                <a:gd name="T45" fmla="*/ 219 h 294"/>
                <a:gd name="T46" fmla="*/ 147 w 294"/>
                <a:gd name="T47" fmla="*/ 87 h 294"/>
                <a:gd name="T48" fmla="*/ 160 w 294"/>
                <a:gd name="T49" fmla="*/ 219 h 294"/>
                <a:gd name="T50" fmla="*/ 245 w 294"/>
                <a:gd name="T51" fmla="*/ 145 h 294"/>
                <a:gd name="T52" fmla="*/ 100 w 294"/>
                <a:gd name="T53" fmla="*/ 232 h 294"/>
                <a:gd name="T54" fmla="*/ 89 w 294"/>
                <a:gd name="T55" fmla="*/ 225 h 294"/>
                <a:gd name="T56" fmla="*/ 62 w 294"/>
                <a:gd name="T57" fmla="*/ 195 h 294"/>
                <a:gd name="T58" fmla="*/ 60 w 294"/>
                <a:gd name="T59" fmla="*/ 190 h 294"/>
                <a:gd name="T60" fmla="*/ 57 w 294"/>
                <a:gd name="T61" fmla="*/ 184 h 294"/>
                <a:gd name="T62" fmla="*/ 54 w 294"/>
                <a:gd name="T63" fmla="*/ 178 h 294"/>
                <a:gd name="T64" fmla="*/ 53 w 294"/>
                <a:gd name="T65" fmla="*/ 172 h 294"/>
                <a:gd name="T66" fmla="*/ 51 w 294"/>
                <a:gd name="T67" fmla="*/ 165 h 294"/>
                <a:gd name="T68" fmla="*/ 50 w 294"/>
                <a:gd name="T69" fmla="*/ 160 h 294"/>
                <a:gd name="T70" fmla="*/ 241 w 294"/>
                <a:gd name="T71" fmla="*/ 108 h 294"/>
                <a:gd name="T72" fmla="*/ 74 w 294"/>
                <a:gd name="T73" fmla="*/ 64 h 294"/>
                <a:gd name="T74" fmla="*/ 281 w 294"/>
                <a:gd name="T75" fmla="*/ 147 h 294"/>
                <a:gd name="T76" fmla="*/ 209 w 294"/>
                <a:gd name="T77" fmla="*/ 266 h 294"/>
                <a:gd name="T78" fmla="*/ 184 w 294"/>
                <a:gd name="T79" fmla="*/ 276 h 294"/>
                <a:gd name="T80" fmla="*/ 175 w 294"/>
                <a:gd name="T81" fmla="*/ 278 h 294"/>
                <a:gd name="T82" fmla="*/ 175 w 294"/>
                <a:gd name="T83" fmla="*/ 291 h 294"/>
                <a:gd name="T84" fmla="*/ 294 w 294"/>
                <a:gd name="T85" fmla="*/ 14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4" h="294">
                  <a:moveTo>
                    <a:pt x="147" y="0"/>
                  </a:moveTo>
                  <a:cubicBezTo>
                    <a:pt x="66" y="0"/>
                    <a:pt x="0" y="66"/>
                    <a:pt x="0" y="147"/>
                  </a:cubicBezTo>
                  <a:cubicBezTo>
                    <a:pt x="0" y="203"/>
                    <a:pt x="32" y="252"/>
                    <a:pt x="78" y="277"/>
                  </a:cubicBezTo>
                  <a:cubicBezTo>
                    <a:pt x="78" y="277"/>
                    <a:pt x="78" y="277"/>
                    <a:pt x="78" y="277"/>
                  </a:cubicBezTo>
                  <a:cubicBezTo>
                    <a:pt x="80" y="278"/>
                    <a:pt x="81" y="278"/>
                    <a:pt x="82" y="279"/>
                  </a:cubicBezTo>
                  <a:cubicBezTo>
                    <a:pt x="83" y="279"/>
                    <a:pt x="83" y="279"/>
                    <a:pt x="84" y="280"/>
                  </a:cubicBezTo>
                  <a:cubicBezTo>
                    <a:pt x="85" y="280"/>
                    <a:pt x="86" y="281"/>
                    <a:pt x="87" y="281"/>
                  </a:cubicBezTo>
                  <a:cubicBezTo>
                    <a:pt x="88" y="282"/>
                    <a:pt x="89" y="282"/>
                    <a:pt x="90" y="282"/>
                  </a:cubicBezTo>
                  <a:cubicBezTo>
                    <a:pt x="91" y="283"/>
                    <a:pt x="92" y="283"/>
                    <a:pt x="93" y="284"/>
                  </a:cubicBezTo>
                  <a:cubicBezTo>
                    <a:pt x="94" y="284"/>
                    <a:pt x="95" y="284"/>
                    <a:pt x="96" y="285"/>
                  </a:cubicBezTo>
                  <a:cubicBezTo>
                    <a:pt x="97" y="285"/>
                    <a:pt x="98" y="286"/>
                    <a:pt x="99" y="286"/>
                  </a:cubicBezTo>
                  <a:cubicBezTo>
                    <a:pt x="100" y="286"/>
                    <a:pt x="101" y="287"/>
                    <a:pt x="102" y="287"/>
                  </a:cubicBezTo>
                  <a:cubicBezTo>
                    <a:pt x="103" y="287"/>
                    <a:pt x="104" y="288"/>
                    <a:pt x="106" y="288"/>
                  </a:cubicBezTo>
                  <a:cubicBezTo>
                    <a:pt x="106" y="288"/>
                    <a:pt x="107" y="288"/>
                    <a:pt x="107" y="289"/>
                  </a:cubicBezTo>
                  <a:cubicBezTo>
                    <a:pt x="109" y="289"/>
                    <a:pt x="111" y="289"/>
                    <a:pt x="112" y="290"/>
                  </a:cubicBezTo>
                  <a:cubicBezTo>
                    <a:pt x="113" y="290"/>
                    <a:pt x="113" y="290"/>
                    <a:pt x="113" y="290"/>
                  </a:cubicBezTo>
                  <a:cubicBezTo>
                    <a:pt x="115" y="290"/>
                    <a:pt x="116" y="291"/>
                    <a:pt x="117" y="291"/>
                  </a:cubicBezTo>
                  <a:cubicBezTo>
                    <a:pt x="118" y="291"/>
                    <a:pt x="118" y="291"/>
                    <a:pt x="119" y="291"/>
                  </a:cubicBezTo>
                  <a:cubicBezTo>
                    <a:pt x="119" y="291"/>
                    <a:pt x="119" y="291"/>
                    <a:pt x="119" y="291"/>
                  </a:cubicBezTo>
                  <a:cubicBezTo>
                    <a:pt x="123" y="292"/>
                    <a:pt x="129" y="293"/>
                    <a:pt x="135" y="294"/>
                  </a:cubicBezTo>
                  <a:cubicBezTo>
                    <a:pt x="135" y="281"/>
                    <a:pt x="135" y="281"/>
                    <a:pt x="135" y="281"/>
                  </a:cubicBezTo>
                  <a:cubicBezTo>
                    <a:pt x="129" y="280"/>
                    <a:pt x="123" y="279"/>
                    <a:pt x="119" y="278"/>
                  </a:cubicBezTo>
                  <a:cubicBezTo>
                    <a:pt x="118" y="278"/>
                    <a:pt x="116" y="278"/>
                    <a:pt x="115" y="277"/>
                  </a:cubicBezTo>
                  <a:cubicBezTo>
                    <a:pt x="114" y="277"/>
                    <a:pt x="113" y="277"/>
                    <a:pt x="112" y="276"/>
                  </a:cubicBezTo>
                  <a:cubicBezTo>
                    <a:pt x="111" y="276"/>
                    <a:pt x="110" y="276"/>
                    <a:pt x="110" y="276"/>
                  </a:cubicBezTo>
                  <a:cubicBezTo>
                    <a:pt x="102" y="274"/>
                    <a:pt x="95" y="271"/>
                    <a:pt x="89" y="268"/>
                  </a:cubicBezTo>
                  <a:cubicBezTo>
                    <a:pt x="89" y="268"/>
                    <a:pt x="89" y="268"/>
                    <a:pt x="88" y="268"/>
                  </a:cubicBezTo>
                  <a:cubicBezTo>
                    <a:pt x="87" y="267"/>
                    <a:pt x="86" y="267"/>
                    <a:pt x="86" y="266"/>
                  </a:cubicBezTo>
                  <a:cubicBezTo>
                    <a:pt x="84" y="266"/>
                    <a:pt x="83" y="265"/>
                    <a:pt x="82" y="264"/>
                  </a:cubicBezTo>
                  <a:cubicBezTo>
                    <a:pt x="82" y="264"/>
                    <a:pt x="82" y="264"/>
                    <a:pt x="82" y="264"/>
                  </a:cubicBezTo>
                  <a:cubicBezTo>
                    <a:pt x="41" y="241"/>
                    <a:pt x="13" y="197"/>
                    <a:pt x="13" y="147"/>
                  </a:cubicBezTo>
                  <a:cubicBezTo>
                    <a:pt x="13" y="113"/>
                    <a:pt x="25" y="82"/>
                    <a:pt x="48" y="57"/>
                  </a:cubicBezTo>
                  <a:cubicBezTo>
                    <a:pt x="65" y="73"/>
                    <a:pt x="65" y="73"/>
                    <a:pt x="65" y="73"/>
                  </a:cubicBezTo>
                  <a:cubicBezTo>
                    <a:pt x="49" y="91"/>
                    <a:pt x="39" y="114"/>
                    <a:pt x="37" y="137"/>
                  </a:cubicBezTo>
                  <a:cubicBezTo>
                    <a:pt x="37" y="138"/>
                    <a:pt x="37" y="140"/>
                    <a:pt x="37" y="141"/>
                  </a:cubicBezTo>
                  <a:cubicBezTo>
                    <a:pt x="37" y="141"/>
                    <a:pt x="37" y="142"/>
                    <a:pt x="37" y="143"/>
                  </a:cubicBezTo>
                  <a:cubicBezTo>
                    <a:pt x="37" y="143"/>
                    <a:pt x="37" y="143"/>
                    <a:pt x="37" y="143"/>
                  </a:cubicBezTo>
                  <a:cubicBezTo>
                    <a:pt x="37" y="144"/>
                    <a:pt x="37" y="146"/>
                    <a:pt x="37" y="147"/>
                  </a:cubicBezTo>
                  <a:cubicBezTo>
                    <a:pt x="37" y="151"/>
                    <a:pt x="37" y="155"/>
                    <a:pt x="37" y="159"/>
                  </a:cubicBezTo>
                  <a:cubicBezTo>
                    <a:pt x="37" y="160"/>
                    <a:pt x="37" y="160"/>
                    <a:pt x="37" y="160"/>
                  </a:cubicBezTo>
                  <a:cubicBezTo>
                    <a:pt x="38" y="161"/>
                    <a:pt x="38" y="162"/>
                    <a:pt x="38" y="163"/>
                  </a:cubicBezTo>
                  <a:cubicBezTo>
                    <a:pt x="38" y="163"/>
                    <a:pt x="38" y="164"/>
                    <a:pt x="38" y="164"/>
                  </a:cubicBezTo>
                  <a:cubicBezTo>
                    <a:pt x="39" y="172"/>
                    <a:pt x="43" y="191"/>
                    <a:pt x="57" y="211"/>
                  </a:cubicBezTo>
                  <a:cubicBezTo>
                    <a:pt x="59" y="214"/>
                    <a:pt x="61" y="217"/>
                    <a:pt x="63" y="219"/>
                  </a:cubicBezTo>
                  <a:cubicBezTo>
                    <a:pt x="63" y="219"/>
                    <a:pt x="64" y="219"/>
                    <a:pt x="64" y="219"/>
                  </a:cubicBezTo>
                  <a:cubicBezTo>
                    <a:pt x="64" y="220"/>
                    <a:pt x="64" y="220"/>
                    <a:pt x="64" y="220"/>
                  </a:cubicBezTo>
                  <a:cubicBezTo>
                    <a:pt x="64" y="220"/>
                    <a:pt x="64" y="220"/>
                    <a:pt x="64" y="220"/>
                  </a:cubicBezTo>
                  <a:cubicBezTo>
                    <a:pt x="65" y="221"/>
                    <a:pt x="65" y="221"/>
                    <a:pt x="65" y="221"/>
                  </a:cubicBezTo>
                  <a:cubicBezTo>
                    <a:pt x="65" y="221"/>
                    <a:pt x="65" y="221"/>
                    <a:pt x="65" y="221"/>
                  </a:cubicBezTo>
                  <a:cubicBezTo>
                    <a:pt x="69" y="225"/>
                    <a:pt x="72" y="229"/>
                    <a:pt x="75" y="231"/>
                  </a:cubicBezTo>
                  <a:cubicBezTo>
                    <a:pt x="77" y="232"/>
                    <a:pt x="78" y="233"/>
                    <a:pt x="79" y="234"/>
                  </a:cubicBezTo>
                  <a:cubicBezTo>
                    <a:pt x="79" y="234"/>
                    <a:pt x="79" y="234"/>
                    <a:pt x="79" y="234"/>
                  </a:cubicBezTo>
                  <a:cubicBezTo>
                    <a:pt x="79" y="235"/>
                    <a:pt x="80" y="235"/>
                    <a:pt x="80" y="235"/>
                  </a:cubicBezTo>
                  <a:cubicBezTo>
                    <a:pt x="80" y="235"/>
                    <a:pt x="80" y="235"/>
                    <a:pt x="81" y="236"/>
                  </a:cubicBezTo>
                  <a:cubicBezTo>
                    <a:pt x="81" y="236"/>
                    <a:pt x="81" y="236"/>
                    <a:pt x="82" y="236"/>
                  </a:cubicBezTo>
                  <a:cubicBezTo>
                    <a:pt x="82" y="236"/>
                    <a:pt x="82" y="237"/>
                    <a:pt x="83" y="237"/>
                  </a:cubicBezTo>
                  <a:cubicBezTo>
                    <a:pt x="83" y="237"/>
                    <a:pt x="84" y="238"/>
                    <a:pt x="85" y="238"/>
                  </a:cubicBezTo>
                  <a:cubicBezTo>
                    <a:pt x="86" y="239"/>
                    <a:pt x="87" y="240"/>
                    <a:pt x="89" y="241"/>
                  </a:cubicBezTo>
                  <a:cubicBezTo>
                    <a:pt x="89" y="241"/>
                    <a:pt x="90" y="242"/>
                    <a:pt x="91" y="242"/>
                  </a:cubicBezTo>
                  <a:cubicBezTo>
                    <a:pt x="91" y="242"/>
                    <a:pt x="92" y="243"/>
                    <a:pt x="93" y="243"/>
                  </a:cubicBezTo>
                  <a:cubicBezTo>
                    <a:pt x="93" y="243"/>
                    <a:pt x="93" y="243"/>
                    <a:pt x="93" y="243"/>
                  </a:cubicBezTo>
                  <a:cubicBezTo>
                    <a:pt x="110" y="252"/>
                    <a:pt x="128" y="257"/>
                    <a:pt x="147" y="257"/>
                  </a:cubicBezTo>
                  <a:cubicBezTo>
                    <a:pt x="208" y="257"/>
                    <a:pt x="258" y="208"/>
                    <a:pt x="258" y="147"/>
                  </a:cubicBezTo>
                  <a:cubicBezTo>
                    <a:pt x="258" y="144"/>
                    <a:pt x="258" y="141"/>
                    <a:pt x="257" y="138"/>
                  </a:cubicBezTo>
                  <a:cubicBezTo>
                    <a:pt x="257" y="132"/>
                    <a:pt x="257" y="132"/>
                    <a:pt x="257" y="132"/>
                  </a:cubicBezTo>
                  <a:cubicBezTo>
                    <a:pt x="218" y="132"/>
                    <a:pt x="218" y="132"/>
                    <a:pt x="218" y="132"/>
                  </a:cubicBezTo>
                  <a:cubicBezTo>
                    <a:pt x="211" y="99"/>
                    <a:pt x="182" y="74"/>
                    <a:pt x="147" y="74"/>
                  </a:cubicBezTo>
                  <a:cubicBezTo>
                    <a:pt x="107" y="74"/>
                    <a:pt x="74" y="107"/>
                    <a:pt x="74" y="147"/>
                  </a:cubicBezTo>
                  <a:cubicBezTo>
                    <a:pt x="74" y="182"/>
                    <a:pt x="100" y="213"/>
                    <a:pt x="135" y="219"/>
                  </a:cubicBezTo>
                  <a:cubicBezTo>
                    <a:pt x="135" y="206"/>
                    <a:pt x="135" y="206"/>
                    <a:pt x="135" y="206"/>
                  </a:cubicBezTo>
                  <a:cubicBezTo>
                    <a:pt x="107" y="201"/>
                    <a:pt x="87" y="176"/>
                    <a:pt x="87" y="147"/>
                  </a:cubicBezTo>
                  <a:cubicBezTo>
                    <a:pt x="87" y="114"/>
                    <a:pt x="114" y="87"/>
                    <a:pt x="147" y="87"/>
                  </a:cubicBezTo>
                  <a:cubicBezTo>
                    <a:pt x="180" y="87"/>
                    <a:pt x="207" y="114"/>
                    <a:pt x="207" y="147"/>
                  </a:cubicBezTo>
                  <a:cubicBezTo>
                    <a:pt x="207" y="176"/>
                    <a:pt x="187" y="200"/>
                    <a:pt x="160" y="206"/>
                  </a:cubicBezTo>
                  <a:cubicBezTo>
                    <a:pt x="160" y="219"/>
                    <a:pt x="160" y="219"/>
                    <a:pt x="160" y="219"/>
                  </a:cubicBezTo>
                  <a:cubicBezTo>
                    <a:pt x="194" y="213"/>
                    <a:pt x="219" y="187"/>
                    <a:pt x="220" y="147"/>
                  </a:cubicBezTo>
                  <a:cubicBezTo>
                    <a:pt x="220" y="146"/>
                    <a:pt x="220" y="146"/>
                    <a:pt x="220" y="145"/>
                  </a:cubicBezTo>
                  <a:cubicBezTo>
                    <a:pt x="245" y="145"/>
                    <a:pt x="245" y="145"/>
                    <a:pt x="245" y="145"/>
                  </a:cubicBezTo>
                  <a:cubicBezTo>
                    <a:pt x="245" y="146"/>
                    <a:pt x="245" y="146"/>
                    <a:pt x="245" y="147"/>
                  </a:cubicBezTo>
                  <a:cubicBezTo>
                    <a:pt x="245" y="201"/>
                    <a:pt x="201" y="245"/>
                    <a:pt x="147" y="245"/>
                  </a:cubicBezTo>
                  <a:cubicBezTo>
                    <a:pt x="131" y="245"/>
                    <a:pt x="114" y="240"/>
                    <a:pt x="100" y="232"/>
                  </a:cubicBezTo>
                  <a:cubicBezTo>
                    <a:pt x="100" y="232"/>
                    <a:pt x="99" y="232"/>
                    <a:pt x="99" y="232"/>
                  </a:cubicBezTo>
                  <a:cubicBezTo>
                    <a:pt x="99" y="232"/>
                    <a:pt x="99" y="232"/>
                    <a:pt x="99" y="232"/>
                  </a:cubicBezTo>
                  <a:cubicBezTo>
                    <a:pt x="96" y="230"/>
                    <a:pt x="92" y="228"/>
                    <a:pt x="89" y="225"/>
                  </a:cubicBezTo>
                  <a:cubicBezTo>
                    <a:pt x="88" y="225"/>
                    <a:pt x="87" y="224"/>
                    <a:pt x="86" y="223"/>
                  </a:cubicBezTo>
                  <a:cubicBezTo>
                    <a:pt x="86" y="223"/>
                    <a:pt x="85" y="223"/>
                    <a:pt x="85" y="222"/>
                  </a:cubicBezTo>
                  <a:cubicBezTo>
                    <a:pt x="73" y="212"/>
                    <a:pt x="66" y="201"/>
                    <a:pt x="62" y="195"/>
                  </a:cubicBezTo>
                  <a:cubicBezTo>
                    <a:pt x="62" y="194"/>
                    <a:pt x="62" y="194"/>
                    <a:pt x="61" y="194"/>
                  </a:cubicBezTo>
                  <a:cubicBezTo>
                    <a:pt x="61" y="193"/>
                    <a:pt x="61" y="192"/>
                    <a:pt x="60" y="192"/>
                  </a:cubicBezTo>
                  <a:cubicBezTo>
                    <a:pt x="60" y="191"/>
                    <a:pt x="60" y="191"/>
                    <a:pt x="60" y="190"/>
                  </a:cubicBezTo>
                  <a:cubicBezTo>
                    <a:pt x="59" y="189"/>
                    <a:pt x="59" y="189"/>
                    <a:pt x="59" y="188"/>
                  </a:cubicBezTo>
                  <a:cubicBezTo>
                    <a:pt x="58" y="187"/>
                    <a:pt x="58" y="186"/>
                    <a:pt x="57" y="185"/>
                  </a:cubicBezTo>
                  <a:cubicBezTo>
                    <a:pt x="57" y="185"/>
                    <a:pt x="57" y="184"/>
                    <a:pt x="57" y="184"/>
                  </a:cubicBezTo>
                  <a:cubicBezTo>
                    <a:pt x="56" y="183"/>
                    <a:pt x="56" y="182"/>
                    <a:pt x="56" y="181"/>
                  </a:cubicBezTo>
                  <a:cubicBezTo>
                    <a:pt x="56" y="181"/>
                    <a:pt x="55" y="181"/>
                    <a:pt x="55" y="180"/>
                  </a:cubicBezTo>
                  <a:cubicBezTo>
                    <a:pt x="55" y="179"/>
                    <a:pt x="55" y="178"/>
                    <a:pt x="54" y="178"/>
                  </a:cubicBezTo>
                  <a:cubicBezTo>
                    <a:pt x="54" y="177"/>
                    <a:pt x="54" y="176"/>
                    <a:pt x="54" y="176"/>
                  </a:cubicBezTo>
                  <a:cubicBezTo>
                    <a:pt x="54" y="175"/>
                    <a:pt x="53" y="174"/>
                    <a:pt x="53" y="173"/>
                  </a:cubicBezTo>
                  <a:cubicBezTo>
                    <a:pt x="53" y="173"/>
                    <a:pt x="53" y="172"/>
                    <a:pt x="53" y="172"/>
                  </a:cubicBezTo>
                  <a:cubicBezTo>
                    <a:pt x="53" y="171"/>
                    <a:pt x="52" y="170"/>
                    <a:pt x="52" y="169"/>
                  </a:cubicBezTo>
                  <a:cubicBezTo>
                    <a:pt x="52" y="169"/>
                    <a:pt x="52" y="168"/>
                    <a:pt x="52" y="167"/>
                  </a:cubicBezTo>
                  <a:cubicBezTo>
                    <a:pt x="52" y="167"/>
                    <a:pt x="51" y="166"/>
                    <a:pt x="51" y="165"/>
                  </a:cubicBezTo>
                  <a:cubicBezTo>
                    <a:pt x="51" y="164"/>
                    <a:pt x="51" y="164"/>
                    <a:pt x="51" y="164"/>
                  </a:cubicBezTo>
                  <a:cubicBezTo>
                    <a:pt x="51" y="163"/>
                    <a:pt x="51" y="161"/>
                    <a:pt x="50" y="160"/>
                  </a:cubicBezTo>
                  <a:cubicBezTo>
                    <a:pt x="50" y="160"/>
                    <a:pt x="50" y="160"/>
                    <a:pt x="50" y="160"/>
                  </a:cubicBezTo>
                  <a:cubicBezTo>
                    <a:pt x="50" y="155"/>
                    <a:pt x="50" y="151"/>
                    <a:pt x="50" y="147"/>
                  </a:cubicBezTo>
                  <a:cubicBezTo>
                    <a:pt x="50" y="93"/>
                    <a:pt x="93" y="49"/>
                    <a:pt x="147" y="49"/>
                  </a:cubicBezTo>
                  <a:cubicBezTo>
                    <a:pt x="184" y="49"/>
                    <a:pt x="223" y="68"/>
                    <a:pt x="241" y="108"/>
                  </a:cubicBezTo>
                  <a:cubicBezTo>
                    <a:pt x="254" y="108"/>
                    <a:pt x="254" y="108"/>
                    <a:pt x="254" y="108"/>
                  </a:cubicBezTo>
                  <a:cubicBezTo>
                    <a:pt x="239" y="64"/>
                    <a:pt x="194" y="36"/>
                    <a:pt x="147" y="36"/>
                  </a:cubicBezTo>
                  <a:cubicBezTo>
                    <a:pt x="120" y="36"/>
                    <a:pt x="94" y="46"/>
                    <a:pt x="74" y="64"/>
                  </a:cubicBezTo>
                  <a:cubicBezTo>
                    <a:pt x="57" y="48"/>
                    <a:pt x="57" y="48"/>
                    <a:pt x="57" y="48"/>
                  </a:cubicBezTo>
                  <a:cubicBezTo>
                    <a:pt x="82" y="25"/>
                    <a:pt x="114" y="13"/>
                    <a:pt x="147" y="13"/>
                  </a:cubicBezTo>
                  <a:cubicBezTo>
                    <a:pt x="221" y="13"/>
                    <a:pt x="281" y="73"/>
                    <a:pt x="281" y="147"/>
                  </a:cubicBezTo>
                  <a:cubicBezTo>
                    <a:pt x="281" y="197"/>
                    <a:pt x="254" y="241"/>
                    <a:pt x="213" y="264"/>
                  </a:cubicBezTo>
                  <a:cubicBezTo>
                    <a:pt x="213" y="264"/>
                    <a:pt x="212" y="264"/>
                    <a:pt x="212" y="264"/>
                  </a:cubicBezTo>
                  <a:cubicBezTo>
                    <a:pt x="211" y="265"/>
                    <a:pt x="210" y="266"/>
                    <a:pt x="209" y="266"/>
                  </a:cubicBezTo>
                  <a:cubicBezTo>
                    <a:pt x="208" y="267"/>
                    <a:pt x="207" y="267"/>
                    <a:pt x="206" y="268"/>
                  </a:cubicBezTo>
                  <a:cubicBezTo>
                    <a:pt x="206" y="268"/>
                    <a:pt x="205" y="268"/>
                    <a:pt x="205" y="268"/>
                  </a:cubicBezTo>
                  <a:cubicBezTo>
                    <a:pt x="199" y="271"/>
                    <a:pt x="192" y="274"/>
                    <a:pt x="184" y="276"/>
                  </a:cubicBezTo>
                  <a:cubicBezTo>
                    <a:pt x="184" y="276"/>
                    <a:pt x="183" y="276"/>
                    <a:pt x="183" y="276"/>
                  </a:cubicBezTo>
                  <a:cubicBezTo>
                    <a:pt x="182" y="277"/>
                    <a:pt x="181" y="277"/>
                    <a:pt x="180" y="277"/>
                  </a:cubicBezTo>
                  <a:cubicBezTo>
                    <a:pt x="178" y="278"/>
                    <a:pt x="177" y="278"/>
                    <a:pt x="175" y="278"/>
                  </a:cubicBezTo>
                  <a:cubicBezTo>
                    <a:pt x="170" y="279"/>
                    <a:pt x="165" y="280"/>
                    <a:pt x="160" y="281"/>
                  </a:cubicBezTo>
                  <a:cubicBezTo>
                    <a:pt x="160" y="293"/>
                    <a:pt x="160" y="293"/>
                    <a:pt x="160" y="293"/>
                  </a:cubicBezTo>
                  <a:cubicBezTo>
                    <a:pt x="165" y="293"/>
                    <a:pt x="170" y="292"/>
                    <a:pt x="175" y="291"/>
                  </a:cubicBezTo>
                  <a:cubicBezTo>
                    <a:pt x="191" y="288"/>
                    <a:pt x="204" y="283"/>
                    <a:pt x="213" y="279"/>
                  </a:cubicBezTo>
                  <a:cubicBezTo>
                    <a:pt x="213" y="278"/>
                    <a:pt x="213" y="278"/>
                    <a:pt x="213" y="278"/>
                  </a:cubicBezTo>
                  <a:cubicBezTo>
                    <a:pt x="261" y="254"/>
                    <a:pt x="294" y="204"/>
                    <a:pt x="294" y="147"/>
                  </a:cubicBezTo>
                  <a:cubicBezTo>
                    <a:pt x="294" y="66"/>
                    <a:pt x="228" y="0"/>
                    <a:pt x="147" y="0"/>
                  </a:cubicBezTo>
                </a:path>
              </a:pathLst>
            </a:custGeom>
            <a:solidFill>
              <a:srgbClr val="002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81" name="Freeform 11">
              <a:extLst>
                <a:ext uri="{FF2B5EF4-FFF2-40B4-BE49-F238E27FC236}">
                  <a16:creationId xmlns:a16="http://schemas.microsoft.com/office/drawing/2014/main" id="{EACF7BA1-F9B8-2F4E-903A-D4E3C10F454F}"/>
                </a:ext>
              </a:extLst>
            </p:cNvPr>
            <p:cNvSpPr>
              <a:spLocks/>
            </p:cNvSpPr>
            <p:nvPr/>
          </p:nvSpPr>
          <p:spPr bwMode="auto">
            <a:xfrm>
              <a:off x="751" y="827"/>
              <a:ext cx="511" cy="563"/>
            </a:xfrm>
            <a:custGeom>
              <a:avLst/>
              <a:gdLst>
                <a:gd name="T0" fmla="*/ 214 w 214"/>
                <a:gd name="T1" fmla="*/ 89 h 236"/>
                <a:gd name="T2" fmla="*/ 91 w 214"/>
                <a:gd name="T3" fmla="*/ 214 h 236"/>
                <a:gd name="T4" fmla="*/ 91 w 214"/>
                <a:gd name="T5" fmla="*/ 236 h 236"/>
                <a:gd name="T6" fmla="*/ 89 w 214"/>
                <a:gd name="T7" fmla="*/ 236 h 236"/>
                <a:gd name="T8" fmla="*/ 87 w 214"/>
                <a:gd name="T9" fmla="*/ 236 h 236"/>
                <a:gd name="T10" fmla="*/ 85 w 214"/>
                <a:gd name="T11" fmla="*/ 236 h 236"/>
                <a:gd name="T12" fmla="*/ 85 w 214"/>
                <a:gd name="T13" fmla="*/ 209 h 236"/>
                <a:gd name="T14" fmla="*/ 89 w 214"/>
                <a:gd name="T15" fmla="*/ 209 h 236"/>
                <a:gd name="T16" fmla="*/ 208 w 214"/>
                <a:gd name="T17" fmla="*/ 89 h 236"/>
                <a:gd name="T18" fmla="*/ 206 w 214"/>
                <a:gd name="T19" fmla="*/ 65 h 236"/>
                <a:gd name="T20" fmla="*/ 168 w 214"/>
                <a:gd name="T21" fmla="*/ 65 h 236"/>
                <a:gd name="T22" fmla="*/ 167 w 214"/>
                <a:gd name="T23" fmla="*/ 63 h 236"/>
                <a:gd name="T24" fmla="*/ 89 w 214"/>
                <a:gd name="T25" fmla="*/ 6 h 236"/>
                <a:gd name="T26" fmla="*/ 6 w 214"/>
                <a:gd name="T27" fmla="*/ 89 h 236"/>
                <a:gd name="T28" fmla="*/ 85 w 214"/>
                <a:gd name="T29" fmla="*/ 171 h 236"/>
                <a:gd name="T30" fmla="*/ 85 w 214"/>
                <a:gd name="T31" fmla="*/ 123 h 236"/>
                <a:gd name="T32" fmla="*/ 91 w 214"/>
                <a:gd name="T33" fmla="*/ 123 h 236"/>
                <a:gd name="T34" fmla="*/ 91 w 214"/>
                <a:gd name="T35" fmla="*/ 177 h 236"/>
                <a:gd name="T36" fmla="*/ 88 w 214"/>
                <a:gd name="T37" fmla="*/ 177 h 236"/>
                <a:gd name="T38" fmla="*/ 0 w 214"/>
                <a:gd name="T39" fmla="*/ 89 h 236"/>
                <a:gd name="T40" fmla="*/ 89 w 214"/>
                <a:gd name="T41" fmla="*/ 0 h 236"/>
                <a:gd name="T42" fmla="*/ 172 w 214"/>
                <a:gd name="T43" fmla="*/ 59 h 236"/>
                <a:gd name="T44" fmla="*/ 211 w 214"/>
                <a:gd name="T45" fmla="*/ 59 h 236"/>
                <a:gd name="T46" fmla="*/ 211 w 214"/>
                <a:gd name="T47" fmla="*/ 61 h 236"/>
                <a:gd name="T48" fmla="*/ 214 w 214"/>
                <a:gd name="T49" fmla="*/ 8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236">
                  <a:moveTo>
                    <a:pt x="214" y="89"/>
                  </a:moveTo>
                  <a:cubicBezTo>
                    <a:pt x="214" y="157"/>
                    <a:pt x="159" y="213"/>
                    <a:pt x="91" y="214"/>
                  </a:cubicBezTo>
                  <a:cubicBezTo>
                    <a:pt x="91" y="236"/>
                    <a:pt x="91" y="236"/>
                    <a:pt x="91" y="236"/>
                  </a:cubicBezTo>
                  <a:cubicBezTo>
                    <a:pt x="90" y="236"/>
                    <a:pt x="90" y="236"/>
                    <a:pt x="89" y="236"/>
                  </a:cubicBezTo>
                  <a:cubicBezTo>
                    <a:pt x="87" y="236"/>
                    <a:pt x="87" y="236"/>
                    <a:pt x="87" y="236"/>
                  </a:cubicBezTo>
                  <a:cubicBezTo>
                    <a:pt x="86" y="236"/>
                    <a:pt x="86" y="236"/>
                    <a:pt x="85" y="236"/>
                  </a:cubicBezTo>
                  <a:cubicBezTo>
                    <a:pt x="85" y="209"/>
                    <a:pt x="85" y="209"/>
                    <a:pt x="85" y="209"/>
                  </a:cubicBezTo>
                  <a:cubicBezTo>
                    <a:pt x="89" y="209"/>
                    <a:pt x="89" y="209"/>
                    <a:pt x="89" y="209"/>
                  </a:cubicBezTo>
                  <a:cubicBezTo>
                    <a:pt x="155" y="209"/>
                    <a:pt x="208" y="155"/>
                    <a:pt x="208" y="89"/>
                  </a:cubicBezTo>
                  <a:cubicBezTo>
                    <a:pt x="208" y="81"/>
                    <a:pt x="208" y="73"/>
                    <a:pt x="206" y="65"/>
                  </a:cubicBezTo>
                  <a:cubicBezTo>
                    <a:pt x="168" y="65"/>
                    <a:pt x="168" y="65"/>
                    <a:pt x="168" y="65"/>
                  </a:cubicBezTo>
                  <a:cubicBezTo>
                    <a:pt x="167" y="63"/>
                    <a:pt x="167" y="63"/>
                    <a:pt x="167" y="63"/>
                  </a:cubicBezTo>
                  <a:cubicBezTo>
                    <a:pt x="156" y="29"/>
                    <a:pt x="124" y="6"/>
                    <a:pt x="89" y="6"/>
                  </a:cubicBezTo>
                  <a:cubicBezTo>
                    <a:pt x="43" y="6"/>
                    <a:pt x="6" y="43"/>
                    <a:pt x="6" y="89"/>
                  </a:cubicBezTo>
                  <a:cubicBezTo>
                    <a:pt x="6" y="133"/>
                    <a:pt x="41" y="170"/>
                    <a:pt x="85" y="171"/>
                  </a:cubicBezTo>
                  <a:cubicBezTo>
                    <a:pt x="85" y="123"/>
                    <a:pt x="85" y="123"/>
                    <a:pt x="85" y="123"/>
                  </a:cubicBezTo>
                  <a:cubicBezTo>
                    <a:pt x="91" y="123"/>
                    <a:pt x="91" y="123"/>
                    <a:pt x="91" y="123"/>
                  </a:cubicBezTo>
                  <a:cubicBezTo>
                    <a:pt x="91" y="177"/>
                    <a:pt x="91" y="177"/>
                    <a:pt x="91" y="177"/>
                  </a:cubicBezTo>
                  <a:cubicBezTo>
                    <a:pt x="88" y="177"/>
                    <a:pt x="88" y="177"/>
                    <a:pt x="88" y="177"/>
                  </a:cubicBezTo>
                  <a:cubicBezTo>
                    <a:pt x="40" y="177"/>
                    <a:pt x="0" y="137"/>
                    <a:pt x="0" y="89"/>
                  </a:cubicBezTo>
                  <a:cubicBezTo>
                    <a:pt x="0" y="40"/>
                    <a:pt x="40" y="0"/>
                    <a:pt x="89" y="0"/>
                  </a:cubicBezTo>
                  <a:cubicBezTo>
                    <a:pt x="126" y="0"/>
                    <a:pt x="159" y="24"/>
                    <a:pt x="172" y="59"/>
                  </a:cubicBezTo>
                  <a:cubicBezTo>
                    <a:pt x="211" y="59"/>
                    <a:pt x="211" y="59"/>
                    <a:pt x="211" y="59"/>
                  </a:cubicBezTo>
                  <a:cubicBezTo>
                    <a:pt x="211" y="61"/>
                    <a:pt x="211" y="61"/>
                    <a:pt x="211" y="61"/>
                  </a:cubicBezTo>
                  <a:cubicBezTo>
                    <a:pt x="213" y="70"/>
                    <a:pt x="214" y="79"/>
                    <a:pt x="214" y="8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grpSp>
      <p:grpSp>
        <p:nvGrpSpPr>
          <p:cNvPr id="15" name="Group 14">
            <a:extLst>
              <a:ext uri="{FF2B5EF4-FFF2-40B4-BE49-F238E27FC236}">
                <a16:creationId xmlns:a16="http://schemas.microsoft.com/office/drawing/2014/main" id="{6E014D37-2049-1B4F-BB63-DDD7637B2CE3}"/>
              </a:ext>
            </a:extLst>
          </p:cNvPr>
          <p:cNvGrpSpPr>
            <a:grpSpLocks noChangeAspect="1"/>
          </p:cNvGrpSpPr>
          <p:nvPr/>
        </p:nvGrpSpPr>
        <p:grpSpPr bwMode="auto">
          <a:xfrm>
            <a:off x="8689088" y="2738918"/>
            <a:ext cx="1080230" cy="1078794"/>
            <a:chOff x="1808" y="753"/>
            <a:chExt cx="752" cy="751"/>
          </a:xfrm>
        </p:grpSpPr>
        <p:sp>
          <p:nvSpPr>
            <p:cNvPr id="57" name="Freeform 15">
              <a:extLst>
                <a:ext uri="{FF2B5EF4-FFF2-40B4-BE49-F238E27FC236}">
                  <a16:creationId xmlns:a16="http://schemas.microsoft.com/office/drawing/2014/main" id="{A1A035CB-49FF-7345-9448-CA349BD30912}"/>
                </a:ext>
              </a:extLst>
            </p:cNvPr>
            <p:cNvSpPr>
              <a:spLocks noEditPoints="1"/>
            </p:cNvSpPr>
            <p:nvPr/>
          </p:nvSpPr>
          <p:spPr bwMode="auto">
            <a:xfrm>
              <a:off x="1808" y="753"/>
              <a:ext cx="752" cy="751"/>
            </a:xfrm>
            <a:custGeom>
              <a:avLst/>
              <a:gdLst>
                <a:gd name="T0" fmla="*/ 268 w 315"/>
                <a:gd name="T1" fmla="*/ 45 h 315"/>
                <a:gd name="T2" fmla="*/ 156 w 315"/>
                <a:gd name="T3" fmla="*/ 0 h 315"/>
                <a:gd name="T4" fmla="*/ 45 w 315"/>
                <a:gd name="T5" fmla="*/ 47 h 315"/>
                <a:gd name="T6" fmla="*/ 0 w 315"/>
                <a:gd name="T7" fmla="*/ 159 h 315"/>
                <a:gd name="T8" fmla="*/ 47 w 315"/>
                <a:gd name="T9" fmla="*/ 270 h 315"/>
                <a:gd name="T10" fmla="*/ 71 w 315"/>
                <a:gd name="T11" fmla="*/ 289 h 315"/>
                <a:gd name="T12" fmla="*/ 93 w 315"/>
                <a:gd name="T13" fmla="*/ 301 h 315"/>
                <a:gd name="T14" fmla="*/ 146 w 315"/>
                <a:gd name="T15" fmla="*/ 314 h 315"/>
                <a:gd name="T16" fmla="*/ 158 w 315"/>
                <a:gd name="T17" fmla="*/ 315 h 315"/>
                <a:gd name="T18" fmla="*/ 159 w 315"/>
                <a:gd name="T19" fmla="*/ 315 h 315"/>
                <a:gd name="T20" fmla="*/ 169 w 315"/>
                <a:gd name="T21" fmla="*/ 314 h 315"/>
                <a:gd name="T22" fmla="*/ 222 w 315"/>
                <a:gd name="T23" fmla="*/ 301 h 315"/>
                <a:gd name="T24" fmla="*/ 244 w 315"/>
                <a:gd name="T25" fmla="*/ 289 h 315"/>
                <a:gd name="T26" fmla="*/ 270 w 315"/>
                <a:gd name="T27" fmla="*/ 268 h 315"/>
                <a:gd name="T28" fmla="*/ 315 w 315"/>
                <a:gd name="T29" fmla="*/ 156 h 315"/>
                <a:gd name="T30" fmla="*/ 268 w 315"/>
                <a:gd name="T31" fmla="*/ 45 h 315"/>
                <a:gd name="T32" fmla="*/ 259 w 315"/>
                <a:gd name="T33" fmla="*/ 257 h 315"/>
                <a:gd name="T34" fmla="*/ 244 w 315"/>
                <a:gd name="T35" fmla="*/ 270 h 315"/>
                <a:gd name="T36" fmla="*/ 222 w 315"/>
                <a:gd name="T37" fmla="*/ 284 h 315"/>
                <a:gd name="T38" fmla="*/ 213 w 315"/>
                <a:gd name="T39" fmla="*/ 288 h 315"/>
                <a:gd name="T40" fmla="*/ 169 w 315"/>
                <a:gd name="T41" fmla="*/ 299 h 315"/>
                <a:gd name="T42" fmla="*/ 159 w 315"/>
                <a:gd name="T43" fmla="*/ 299 h 315"/>
                <a:gd name="T44" fmla="*/ 146 w 315"/>
                <a:gd name="T45" fmla="*/ 299 h 315"/>
                <a:gd name="T46" fmla="*/ 93 w 315"/>
                <a:gd name="T47" fmla="*/ 284 h 315"/>
                <a:gd name="T48" fmla="*/ 71 w 315"/>
                <a:gd name="T49" fmla="*/ 270 h 315"/>
                <a:gd name="T50" fmla="*/ 58 w 315"/>
                <a:gd name="T51" fmla="*/ 259 h 315"/>
                <a:gd name="T52" fmla="*/ 16 w 315"/>
                <a:gd name="T53" fmla="*/ 159 h 315"/>
                <a:gd name="T54" fmla="*/ 56 w 315"/>
                <a:gd name="T55" fmla="*/ 58 h 315"/>
                <a:gd name="T56" fmla="*/ 156 w 315"/>
                <a:gd name="T57" fmla="*/ 16 h 315"/>
                <a:gd name="T58" fmla="*/ 158 w 315"/>
                <a:gd name="T59" fmla="*/ 16 h 315"/>
                <a:gd name="T60" fmla="*/ 257 w 315"/>
                <a:gd name="T61" fmla="*/ 56 h 315"/>
                <a:gd name="T62" fmla="*/ 300 w 315"/>
                <a:gd name="T63" fmla="*/ 156 h 315"/>
                <a:gd name="T64" fmla="*/ 259 w 315"/>
                <a:gd name="T65" fmla="*/ 25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5" h="315">
                  <a:moveTo>
                    <a:pt x="268" y="45"/>
                  </a:moveTo>
                  <a:cubicBezTo>
                    <a:pt x="238" y="16"/>
                    <a:pt x="198" y="0"/>
                    <a:pt x="156" y="0"/>
                  </a:cubicBezTo>
                  <a:cubicBezTo>
                    <a:pt x="114" y="1"/>
                    <a:pt x="75" y="17"/>
                    <a:pt x="45" y="47"/>
                  </a:cubicBezTo>
                  <a:cubicBezTo>
                    <a:pt x="16" y="77"/>
                    <a:pt x="0" y="117"/>
                    <a:pt x="0" y="159"/>
                  </a:cubicBezTo>
                  <a:cubicBezTo>
                    <a:pt x="1" y="201"/>
                    <a:pt x="17" y="240"/>
                    <a:pt x="47" y="270"/>
                  </a:cubicBezTo>
                  <a:cubicBezTo>
                    <a:pt x="55" y="277"/>
                    <a:pt x="63" y="283"/>
                    <a:pt x="71" y="289"/>
                  </a:cubicBezTo>
                  <a:cubicBezTo>
                    <a:pt x="78" y="294"/>
                    <a:pt x="86" y="298"/>
                    <a:pt x="93" y="301"/>
                  </a:cubicBezTo>
                  <a:cubicBezTo>
                    <a:pt x="110" y="309"/>
                    <a:pt x="128" y="313"/>
                    <a:pt x="146" y="314"/>
                  </a:cubicBezTo>
                  <a:cubicBezTo>
                    <a:pt x="150" y="315"/>
                    <a:pt x="154" y="315"/>
                    <a:pt x="158" y="315"/>
                  </a:cubicBezTo>
                  <a:cubicBezTo>
                    <a:pt x="158" y="315"/>
                    <a:pt x="159" y="315"/>
                    <a:pt x="159" y="315"/>
                  </a:cubicBezTo>
                  <a:cubicBezTo>
                    <a:pt x="162" y="315"/>
                    <a:pt x="166" y="315"/>
                    <a:pt x="169" y="314"/>
                  </a:cubicBezTo>
                  <a:cubicBezTo>
                    <a:pt x="187" y="313"/>
                    <a:pt x="205" y="309"/>
                    <a:pt x="222" y="301"/>
                  </a:cubicBezTo>
                  <a:cubicBezTo>
                    <a:pt x="229" y="298"/>
                    <a:pt x="237" y="294"/>
                    <a:pt x="244" y="289"/>
                  </a:cubicBezTo>
                  <a:cubicBezTo>
                    <a:pt x="253" y="283"/>
                    <a:pt x="262" y="276"/>
                    <a:pt x="270" y="268"/>
                  </a:cubicBezTo>
                  <a:cubicBezTo>
                    <a:pt x="299" y="238"/>
                    <a:pt x="315" y="198"/>
                    <a:pt x="315" y="156"/>
                  </a:cubicBezTo>
                  <a:cubicBezTo>
                    <a:pt x="315" y="114"/>
                    <a:pt x="298" y="75"/>
                    <a:pt x="268" y="45"/>
                  </a:cubicBezTo>
                  <a:moveTo>
                    <a:pt x="259" y="257"/>
                  </a:moveTo>
                  <a:cubicBezTo>
                    <a:pt x="254" y="262"/>
                    <a:pt x="249" y="266"/>
                    <a:pt x="244" y="270"/>
                  </a:cubicBezTo>
                  <a:cubicBezTo>
                    <a:pt x="237" y="276"/>
                    <a:pt x="229" y="280"/>
                    <a:pt x="222" y="284"/>
                  </a:cubicBezTo>
                  <a:cubicBezTo>
                    <a:pt x="219" y="286"/>
                    <a:pt x="216" y="287"/>
                    <a:pt x="213" y="288"/>
                  </a:cubicBezTo>
                  <a:cubicBezTo>
                    <a:pt x="199" y="294"/>
                    <a:pt x="184" y="298"/>
                    <a:pt x="169" y="299"/>
                  </a:cubicBezTo>
                  <a:cubicBezTo>
                    <a:pt x="166" y="299"/>
                    <a:pt x="162" y="299"/>
                    <a:pt x="159" y="299"/>
                  </a:cubicBezTo>
                  <a:cubicBezTo>
                    <a:pt x="155" y="299"/>
                    <a:pt x="151" y="299"/>
                    <a:pt x="146" y="299"/>
                  </a:cubicBezTo>
                  <a:cubicBezTo>
                    <a:pt x="128" y="298"/>
                    <a:pt x="110" y="292"/>
                    <a:pt x="93" y="284"/>
                  </a:cubicBezTo>
                  <a:cubicBezTo>
                    <a:pt x="86" y="280"/>
                    <a:pt x="78" y="275"/>
                    <a:pt x="71" y="270"/>
                  </a:cubicBezTo>
                  <a:cubicBezTo>
                    <a:pt x="67" y="266"/>
                    <a:pt x="62" y="263"/>
                    <a:pt x="58" y="259"/>
                  </a:cubicBezTo>
                  <a:cubicBezTo>
                    <a:pt x="31" y="232"/>
                    <a:pt x="16" y="197"/>
                    <a:pt x="16" y="159"/>
                  </a:cubicBezTo>
                  <a:cubicBezTo>
                    <a:pt x="15" y="121"/>
                    <a:pt x="30" y="85"/>
                    <a:pt x="56" y="58"/>
                  </a:cubicBezTo>
                  <a:cubicBezTo>
                    <a:pt x="83" y="31"/>
                    <a:pt x="119" y="16"/>
                    <a:pt x="156" y="16"/>
                  </a:cubicBezTo>
                  <a:cubicBezTo>
                    <a:pt x="157" y="16"/>
                    <a:pt x="157" y="16"/>
                    <a:pt x="158" y="16"/>
                  </a:cubicBezTo>
                  <a:cubicBezTo>
                    <a:pt x="195" y="16"/>
                    <a:pt x="230" y="30"/>
                    <a:pt x="257" y="56"/>
                  </a:cubicBezTo>
                  <a:cubicBezTo>
                    <a:pt x="284" y="83"/>
                    <a:pt x="299" y="118"/>
                    <a:pt x="300" y="156"/>
                  </a:cubicBezTo>
                  <a:cubicBezTo>
                    <a:pt x="300" y="194"/>
                    <a:pt x="285" y="230"/>
                    <a:pt x="259" y="2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58" name="Freeform 16">
              <a:extLst>
                <a:ext uri="{FF2B5EF4-FFF2-40B4-BE49-F238E27FC236}">
                  <a16:creationId xmlns:a16="http://schemas.microsoft.com/office/drawing/2014/main" id="{1D275FC7-0BDB-0443-801D-BD8949AA7B9C}"/>
                </a:ext>
              </a:extLst>
            </p:cNvPr>
            <p:cNvSpPr>
              <a:spLocks/>
            </p:cNvSpPr>
            <p:nvPr/>
          </p:nvSpPr>
          <p:spPr bwMode="auto">
            <a:xfrm>
              <a:off x="1828" y="772"/>
              <a:ext cx="715" cy="713"/>
            </a:xfrm>
            <a:custGeom>
              <a:avLst/>
              <a:gdLst>
                <a:gd name="T0" fmla="*/ 299 w 300"/>
                <a:gd name="T1" fmla="*/ 148 h 299"/>
                <a:gd name="T2" fmla="*/ 256 w 300"/>
                <a:gd name="T3" fmla="*/ 254 h 299"/>
                <a:gd name="T4" fmla="*/ 250 w 300"/>
                <a:gd name="T5" fmla="*/ 260 h 299"/>
                <a:gd name="T6" fmla="*/ 245 w 300"/>
                <a:gd name="T7" fmla="*/ 265 h 299"/>
                <a:gd name="T8" fmla="*/ 219 w 300"/>
                <a:gd name="T9" fmla="*/ 282 h 299"/>
                <a:gd name="T10" fmla="*/ 214 w 300"/>
                <a:gd name="T11" fmla="*/ 285 h 299"/>
                <a:gd name="T12" fmla="*/ 170 w 300"/>
                <a:gd name="T13" fmla="*/ 298 h 299"/>
                <a:gd name="T14" fmla="*/ 165 w 300"/>
                <a:gd name="T15" fmla="*/ 298 h 299"/>
                <a:gd name="T16" fmla="*/ 151 w 300"/>
                <a:gd name="T17" fmla="*/ 299 h 299"/>
                <a:gd name="T18" fmla="*/ 148 w 300"/>
                <a:gd name="T19" fmla="*/ 299 h 299"/>
                <a:gd name="T20" fmla="*/ 139 w 300"/>
                <a:gd name="T21" fmla="*/ 299 h 299"/>
                <a:gd name="T22" fmla="*/ 134 w 300"/>
                <a:gd name="T23" fmla="*/ 298 h 299"/>
                <a:gd name="T24" fmla="*/ 90 w 300"/>
                <a:gd name="T25" fmla="*/ 287 h 299"/>
                <a:gd name="T26" fmla="*/ 85 w 300"/>
                <a:gd name="T27" fmla="*/ 284 h 299"/>
                <a:gd name="T28" fmla="*/ 63 w 300"/>
                <a:gd name="T29" fmla="*/ 271 h 299"/>
                <a:gd name="T30" fmla="*/ 62 w 300"/>
                <a:gd name="T31" fmla="*/ 271 h 299"/>
                <a:gd name="T32" fmla="*/ 54 w 300"/>
                <a:gd name="T33" fmla="*/ 265 h 299"/>
                <a:gd name="T34" fmla="*/ 45 w 300"/>
                <a:gd name="T35" fmla="*/ 256 h 299"/>
                <a:gd name="T36" fmla="*/ 0 w 300"/>
                <a:gd name="T37" fmla="*/ 151 h 299"/>
                <a:gd name="T38" fmla="*/ 43 w 300"/>
                <a:gd name="T39" fmla="*/ 45 h 299"/>
                <a:gd name="T40" fmla="*/ 148 w 300"/>
                <a:gd name="T41" fmla="*/ 0 h 299"/>
                <a:gd name="T42" fmla="*/ 255 w 300"/>
                <a:gd name="T43" fmla="*/ 43 h 299"/>
                <a:gd name="T44" fmla="*/ 299 w 300"/>
                <a:gd name="T45" fmla="*/ 1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0" h="299">
                  <a:moveTo>
                    <a:pt x="299" y="148"/>
                  </a:moveTo>
                  <a:cubicBezTo>
                    <a:pt x="300" y="188"/>
                    <a:pt x="284" y="226"/>
                    <a:pt x="256" y="254"/>
                  </a:cubicBezTo>
                  <a:cubicBezTo>
                    <a:pt x="254" y="256"/>
                    <a:pt x="252" y="258"/>
                    <a:pt x="250" y="260"/>
                  </a:cubicBezTo>
                  <a:cubicBezTo>
                    <a:pt x="248" y="262"/>
                    <a:pt x="247" y="263"/>
                    <a:pt x="245" y="265"/>
                  </a:cubicBezTo>
                  <a:cubicBezTo>
                    <a:pt x="237" y="271"/>
                    <a:pt x="228" y="277"/>
                    <a:pt x="219" y="282"/>
                  </a:cubicBezTo>
                  <a:cubicBezTo>
                    <a:pt x="217" y="283"/>
                    <a:pt x="216" y="284"/>
                    <a:pt x="214" y="285"/>
                  </a:cubicBezTo>
                  <a:cubicBezTo>
                    <a:pt x="200" y="291"/>
                    <a:pt x="185" y="296"/>
                    <a:pt x="170" y="298"/>
                  </a:cubicBezTo>
                  <a:cubicBezTo>
                    <a:pt x="168" y="298"/>
                    <a:pt x="167" y="298"/>
                    <a:pt x="165" y="298"/>
                  </a:cubicBezTo>
                  <a:cubicBezTo>
                    <a:pt x="160" y="299"/>
                    <a:pt x="156" y="299"/>
                    <a:pt x="151" y="299"/>
                  </a:cubicBezTo>
                  <a:cubicBezTo>
                    <a:pt x="148" y="299"/>
                    <a:pt x="148" y="299"/>
                    <a:pt x="148" y="299"/>
                  </a:cubicBezTo>
                  <a:cubicBezTo>
                    <a:pt x="145" y="299"/>
                    <a:pt x="142" y="299"/>
                    <a:pt x="139" y="299"/>
                  </a:cubicBezTo>
                  <a:cubicBezTo>
                    <a:pt x="137" y="299"/>
                    <a:pt x="136" y="298"/>
                    <a:pt x="134" y="298"/>
                  </a:cubicBezTo>
                  <a:cubicBezTo>
                    <a:pt x="119" y="297"/>
                    <a:pt x="104" y="293"/>
                    <a:pt x="90" y="287"/>
                  </a:cubicBezTo>
                  <a:cubicBezTo>
                    <a:pt x="88" y="286"/>
                    <a:pt x="87" y="285"/>
                    <a:pt x="85" y="284"/>
                  </a:cubicBezTo>
                  <a:cubicBezTo>
                    <a:pt x="77" y="281"/>
                    <a:pt x="70" y="276"/>
                    <a:pt x="63" y="271"/>
                  </a:cubicBezTo>
                  <a:cubicBezTo>
                    <a:pt x="62" y="271"/>
                    <a:pt x="62" y="271"/>
                    <a:pt x="62" y="271"/>
                  </a:cubicBezTo>
                  <a:cubicBezTo>
                    <a:pt x="60" y="269"/>
                    <a:pt x="57" y="267"/>
                    <a:pt x="54" y="265"/>
                  </a:cubicBezTo>
                  <a:cubicBezTo>
                    <a:pt x="51" y="262"/>
                    <a:pt x="48" y="259"/>
                    <a:pt x="45" y="256"/>
                  </a:cubicBezTo>
                  <a:cubicBezTo>
                    <a:pt x="16" y="228"/>
                    <a:pt x="0" y="191"/>
                    <a:pt x="0" y="151"/>
                  </a:cubicBezTo>
                  <a:cubicBezTo>
                    <a:pt x="0" y="111"/>
                    <a:pt x="15" y="73"/>
                    <a:pt x="43" y="45"/>
                  </a:cubicBezTo>
                  <a:cubicBezTo>
                    <a:pt x="71" y="16"/>
                    <a:pt x="108" y="0"/>
                    <a:pt x="148" y="0"/>
                  </a:cubicBezTo>
                  <a:cubicBezTo>
                    <a:pt x="188" y="0"/>
                    <a:pt x="226" y="15"/>
                    <a:pt x="255" y="43"/>
                  </a:cubicBezTo>
                  <a:cubicBezTo>
                    <a:pt x="283" y="71"/>
                    <a:pt x="299" y="108"/>
                    <a:pt x="299" y="148"/>
                  </a:cubicBezTo>
                </a:path>
              </a:pathLst>
            </a:custGeom>
            <a:solidFill>
              <a:srgbClr val="007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59" name="Freeform 17">
              <a:extLst>
                <a:ext uri="{FF2B5EF4-FFF2-40B4-BE49-F238E27FC236}">
                  <a16:creationId xmlns:a16="http://schemas.microsoft.com/office/drawing/2014/main" id="{A24D7D4C-5226-F243-8CE2-2A96D8B995E5}"/>
                </a:ext>
              </a:extLst>
            </p:cNvPr>
            <p:cNvSpPr>
              <a:spLocks/>
            </p:cNvSpPr>
            <p:nvPr/>
          </p:nvSpPr>
          <p:spPr bwMode="auto">
            <a:xfrm>
              <a:off x="1890" y="836"/>
              <a:ext cx="588" cy="587"/>
            </a:xfrm>
            <a:custGeom>
              <a:avLst/>
              <a:gdLst>
                <a:gd name="T0" fmla="*/ 247 w 247"/>
                <a:gd name="T1" fmla="*/ 123 h 246"/>
                <a:gd name="T2" fmla="*/ 246 w 247"/>
                <a:gd name="T3" fmla="*/ 136 h 246"/>
                <a:gd name="T4" fmla="*/ 242 w 247"/>
                <a:gd name="T5" fmla="*/ 158 h 246"/>
                <a:gd name="T6" fmla="*/ 241 w 247"/>
                <a:gd name="T7" fmla="*/ 159 h 246"/>
                <a:gd name="T8" fmla="*/ 240 w 247"/>
                <a:gd name="T9" fmla="*/ 164 h 246"/>
                <a:gd name="T10" fmla="*/ 207 w 247"/>
                <a:gd name="T11" fmla="*/ 213 h 246"/>
                <a:gd name="T12" fmla="*/ 123 w 247"/>
                <a:gd name="T13" fmla="*/ 246 h 246"/>
                <a:gd name="T14" fmla="*/ 19 w 247"/>
                <a:gd name="T15" fmla="*/ 189 h 246"/>
                <a:gd name="T16" fmla="*/ 19 w 247"/>
                <a:gd name="T17" fmla="*/ 189 h 246"/>
                <a:gd name="T18" fmla="*/ 0 w 247"/>
                <a:gd name="T19" fmla="*/ 123 h 246"/>
                <a:gd name="T20" fmla="*/ 0 w 247"/>
                <a:gd name="T21" fmla="*/ 115 h 246"/>
                <a:gd name="T22" fmla="*/ 39 w 247"/>
                <a:gd name="T23" fmla="*/ 33 h 246"/>
                <a:gd name="T24" fmla="*/ 60 w 247"/>
                <a:gd name="T25" fmla="*/ 17 h 246"/>
                <a:gd name="T26" fmla="*/ 123 w 247"/>
                <a:gd name="T27" fmla="*/ 0 h 246"/>
                <a:gd name="T28" fmla="*/ 156 w 247"/>
                <a:gd name="T29" fmla="*/ 4 h 246"/>
                <a:gd name="T30" fmla="*/ 171 w 247"/>
                <a:gd name="T31" fmla="*/ 9 h 246"/>
                <a:gd name="T32" fmla="*/ 196 w 247"/>
                <a:gd name="T33" fmla="*/ 23 h 246"/>
                <a:gd name="T34" fmla="*/ 202 w 247"/>
                <a:gd name="T35" fmla="*/ 28 h 246"/>
                <a:gd name="T36" fmla="*/ 207 w 247"/>
                <a:gd name="T37" fmla="*/ 33 h 246"/>
                <a:gd name="T38" fmla="*/ 219 w 247"/>
                <a:gd name="T39" fmla="*/ 45 h 246"/>
                <a:gd name="T40" fmla="*/ 246 w 247"/>
                <a:gd name="T41" fmla="*/ 108 h 246"/>
                <a:gd name="T42" fmla="*/ 247 w 247"/>
                <a:gd name="T43"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7" h="246">
                  <a:moveTo>
                    <a:pt x="247" y="123"/>
                  </a:moveTo>
                  <a:cubicBezTo>
                    <a:pt x="247" y="127"/>
                    <a:pt x="246" y="132"/>
                    <a:pt x="246" y="136"/>
                  </a:cubicBezTo>
                  <a:cubicBezTo>
                    <a:pt x="245" y="143"/>
                    <a:pt x="244" y="151"/>
                    <a:pt x="242" y="158"/>
                  </a:cubicBezTo>
                  <a:cubicBezTo>
                    <a:pt x="242" y="158"/>
                    <a:pt x="241" y="159"/>
                    <a:pt x="241" y="159"/>
                  </a:cubicBezTo>
                  <a:cubicBezTo>
                    <a:pt x="241" y="161"/>
                    <a:pt x="240" y="162"/>
                    <a:pt x="240" y="164"/>
                  </a:cubicBezTo>
                  <a:cubicBezTo>
                    <a:pt x="233" y="183"/>
                    <a:pt x="222" y="200"/>
                    <a:pt x="207" y="213"/>
                  </a:cubicBezTo>
                  <a:cubicBezTo>
                    <a:pt x="185" y="234"/>
                    <a:pt x="156" y="246"/>
                    <a:pt x="123" y="246"/>
                  </a:cubicBezTo>
                  <a:cubicBezTo>
                    <a:pt x="80" y="246"/>
                    <a:pt x="41" y="223"/>
                    <a:pt x="19" y="189"/>
                  </a:cubicBezTo>
                  <a:cubicBezTo>
                    <a:pt x="19" y="189"/>
                    <a:pt x="19" y="189"/>
                    <a:pt x="19" y="189"/>
                  </a:cubicBezTo>
                  <a:cubicBezTo>
                    <a:pt x="7" y="170"/>
                    <a:pt x="0" y="147"/>
                    <a:pt x="0" y="123"/>
                  </a:cubicBezTo>
                  <a:cubicBezTo>
                    <a:pt x="0" y="120"/>
                    <a:pt x="0" y="118"/>
                    <a:pt x="0" y="115"/>
                  </a:cubicBezTo>
                  <a:cubicBezTo>
                    <a:pt x="2" y="83"/>
                    <a:pt x="17" y="54"/>
                    <a:pt x="39" y="33"/>
                  </a:cubicBezTo>
                  <a:cubicBezTo>
                    <a:pt x="46" y="27"/>
                    <a:pt x="52" y="22"/>
                    <a:pt x="60" y="17"/>
                  </a:cubicBezTo>
                  <a:cubicBezTo>
                    <a:pt x="78" y="6"/>
                    <a:pt x="100" y="0"/>
                    <a:pt x="123" y="0"/>
                  </a:cubicBezTo>
                  <a:cubicBezTo>
                    <a:pt x="135" y="0"/>
                    <a:pt x="146" y="1"/>
                    <a:pt x="156" y="4"/>
                  </a:cubicBezTo>
                  <a:cubicBezTo>
                    <a:pt x="161" y="6"/>
                    <a:pt x="166" y="7"/>
                    <a:pt x="171" y="9"/>
                  </a:cubicBezTo>
                  <a:cubicBezTo>
                    <a:pt x="180" y="13"/>
                    <a:pt x="188" y="18"/>
                    <a:pt x="196" y="23"/>
                  </a:cubicBezTo>
                  <a:cubicBezTo>
                    <a:pt x="198" y="25"/>
                    <a:pt x="200" y="26"/>
                    <a:pt x="202" y="28"/>
                  </a:cubicBezTo>
                  <a:cubicBezTo>
                    <a:pt x="204" y="30"/>
                    <a:pt x="206" y="31"/>
                    <a:pt x="207" y="33"/>
                  </a:cubicBezTo>
                  <a:cubicBezTo>
                    <a:pt x="211" y="37"/>
                    <a:pt x="215" y="41"/>
                    <a:pt x="219" y="45"/>
                  </a:cubicBezTo>
                  <a:cubicBezTo>
                    <a:pt x="233" y="63"/>
                    <a:pt x="243" y="84"/>
                    <a:pt x="246" y="108"/>
                  </a:cubicBezTo>
                  <a:cubicBezTo>
                    <a:pt x="246" y="113"/>
                    <a:pt x="247" y="118"/>
                    <a:pt x="247" y="123"/>
                  </a:cubicBezTo>
                </a:path>
              </a:pathLst>
            </a:custGeom>
            <a:solidFill>
              <a:srgbClr val="002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60" name="Freeform 18">
              <a:extLst>
                <a:ext uri="{FF2B5EF4-FFF2-40B4-BE49-F238E27FC236}">
                  <a16:creationId xmlns:a16="http://schemas.microsoft.com/office/drawing/2014/main" id="{F4BBA9C5-1BF4-0F4D-9426-1DEDC647CE25}"/>
                </a:ext>
              </a:extLst>
            </p:cNvPr>
            <p:cNvSpPr>
              <a:spLocks noEditPoints="1"/>
            </p:cNvSpPr>
            <p:nvPr/>
          </p:nvSpPr>
          <p:spPr bwMode="auto">
            <a:xfrm>
              <a:off x="1828" y="772"/>
              <a:ext cx="712" cy="713"/>
            </a:xfrm>
            <a:custGeom>
              <a:avLst/>
              <a:gdLst>
                <a:gd name="T0" fmla="*/ 298 w 299"/>
                <a:gd name="T1" fmla="*/ 129 h 299"/>
                <a:gd name="T2" fmla="*/ 298 w 299"/>
                <a:gd name="T3" fmla="*/ 127 h 299"/>
                <a:gd name="T4" fmla="*/ 255 w 299"/>
                <a:gd name="T5" fmla="*/ 43 h 299"/>
                <a:gd name="T6" fmla="*/ 148 w 299"/>
                <a:gd name="T7" fmla="*/ 0 h 299"/>
                <a:gd name="T8" fmla="*/ 0 w 299"/>
                <a:gd name="T9" fmla="*/ 151 h 299"/>
                <a:gd name="T10" fmla="*/ 30 w 299"/>
                <a:gd name="T11" fmla="*/ 240 h 299"/>
                <a:gd name="T12" fmla="*/ 45 w 299"/>
                <a:gd name="T13" fmla="*/ 256 h 299"/>
                <a:gd name="T14" fmla="*/ 48 w 299"/>
                <a:gd name="T15" fmla="*/ 259 h 299"/>
                <a:gd name="T16" fmla="*/ 51 w 299"/>
                <a:gd name="T17" fmla="*/ 262 h 299"/>
                <a:gd name="T18" fmla="*/ 60 w 299"/>
                <a:gd name="T19" fmla="*/ 270 h 299"/>
                <a:gd name="T20" fmla="*/ 74 w 299"/>
                <a:gd name="T21" fmla="*/ 278 h 299"/>
                <a:gd name="T22" fmla="*/ 85 w 299"/>
                <a:gd name="T23" fmla="*/ 285 h 299"/>
                <a:gd name="T24" fmla="*/ 138 w 299"/>
                <a:gd name="T25" fmla="*/ 299 h 299"/>
                <a:gd name="T26" fmla="*/ 151 w 299"/>
                <a:gd name="T27" fmla="*/ 299 h 299"/>
                <a:gd name="T28" fmla="*/ 197 w 299"/>
                <a:gd name="T29" fmla="*/ 291 h 299"/>
                <a:gd name="T30" fmla="*/ 206 w 299"/>
                <a:gd name="T31" fmla="*/ 288 h 299"/>
                <a:gd name="T32" fmla="*/ 214 w 299"/>
                <a:gd name="T33" fmla="*/ 285 h 299"/>
                <a:gd name="T34" fmla="*/ 256 w 299"/>
                <a:gd name="T35" fmla="*/ 254 h 299"/>
                <a:gd name="T36" fmla="*/ 263 w 299"/>
                <a:gd name="T37" fmla="*/ 247 h 299"/>
                <a:gd name="T38" fmla="*/ 285 w 299"/>
                <a:gd name="T39" fmla="*/ 215 h 299"/>
                <a:gd name="T40" fmla="*/ 299 w 299"/>
                <a:gd name="T41" fmla="*/ 148 h 299"/>
                <a:gd name="T42" fmla="*/ 290 w 299"/>
                <a:gd name="T43" fmla="*/ 153 h 299"/>
                <a:gd name="T44" fmla="*/ 289 w 299"/>
                <a:gd name="T45" fmla="*/ 168 h 299"/>
                <a:gd name="T46" fmla="*/ 280 w 299"/>
                <a:gd name="T47" fmla="*/ 201 h 299"/>
                <a:gd name="T48" fmla="*/ 264 w 299"/>
                <a:gd name="T49" fmla="*/ 231 h 299"/>
                <a:gd name="T50" fmla="*/ 253 w 299"/>
                <a:gd name="T51" fmla="*/ 245 h 299"/>
                <a:gd name="T52" fmla="*/ 236 w 299"/>
                <a:gd name="T53" fmla="*/ 260 h 299"/>
                <a:gd name="T54" fmla="*/ 209 w 299"/>
                <a:gd name="T55" fmla="*/ 277 h 299"/>
                <a:gd name="T56" fmla="*/ 190 w 299"/>
                <a:gd name="T57" fmla="*/ 284 h 299"/>
                <a:gd name="T58" fmla="*/ 161 w 299"/>
                <a:gd name="T59" fmla="*/ 289 h 299"/>
                <a:gd name="T60" fmla="*/ 148 w 299"/>
                <a:gd name="T61" fmla="*/ 290 h 299"/>
                <a:gd name="T62" fmla="*/ 129 w 299"/>
                <a:gd name="T63" fmla="*/ 288 h 299"/>
                <a:gd name="T64" fmla="*/ 119 w 299"/>
                <a:gd name="T65" fmla="*/ 286 h 299"/>
                <a:gd name="T66" fmla="*/ 101 w 299"/>
                <a:gd name="T67" fmla="*/ 281 h 299"/>
                <a:gd name="T68" fmla="*/ 94 w 299"/>
                <a:gd name="T69" fmla="*/ 278 h 299"/>
                <a:gd name="T70" fmla="*/ 77 w 299"/>
                <a:gd name="T71" fmla="*/ 270 h 299"/>
                <a:gd name="T72" fmla="*/ 66 w 299"/>
                <a:gd name="T73" fmla="*/ 262 h 299"/>
                <a:gd name="T74" fmla="*/ 58 w 299"/>
                <a:gd name="T75" fmla="*/ 256 h 299"/>
                <a:gd name="T76" fmla="*/ 51 w 299"/>
                <a:gd name="T77" fmla="*/ 250 h 299"/>
                <a:gd name="T78" fmla="*/ 46 w 299"/>
                <a:gd name="T79" fmla="*/ 244 h 299"/>
                <a:gd name="T80" fmla="*/ 42 w 299"/>
                <a:gd name="T81" fmla="*/ 240 h 299"/>
                <a:gd name="T82" fmla="*/ 33 w 299"/>
                <a:gd name="T83" fmla="*/ 227 h 299"/>
                <a:gd name="T84" fmla="*/ 10 w 299"/>
                <a:gd name="T85" fmla="*/ 159 h 299"/>
                <a:gd name="T86" fmla="*/ 50 w 299"/>
                <a:gd name="T87" fmla="*/ 51 h 299"/>
                <a:gd name="T88" fmla="*/ 150 w 299"/>
                <a:gd name="T89" fmla="*/ 9 h 299"/>
                <a:gd name="T90" fmla="*/ 284 w 299"/>
                <a:gd name="T91" fmla="*/ 108 h 299"/>
                <a:gd name="T92" fmla="*/ 288 w 299"/>
                <a:gd name="T93" fmla="*/ 125 h 299"/>
                <a:gd name="T94" fmla="*/ 288 w 299"/>
                <a:gd name="T95" fmla="*/ 127 h 299"/>
                <a:gd name="T96" fmla="*/ 290 w 299"/>
                <a:gd name="T97" fmla="*/ 143 h 299"/>
                <a:gd name="T98" fmla="*/ 290 w 299"/>
                <a:gd name="T99" fmla="*/ 15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9" h="299">
                  <a:moveTo>
                    <a:pt x="299" y="135"/>
                  </a:moveTo>
                  <a:cubicBezTo>
                    <a:pt x="298" y="133"/>
                    <a:pt x="298" y="131"/>
                    <a:pt x="298" y="129"/>
                  </a:cubicBezTo>
                  <a:cubicBezTo>
                    <a:pt x="298" y="128"/>
                    <a:pt x="298" y="128"/>
                    <a:pt x="298" y="127"/>
                  </a:cubicBezTo>
                  <a:cubicBezTo>
                    <a:pt x="298" y="127"/>
                    <a:pt x="298" y="127"/>
                    <a:pt x="298" y="127"/>
                  </a:cubicBezTo>
                  <a:cubicBezTo>
                    <a:pt x="297" y="123"/>
                    <a:pt x="296" y="119"/>
                    <a:pt x="295" y="115"/>
                  </a:cubicBezTo>
                  <a:cubicBezTo>
                    <a:pt x="289" y="88"/>
                    <a:pt x="275" y="63"/>
                    <a:pt x="255" y="43"/>
                  </a:cubicBezTo>
                  <a:cubicBezTo>
                    <a:pt x="226" y="15"/>
                    <a:pt x="189" y="0"/>
                    <a:pt x="150" y="0"/>
                  </a:cubicBezTo>
                  <a:cubicBezTo>
                    <a:pt x="148" y="0"/>
                    <a:pt x="148" y="0"/>
                    <a:pt x="148" y="0"/>
                  </a:cubicBezTo>
                  <a:cubicBezTo>
                    <a:pt x="108" y="0"/>
                    <a:pt x="71" y="16"/>
                    <a:pt x="43" y="45"/>
                  </a:cubicBezTo>
                  <a:cubicBezTo>
                    <a:pt x="15" y="73"/>
                    <a:pt x="0" y="111"/>
                    <a:pt x="0" y="151"/>
                  </a:cubicBezTo>
                  <a:cubicBezTo>
                    <a:pt x="0" y="182"/>
                    <a:pt x="10" y="212"/>
                    <a:pt x="29" y="237"/>
                  </a:cubicBezTo>
                  <a:cubicBezTo>
                    <a:pt x="29" y="238"/>
                    <a:pt x="30" y="239"/>
                    <a:pt x="30" y="240"/>
                  </a:cubicBezTo>
                  <a:cubicBezTo>
                    <a:pt x="31" y="241"/>
                    <a:pt x="32" y="242"/>
                    <a:pt x="33" y="243"/>
                  </a:cubicBezTo>
                  <a:cubicBezTo>
                    <a:pt x="37" y="248"/>
                    <a:pt x="41" y="252"/>
                    <a:pt x="45" y="256"/>
                  </a:cubicBezTo>
                  <a:cubicBezTo>
                    <a:pt x="45" y="256"/>
                    <a:pt x="45" y="256"/>
                    <a:pt x="45" y="256"/>
                  </a:cubicBezTo>
                  <a:cubicBezTo>
                    <a:pt x="46" y="257"/>
                    <a:pt x="47" y="258"/>
                    <a:pt x="48" y="259"/>
                  </a:cubicBezTo>
                  <a:cubicBezTo>
                    <a:pt x="48" y="260"/>
                    <a:pt x="49" y="260"/>
                    <a:pt x="49" y="260"/>
                  </a:cubicBezTo>
                  <a:cubicBezTo>
                    <a:pt x="50" y="261"/>
                    <a:pt x="51" y="262"/>
                    <a:pt x="51" y="262"/>
                  </a:cubicBezTo>
                  <a:cubicBezTo>
                    <a:pt x="52" y="263"/>
                    <a:pt x="53" y="264"/>
                    <a:pt x="54" y="265"/>
                  </a:cubicBezTo>
                  <a:cubicBezTo>
                    <a:pt x="56" y="267"/>
                    <a:pt x="58" y="268"/>
                    <a:pt x="60" y="270"/>
                  </a:cubicBezTo>
                  <a:cubicBezTo>
                    <a:pt x="61" y="270"/>
                    <a:pt x="62" y="271"/>
                    <a:pt x="63" y="272"/>
                  </a:cubicBezTo>
                  <a:cubicBezTo>
                    <a:pt x="66" y="274"/>
                    <a:pt x="70" y="276"/>
                    <a:pt x="74" y="278"/>
                  </a:cubicBezTo>
                  <a:cubicBezTo>
                    <a:pt x="77" y="280"/>
                    <a:pt x="80" y="282"/>
                    <a:pt x="84" y="284"/>
                  </a:cubicBezTo>
                  <a:cubicBezTo>
                    <a:pt x="84" y="284"/>
                    <a:pt x="85" y="284"/>
                    <a:pt x="85" y="285"/>
                  </a:cubicBezTo>
                  <a:cubicBezTo>
                    <a:pt x="99" y="291"/>
                    <a:pt x="114" y="296"/>
                    <a:pt x="129" y="298"/>
                  </a:cubicBezTo>
                  <a:cubicBezTo>
                    <a:pt x="132" y="298"/>
                    <a:pt x="135" y="298"/>
                    <a:pt x="138" y="299"/>
                  </a:cubicBezTo>
                  <a:cubicBezTo>
                    <a:pt x="142" y="299"/>
                    <a:pt x="145" y="299"/>
                    <a:pt x="148" y="299"/>
                  </a:cubicBezTo>
                  <a:cubicBezTo>
                    <a:pt x="151" y="299"/>
                    <a:pt x="151" y="299"/>
                    <a:pt x="151" y="299"/>
                  </a:cubicBezTo>
                  <a:cubicBezTo>
                    <a:pt x="154" y="299"/>
                    <a:pt x="158" y="299"/>
                    <a:pt x="161" y="299"/>
                  </a:cubicBezTo>
                  <a:cubicBezTo>
                    <a:pt x="173" y="298"/>
                    <a:pt x="186" y="295"/>
                    <a:pt x="197" y="291"/>
                  </a:cubicBezTo>
                  <a:cubicBezTo>
                    <a:pt x="198" y="291"/>
                    <a:pt x="199" y="291"/>
                    <a:pt x="200" y="290"/>
                  </a:cubicBezTo>
                  <a:cubicBezTo>
                    <a:pt x="202" y="290"/>
                    <a:pt x="204" y="289"/>
                    <a:pt x="206" y="288"/>
                  </a:cubicBezTo>
                  <a:cubicBezTo>
                    <a:pt x="207" y="288"/>
                    <a:pt x="207" y="288"/>
                    <a:pt x="208" y="287"/>
                  </a:cubicBezTo>
                  <a:cubicBezTo>
                    <a:pt x="210" y="287"/>
                    <a:pt x="212" y="286"/>
                    <a:pt x="214" y="285"/>
                  </a:cubicBezTo>
                  <a:cubicBezTo>
                    <a:pt x="221" y="281"/>
                    <a:pt x="229" y="277"/>
                    <a:pt x="236" y="272"/>
                  </a:cubicBezTo>
                  <a:cubicBezTo>
                    <a:pt x="243" y="267"/>
                    <a:pt x="250" y="261"/>
                    <a:pt x="256" y="254"/>
                  </a:cubicBezTo>
                  <a:cubicBezTo>
                    <a:pt x="257" y="254"/>
                    <a:pt x="258" y="253"/>
                    <a:pt x="258" y="252"/>
                  </a:cubicBezTo>
                  <a:cubicBezTo>
                    <a:pt x="260" y="251"/>
                    <a:pt x="262" y="249"/>
                    <a:pt x="263" y="247"/>
                  </a:cubicBezTo>
                  <a:cubicBezTo>
                    <a:pt x="268" y="242"/>
                    <a:pt x="272" y="236"/>
                    <a:pt x="275" y="231"/>
                  </a:cubicBezTo>
                  <a:cubicBezTo>
                    <a:pt x="279" y="226"/>
                    <a:pt x="282" y="220"/>
                    <a:pt x="285" y="215"/>
                  </a:cubicBezTo>
                  <a:cubicBezTo>
                    <a:pt x="294" y="195"/>
                    <a:pt x="299" y="174"/>
                    <a:pt x="299" y="153"/>
                  </a:cubicBezTo>
                  <a:cubicBezTo>
                    <a:pt x="299" y="151"/>
                    <a:pt x="299" y="150"/>
                    <a:pt x="299" y="148"/>
                  </a:cubicBezTo>
                  <a:cubicBezTo>
                    <a:pt x="299" y="144"/>
                    <a:pt x="299" y="139"/>
                    <a:pt x="299" y="135"/>
                  </a:cubicBezTo>
                  <a:moveTo>
                    <a:pt x="290" y="153"/>
                  </a:moveTo>
                  <a:cubicBezTo>
                    <a:pt x="290" y="155"/>
                    <a:pt x="290" y="158"/>
                    <a:pt x="290" y="160"/>
                  </a:cubicBezTo>
                  <a:cubicBezTo>
                    <a:pt x="289" y="163"/>
                    <a:pt x="289" y="165"/>
                    <a:pt x="289" y="168"/>
                  </a:cubicBezTo>
                  <a:cubicBezTo>
                    <a:pt x="288" y="174"/>
                    <a:pt x="287" y="180"/>
                    <a:pt x="285" y="185"/>
                  </a:cubicBezTo>
                  <a:cubicBezTo>
                    <a:pt x="284" y="191"/>
                    <a:pt x="282" y="196"/>
                    <a:pt x="280" y="201"/>
                  </a:cubicBezTo>
                  <a:cubicBezTo>
                    <a:pt x="278" y="206"/>
                    <a:pt x="276" y="210"/>
                    <a:pt x="274" y="215"/>
                  </a:cubicBezTo>
                  <a:cubicBezTo>
                    <a:pt x="271" y="220"/>
                    <a:pt x="268" y="226"/>
                    <a:pt x="264" y="231"/>
                  </a:cubicBezTo>
                  <a:cubicBezTo>
                    <a:pt x="262" y="234"/>
                    <a:pt x="260" y="237"/>
                    <a:pt x="257" y="239"/>
                  </a:cubicBezTo>
                  <a:cubicBezTo>
                    <a:pt x="256" y="241"/>
                    <a:pt x="254" y="243"/>
                    <a:pt x="253" y="245"/>
                  </a:cubicBezTo>
                  <a:cubicBezTo>
                    <a:pt x="252" y="246"/>
                    <a:pt x="251" y="247"/>
                    <a:pt x="250" y="248"/>
                  </a:cubicBezTo>
                  <a:cubicBezTo>
                    <a:pt x="245" y="252"/>
                    <a:pt x="241" y="256"/>
                    <a:pt x="236" y="260"/>
                  </a:cubicBezTo>
                  <a:cubicBezTo>
                    <a:pt x="229" y="266"/>
                    <a:pt x="221" y="270"/>
                    <a:pt x="214" y="275"/>
                  </a:cubicBezTo>
                  <a:cubicBezTo>
                    <a:pt x="212" y="275"/>
                    <a:pt x="211" y="276"/>
                    <a:pt x="209" y="277"/>
                  </a:cubicBezTo>
                  <a:cubicBezTo>
                    <a:pt x="209" y="277"/>
                    <a:pt x="208" y="277"/>
                    <a:pt x="208" y="277"/>
                  </a:cubicBezTo>
                  <a:cubicBezTo>
                    <a:pt x="202" y="280"/>
                    <a:pt x="196" y="282"/>
                    <a:pt x="190" y="284"/>
                  </a:cubicBezTo>
                  <a:cubicBezTo>
                    <a:pt x="189" y="284"/>
                    <a:pt x="189" y="284"/>
                    <a:pt x="189" y="284"/>
                  </a:cubicBezTo>
                  <a:cubicBezTo>
                    <a:pt x="180" y="287"/>
                    <a:pt x="170" y="289"/>
                    <a:pt x="161" y="289"/>
                  </a:cubicBezTo>
                  <a:cubicBezTo>
                    <a:pt x="158" y="290"/>
                    <a:pt x="154" y="290"/>
                    <a:pt x="151" y="290"/>
                  </a:cubicBezTo>
                  <a:cubicBezTo>
                    <a:pt x="148" y="290"/>
                    <a:pt x="148" y="290"/>
                    <a:pt x="148" y="290"/>
                  </a:cubicBezTo>
                  <a:cubicBezTo>
                    <a:pt x="145" y="290"/>
                    <a:pt x="142" y="290"/>
                    <a:pt x="138" y="289"/>
                  </a:cubicBezTo>
                  <a:cubicBezTo>
                    <a:pt x="135" y="289"/>
                    <a:pt x="132" y="289"/>
                    <a:pt x="129" y="288"/>
                  </a:cubicBezTo>
                  <a:cubicBezTo>
                    <a:pt x="126" y="288"/>
                    <a:pt x="123" y="287"/>
                    <a:pt x="120" y="287"/>
                  </a:cubicBezTo>
                  <a:cubicBezTo>
                    <a:pt x="119" y="287"/>
                    <a:pt x="119" y="286"/>
                    <a:pt x="119" y="286"/>
                  </a:cubicBezTo>
                  <a:cubicBezTo>
                    <a:pt x="113" y="285"/>
                    <a:pt x="108" y="284"/>
                    <a:pt x="102" y="282"/>
                  </a:cubicBezTo>
                  <a:cubicBezTo>
                    <a:pt x="102" y="282"/>
                    <a:pt x="102" y="281"/>
                    <a:pt x="101" y="281"/>
                  </a:cubicBezTo>
                  <a:cubicBezTo>
                    <a:pt x="101" y="281"/>
                    <a:pt x="100" y="281"/>
                    <a:pt x="100" y="281"/>
                  </a:cubicBezTo>
                  <a:cubicBezTo>
                    <a:pt x="98" y="280"/>
                    <a:pt x="96" y="279"/>
                    <a:pt x="94" y="278"/>
                  </a:cubicBezTo>
                  <a:cubicBezTo>
                    <a:pt x="91" y="277"/>
                    <a:pt x="88" y="276"/>
                    <a:pt x="85" y="274"/>
                  </a:cubicBezTo>
                  <a:cubicBezTo>
                    <a:pt x="83" y="273"/>
                    <a:pt x="80" y="271"/>
                    <a:pt x="77" y="270"/>
                  </a:cubicBezTo>
                  <a:cubicBezTo>
                    <a:pt x="75" y="268"/>
                    <a:pt x="72" y="267"/>
                    <a:pt x="70" y="265"/>
                  </a:cubicBezTo>
                  <a:cubicBezTo>
                    <a:pt x="69" y="264"/>
                    <a:pt x="67" y="263"/>
                    <a:pt x="66" y="262"/>
                  </a:cubicBezTo>
                  <a:cubicBezTo>
                    <a:pt x="65" y="262"/>
                    <a:pt x="64" y="261"/>
                    <a:pt x="63" y="260"/>
                  </a:cubicBezTo>
                  <a:cubicBezTo>
                    <a:pt x="61" y="259"/>
                    <a:pt x="60" y="257"/>
                    <a:pt x="58" y="256"/>
                  </a:cubicBezTo>
                  <a:cubicBezTo>
                    <a:pt x="58" y="256"/>
                    <a:pt x="57" y="255"/>
                    <a:pt x="57" y="255"/>
                  </a:cubicBezTo>
                  <a:cubicBezTo>
                    <a:pt x="55" y="253"/>
                    <a:pt x="53" y="251"/>
                    <a:pt x="51" y="250"/>
                  </a:cubicBezTo>
                  <a:cubicBezTo>
                    <a:pt x="51" y="249"/>
                    <a:pt x="50" y="248"/>
                    <a:pt x="49" y="248"/>
                  </a:cubicBezTo>
                  <a:cubicBezTo>
                    <a:pt x="48" y="246"/>
                    <a:pt x="47" y="245"/>
                    <a:pt x="46" y="244"/>
                  </a:cubicBezTo>
                  <a:cubicBezTo>
                    <a:pt x="46" y="244"/>
                    <a:pt x="46" y="244"/>
                    <a:pt x="45" y="243"/>
                  </a:cubicBezTo>
                  <a:cubicBezTo>
                    <a:pt x="44" y="242"/>
                    <a:pt x="43" y="241"/>
                    <a:pt x="42" y="240"/>
                  </a:cubicBezTo>
                  <a:cubicBezTo>
                    <a:pt x="42" y="239"/>
                    <a:pt x="41" y="239"/>
                    <a:pt x="41" y="239"/>
                  </a:cubicBezTo>
                  <a:cubicBezTo>
                    <a:pt x="38" y="235"/>
                    <a:pt x="35" y="231"/>
                    <a:pt x="33" y="227"/>
                  </a:cubicBezTo>
                  <a:cubicBezTo>
                    <a:pt x="21" y="209"/>
                    <a:pt x="13" y="188"/>
                    <a:pt x="10" y="167"/>
                  </a:cubicBezTo>
                  <a:cubicBezTo>
                    <a:pt x="10" y="164"/>
                    <a:pt x="10" y="162"/>
                    <a:pt x="10" y="159"/>
                  </a:cubicBezTo>
                  <a:cubicBezTo>
                    <a:pt x="9" y="156"/>
                    <a:pt x="9" y="154"/>
                    <a:pt x="9" y="151"/>
                  </a:cubicBezTo>
                  <a:cubicBezTo>
                    <a:pt x="9" y="113"/>
                    <a:pt x="23" y="78"/>
                    <a:pt x="50" y="51"/>
                  </a:cubicBezTo>
                  <a:cubicBezTo>
                    <a:pt x="76" y="24"/>
                    <a:pt x="111" y="9"/>
                    <a:pt x="148" y="9"/>
                  </a:cubicBezTo>
                  <a:cubicBezTo>
                    <a:pt x="150" y="9"/>
                    <a:pt x="150" y="9"/>
                    <a:pt x="150" y="9"/>
                  </a:cubicBezTo>
                  <a:cubicBezTo>
                    <a:pt x="187" y="9"/>
                    <a:pt x="222" y="23"/>
                    <a:pt x="248" y="49"/>
                  </a:cubicBezTo>
                  <a:cubicBezTo>
                    <a:pt x="265" y="66"/>
                    <a:pt x="277" y="86"/>
                    <a:pt x="284" y="108"/>
                  </a:cubicBezTo>
                  <a:cubicBezTo>
                    <a:pt x="284" y="110"/>
                    <a:pt x="285" y="112"/>
                    <a:pt x="286" y="115"/>
                  </a:cubicBezTo>
                  <a:cubicBezTo>
                    <a:pt x="287" y="118"/>
                    <a:pt x="287" y="122"/>
                    <a:pt x="288" y="125"/>
                  </a:cubicBezTo>
                  <a:cubicBezTo>
                    <a:pt x="288" y="126"/>
                    <a:pt x="288" y="126"/>
                    <a:pt x="288" y="127"/>
                  </a:cubicBezTo>
                  <a:cubicBezTo>
                    <a:pt x="288" y="127"/>
                    <a:pt x="288" y="127"/>
                    <a:pt x="288" y="127"/>
                  </a:cubicBezTo>
                  <a:cubicBezTo>
                    <a:pt x="288" y="128"/>
                    <a:pt x="288" y="128"/>
                    <a:pt x="289" y="129"/>
                  </a:cubicBezTo>
                  <a:cubicBezTo>
                    <a:pt x="289" y="134"/>
                    <a:pt x="290" y="138"/>
                    <a:pt x="290" y="143"/>
                  </a:cubicBezTo>
                  <a:cubicBezTo>
                    <a:pt x="290" y="145"/>
                    <a:pt x="290" y="146"/>
                    <a:pt x="290" y="148"/>
                  </a:cubicBezTo>
                  <a:cubicBezTo>
                    <a:pt x="290" y="150"/>
                    <a:pt x="290" y="151"/>
                    <a:pt x="290" y="153"/>
                  </a:cubicBezTo>
                </a:path>
              </a:pathLst>
            </a:custGeom>
            <a:solidFill>
              <a:srgbClr val="002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61" name="Freeform 19">
              <a:extLst>
                <a:ext uri="{FF2B5EF4-FFF2-40B4-BE49-F238E27FC236}">
                  <a16:creationId xmlns:a16="http://schemas.microsoft.com/office/drawing/2014/main" id="{DCF31E0E-4B20-CA46-9EA3-9930457F2B87}"/>
                </a:ext>
              </a:extLst>
            </p:cNvPr>
            <p:cNvSpPr>
              <a:spLocks/>
            </p:cNvSpPr>
            <p:nvPr/>
          </p:nvSpPr>
          <p:spPr bwMode="auto">
            <a:xfrm>
              <a:off x="2061" y="950"/>
              <a:ext cx="246" cy="84"/>
            </a:xfrm>
            <a:custGeom>
              <a:avLst/>
              <a:gdLst>
                <a:gd name="T0" fmla="*/ 52 w 103"/>
                <a:gd name="T1" fmla="*/ 20 h 35"/>
                <a:gd name="T2" fmla="*/ 85 w 103"/>
                <a:gd name="T3" fmla="*/ 35 h 35"/>
                <a:gd name="T4" fmla="*/ 87 w 103"/>
                <a:gd name="T5" fmla="*/ 35 h 35"/>
                <a:gd name="T6" fmla="*/ 102 w 103"/>
                <a:gd name="T7" fmla="*/ 25 h 35"/>
                <a:gd name="T8" fmla="*/ 102 w 103"/>
                <a:gd name="T9" fmla="*/ 23 h 35"/>
                <a:gd name="T10" fmla="*/ 52 w 103"/>
                <a:gd name="T11" fmla="*/ 0 h 35"/>
                <a:gd name="T12" fmla="*/ 1 w 103"/>
                <a:gd name="T13" fmla="*/ 23 h 35"/>
                <a:gd name="T14" fmla="*/ 1 w 103"/>
                <a:gd name="T15" fmla="*/ 25 h 35"/>
                <a:gd name="T16" fmla="*/ 16 w 103"/>
                <a:gd name="T17" fmla="*/ 35 h 35"/>
                <a:gd name="T18" fmla="*/ 18 w 103"/>
                <a:gd name="T19" fmla="*/ 35 h 35"/>
                <a:gd name="T20" fmla="*/ 52 w 103"/>
                <a:gd name="T21"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5">
                  <a:moveTo>
                    <a:pt x="52" y="20"/>
                  </a:moveTo>
                  <a:cubicBezTo>
                    <a:pt x="65" y="20"/>
                    <a:pt x="77" y="26"/>
                    <a:pt x="85" y="35"/>
                  </a:cubicBezTo>
                  <a:cubicBezTo>
                    <a:pt x="86" y="35"/>
                    <a:pt x="87" y="35"/>
                    <a:pt x="87" y="35"/>
                  </a:cubicBezTo>
                  <a:cubicBezTo>
                    <a:pt x="102" y="25"/>
                    <a:pt x="102" y="25"/>
                    <a:pt x="102" y="25"/>
                  </a:cubicBezTo>
                  <a:cubicBezTo>
                    <a:pt x="103" y="24"/>
                    <a:pt x="103" y="23"/>
                    <a:pt x="102" y="23"/>
                  </a:cubicBezTo>
                  <a:cubicBezTo>
                    <a:pt x="90" y="9"/>
                    <a:pt x="72" y="0"/>
                    <a:pt x="52" y="0"/>
                  </a:cubicBezTo>
                  <a:cubicBezTo>
                    <a:pt x="31" y="0"/>
                    <a:pt x="13" y="9"/>
                    <a:pt x="1" y="23"/>
                  </a:cubicBezTo>
                  <a:cubicBezTo>
                    <a:pt x="0" y="24"/>
                    <a:pt x="0" y="25"/>
                    <a:pt x="1" y="25"/>
                  </a:cubicBezTo>
                  <a:cubicBezTo>
                    <a:pt x="16" y="35"/>
                    <a:pt x="16" y="35"/>
                    <a:pt x="16" y="35"/>
                  </a:cubicBezTo>
                  <a:cubicBezTo>
                    <a:pt x="16" y="35"/>
                    <a:pt x="17" y="35"/>
                    <a:pt x="18" y="35"/>
                  </a:cubicBezTo>
                  <a:cubicBezTo>
                    <a:pt x="26" y="26"/>
                    <a:pt x="38" y="20"/>
                    <a:pt x="52"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62" name="Freeform 20">
              <a:extLst>
                <a:ext uri="{FF2B5EF4-FFF2-40B4-BE49-F238E27FC236}">
                  <a16:creationId xmlns:a16="http://schemas.microsoft.com/office/drawing/2014/main" id="{14A11334-A6E1-1B49-895E-7D53E71EA9B8}"/>
                </a:ext>
              </a:extLst>
            </p:cNvPr>
            <p:cNvSpPr>
              <a:spLocks/>
            </p:cNvSpPr>
            <p:nvPr/>
          </p:nvSpPr>
          <p:spPr bwMode="auto">
            <a:xfrm>
              <a:off x="2023" y="1036"/>
              <a:ext cx="322" cy="332"/>
            </a:xfrm>
            <a:custGeom>
              <a:avLst/>
              <a:gdLst>
                <a:gd name="T0" fmla="*/ 125 w 135"/>
                <a:gd name="T1" fmla="*/ 0 h 139"/>
                <a:gd name="T2" fmla="*/ 111 w 135"/>
                <a:gd name="T3" fmla="*/ 10 h 139"/>
                <a:gd name="T4" fmla="*/ 110 w 135"/>
                <a:gd name="T5" fmla="*/ 12 h 139"/>
                <a:gd name="T6" fmla="*/ 114 w 135"/>
                <a:gd name="T7" fmla="*/ 31 h 139"/>
                <a:gd name="T8" fmla="*/ 96 w 135"/>
                <a:gd name="T9" fmla="*/ 68 h 139"/>
                <a:gd name="T10" fmla="*/ 68 w 135"/>
                <a:gd name="T11" fmla="*/ 78 h 139"/>
                <a:gd name="T12" fmla="*/ 39 w 135"/>
                <a:gd name="T13" fmla="*/ 68 h 139"/>
                <a:gd name="T14" fmla="*/ 21 w 135"/>
                <a:gd name="T15" fmla="*/ 31 h 139"/>
                <a:gd name="T16" fmla="*/ 25 w 135"/>
                <a:gd name="T17" fmla="*/ 12 h 139"/>
                <a:gd name="T18" fmla="*/ 24 w 135"/>
                <a:gd name="T19" fmla="*/ 10 h 139"/>
                <a:gd name="T20" fmla="*/ 10 w 135"/>
                <a:gd name="T21" fmla="*/ 0 h 139"/>
                <a:gd name="T22" fmla="*/ 7 w 135"/>
                <a:gd name="T23" fmla="*/ 1 h 139"/>
                <a:gd name="T24" fmla="*/ 0 w 135"/>
                <a:gd name="T25" fmla="*/ 31 h 139"/>
                <a:gd name="T26" fmla="*/ 38 w 135"/>
                <a:gd name="T27" fmla="*/ 91 h 139"/>
                <a:gd name="T28" fmla="*/ 39 w 135"/>
                <a:gd name="T29" fmla="*/ 93 h 139"/>
                <a:gd name="T30" fmla="*/ 39 w 135"/>
                <a:gd name="T31" fmla="*/ 138 h 139"/>
                <a:gd name="T32" fmla="*/ 40 w 135"/>
                <a:gd name="T33" fmla="*/ 139 h 139"/>
                <a:gd name="T34" fmla="*/ 95 w 135"/>
                <a:gd name="T35" fmla="*/ 139 h 139"/>
                <a:gd name="T36" fmla="*/ 96 w 135"/>
                <a:gd name="T37" fmla="*/ 138 h 139"/>
                <a:gd name="T38" fmla="*/ 96 w 135"/>
                <a:gd name="T39" fmla="*/ 93 h 139"/>
                <a:gd name="T40" fmla="*/ 97 w 135"/>
                <a:gd name="T41" fmla="*/ 91 h 139"/>
                <a:gd name="T42" fmla="*/ 135 w 135"/>
                <a:gd name="T43" fmla="*/ 31 h 139"/>
                <a:gd name="T44" fmla="*/ 128 w 135"/>
                <a:gd name="T45" fmla="*/ 1 h 139"/>
                <a:gd name="T46" fmla="*/ 125 w 135"/>
                <a:gd name="T4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39">
                  <a:moveTo>
                    <a:pt x="125" y="0"/>
                  </a:moveTo>
                  <a:cubicBezTo>
                    <a:pt x="111" y="10"/>
                    <a:pt x="111" y="10"/>
                    <a:pt x="111" y="10"/>
                  </a:cubicBezTo>
                  <a:cubicBezTo>
                    <a:pt x="110" y="10"/>
                    <a:pt x="110" y="11"/>
                    <a:pt x="110" y="12"/>
                  </a:cubicBezTo>
                  <a:cubicBezTo>
                    <a:pt x="113" y="18"/>
                    <a:pt x="114" y="24"/>
                    <a:pt x="114" y="31"/>
                  </a:cubicBezTo>
                  <a:cubicBezTo>
                    <a:pt x="114" y="46"/>
                    <a:pt x="107" y="59"/>
                    <a:pt x="96" y="68"/>
                  </a:cubicBezTo>
                  <a:cubicBezTo>
                    <a:pt x="88" y="74"/>
                    <a:pt x="78" y="78"/>
                    <a:pt x="68" y="78"/>
                  </a:cubicBezTo>
                  <a:cubicBezTo>
                    <a:pt x="57" y="78"/>
                    <a:pt x="47" y="74"/>
                    <a:pt x="39" y="68"/>
                  </a:cubicBezTo>
                  <a:cubicBezTo>
                    <a:pt x="28" y="59"/>
                    <a:pt x="21" y="46"/>
                    <a:pt x="21" y="31"/>
                  </a:cubicBezTo>
                  <a:cubicBezTo>
                    <a:pt x="21" y="24"/>
                    <a:pt x="22" y="18"/>
                    <a:pt x="25" y="12"/>
                  </a:cubicBezTo>
                  <a:cubicBezTo>
                    <a:pt x="25" y="11"/>
                    <a:pt x="25" y="10"/>
                    <a:pt x="24" y="10"/>
                  </a:cubicBezTo>
                  <a:cubicBezTo>
                    <a:pt x="10" y="0"/>
                    <a:pt x="10" y="0"/>
                    <a:pt x="10" y="0"/>
                  </a:cubicBezTo>
                  <a:cubicBezTo>
                    <a:pt x="9" y="0"/>
                    <a:pt x="8" y="0"/>
                    <a:pt x="7" y="1"/>
                  </a:cubicBezTo>
                  <a:cubicBezTo>
                    <a:pt x="3" y="10"/>
                    <a:pt x="0" y="20"/>
                    <a:pt x="0" y="31"/>
                  </a:cubicBezTo>
                  <a:cubicBezTo>
                    <a:pt x="0" y="57"/>
                    <a:pt x="16" y="80"/>
                    <a:pt x="38" y="91"/>
                  </a:cubicBezTo>
                  <a:cubicBezTo>
                    <a:pt x="38" y="92"/>
                    <a:pt x="39" y="92"/>
                    <a:pt x="39" y="93"/>
                  </a:cubicBezTo>
                  <a:cubicBezTo>
                    <a:pt x="39" y="138"/>
                    <a:pt x="39" y="138"/>
                    <a:pt x="39" y="138"/>
                  </a:cubicBezTo>
                  <a:cubicBezTo>
                    <a:pt x="39" y="138"/>
                    <a:pt x="40" y="139"/>
                    <a:pt x="40" y="139"/>
                  </a:cubicBezTo>
                  <a:cubicBezTo>
                    <a:pt x="95" y="139"/>
                    <a:pt x="95" y="139"/>
                    <a:pt x="95" y="139"/>
                  </a:cubicBezTo>
                  <a:cubicBezTo>
                    <a:pt x="96" y="139"/>
                    <a:pt x="96" y="138"/>
                    <a:pt x="96" y="138"/>
                  </a:cubicBezTo>
                  <a:cubicBezTo>
                    <a:pt x="96" y="93"/>
                    <a:pt x="96" y="93"/>
                    <a:pt x="96" y="93"/>
                  </a:cubicBezTo>
                  <a:cubicBezTo>
                    <a:pt x="96" y="92"/>
                    <a:pt x="97" y="92"/>
                    <a:pt x="97" y="91"/>
                  </a:cubicBezTo>
                  <a:cubicBezTo>
                    <a:pt x="119" y="80"/>
                    <a:pt x="135" y="57"/>
                    <a:pt x="135" y="31"/>
                  </a:cubicBezTo>
                  <a:cubicBezTo>
                    <a:pt x="135" y="20"/>
                    <a:pt x="132" y="10"/>
                    <a:pt x="128" y="1"/>
                  </a:cubicBezTo>
                  <a:cubicBezTo>
                    <a:pt x="127" y="0"/>
                    <a:pt x="126" y="0"/>
                    <a:pt x="1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63" name="Oval 21">
              <a:extLst>
                <a:ext uri="{FF2B5EF4-FFF2-40B4-BE49-F238E27FC236}">
                  <a16:creationId xmlns:a16="http://schemas.microsoft.com/office/drawing/2014/main" id="{D38EF64B-A357-4542-9BFE-1BD8C4C38A0A}"/>
                </a:ext>
              </a:extLst>
            </p:cNvPr>
            <p:cNvSpPr>
              <a:spLocks noChangeArrowheads="1"/>
            </p:cNvSpPr>
            <p:nvPr/>
          </p:nvSpPr>
          <p:spPr bwMode="auto">
            <a:xfrm>
              <a:off x="2135" y="1101"/>
              <a:ext cx="100" cy="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64" name="Freeform 22">
              <a:extLst>
                <a:ext uri="{FF2B5EF4-FFF2-40B4-BE49-F238E27FC236}">
                  <a16:creationId xmlns:a16="http://schemas.microsoft.com/office/drawing/2014/main" id="{2E7E96B1-0248-4C42-974D-059594454EEE}"/>
                </a:ext>
              </a:extLst>
            </p:cNvPr>
            <p:cNvSpPr>
              <a:spLocks/>
            </p:cNvSpPr>
            <p:nvPr/>
          </p:nvSpPr>
          <p:spPr bwMode="auto">
            <a:xfrm>
              <a:off x="1980" y="955"/>
              <a:ext cx="60" cy="50"/>
            </a:xfrm>
            <a:custGeom>
              <a:avLst/>
              <a:gdLst>
                <a:gd name="T0" fmla="*/ 7 w 25"/>
                <a:gd name="T1" fmla="*/ 2 h 21"/>
                <a:gd name="T2" fmla="*/ 24 w 25"/>
                <a:gd name="T3" fmla="*/ 19 h 21"/>
                <a:gd name="T4" fmla="*/ 24 w 25"/>
                <a:gd name="T5" fmla="*/ 20 h 21"/>
                <a:gd name="T6" fmla="*/ 23 w 25"/>
                <a:gd name="T7" fmla="*/ 21 h 21"/>
                <a:gd name="T8" fmla="*/ 2 w 25"/>
                <a:gd name="T9" fmla="*/ 7 h 21"/>
                <a:gd name="T10" fmla="*/ 1 w 25"/>
                <a:gd name="T11" fmla="*/ 2 h 21"/>
                <a:gd name="T12" fmla="*/ 6 w 25"/>
                <a:gd name="T13" fmla="*/ 1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24" y="19"/>
                    <a:pt x="24" y="19"/>
                    <a:pt x="24" y="19"/>
                  </a:cubicBezTo>
                  <a:cubicBezTo>
                    <a:pt x="25" y="19"/>
                    <a:pt x="25" y="20"/>
                    <a:pt x="24" y="20"/>
                  </a:cubicBezTo>
                  <a:cubicBezTo>
                    <a:pt x="24" y="21"/>
                    <a:pt x="23" y="21"/>
                    <a:pt x="23" y="21"/>
                  </a:cubicBezTo>
                  <a:cubicBezTo>
                    <a:pt x="2" y="7"/>
                    <a:pt x="2" y="7"/>
                    <a:pt x="2" y="7"/>
                  </a:cubicBezTo>
                  <a:cubicBezTo>
                    <a:pt x="1" y="6"/>
                    <a:pt x="0" y="4"/>
                    <a:pt x="1" y="2"/>
                  </a:cubicBezTo>
                  <a:cubicBezTo>
                    <a:pt x="2" y="0"/>
                    <a:pt x="5" y="0"/>
                    <a:pt x="6" y="1"/>
                  </a:cubicBezTo>
                  <a:cubicBezTo>
                    <a:pt x="6" y="1"/>
                    <a:pt x="7" y="1"/>
                    <a:pt x="7" y="2"/>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65" name="Freeform 23">
              <a:extLst>
                <a:ext uri="{FF2B5EF4-FFF2-40B4-BE49-F238E27FC236}">
                  <a16:creationId xmlns:a16="http://schemas.microsoft.com/office/drawing/2014/main" id="{0098187B-B3B3-234F-BF12-910946548FF8}"/>
                </a:ext>
              </a:extLst>
            </p:cNvPr>
            <p:cNvSpPr>
              <a:spLocks/>
            </p:cNvSpPr>
            <p:nvPr/>
          </p:nvSpPr>
          <p:spPr bwMode="auto">
            <a:xfrm>
              <a:off x="2326" y="955"/>
              <a:ext cx="59" cy="50"/>
            </a:xfrm>
            <a:custGeom>
              <a:avLst/>
              <a:gdLst>
                <a:gd name="T0" fmla="*/ 23 w 25"/>
                <a:gd name="T1" fmla="*/ 7 h 21"/>
                <a:gd name="T2" fmla="*/ 2 w 25"/>
                <a:gd name="T3" fmla="*/ 21 h 21"/>
                <a:gd name="T4" fmla="*/ 0 w 25"/>
                <a:gd name="T5" fmla="*/ 20 h 21"/>
                <a:gd name="T6" fmla="*/ 1 w 25"/>
                <a:gd name="T7" fmla="*/ 19 h 21"/>
                <a:gd name="T8" fmla="*/ 18 w 25"/>
                <a:gd name="T9" fmla="*/ 2 h 21"/>
                <a:gd name="T10" fmla="*/ 23 w 25"/>
                <a:gd name="T11" fmla="*/ 2 h 21"/>
                <a:gd name="T12" fmla="*/ 23 w 25"/>
                <a:gd name="T13" fmla="*/ 7 h 21"/>
                <a:gd name="T14" fmla="*/ 23 w 25"/>
                <a:gd name="T15" fmla="*/ 7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23" y="7"/>
                  </a:moveTo>
                  <a:cubicBezTo>
                    <a:pt x="2" y="21"/>
                    <a:pt x="2" y="21"/>
                    <a:pt x="2" y="21"/>
                  </a:cubicBezTo>
                  <a:cubicBezTo>
                    <a:pt x="2" y="21"/>
                    <a:pt x="1" y="21"/>
                    <a:pt x="0" y="20"/>
                  </a:cubicBezTo>
                  <a:cubicBezTo>
                    <a:pt x="0" y="20"/>
                    <a:pt x="0" y="19"/>
                    <a:pt x="1" y="19"/>
                  </a:cubicBezTo>
                  <a:cubicBezTo>
                    <a:pt x="18" y="2"/>
                    <a:pt x="18" y="2"/>
                    <a:pt x="18" y="2"/>
                  </a:cubicBezTo>
                  <a:cubicBezTo>
                    <a:pt x="20" y="0"/>
                    <a:pt x="22" y="0"/>
                    <a:pt x="23" y="2"/>
                  </a:cubicBezTo>
                  <a:cubicBezTo>
                    <a:pt x="25" y="3"/>
                    <a:pt x="25" y="5"/>
                    <a:pt x="23" y="7"/>
                  </a:cubicBezTo>
                  <a:cubicBezTo>
                    <a:pt x="23" y="7"/>
                    <a:pt x="23" y="7"/>
                    <a:pt x="23" y="7"/>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66" name="Freeform 24">
              <a:extLst>
                <a:ext uri="{FF2B5EF4-FFF2-40B4-BE49-F238E27FC236}">
                  <a16:creationId xmlns:a16="http://schemas.microsoft.com/office/drawing/2014/main" id="{0340D72E-4C9A-FE42-A4B8-91B7F5D9A8C4}"/>
                </a:ext>
              </a:extLst>
            </p:cNvPr>
            <p:cNvSpPr>
              <a:spLocks/>
            </p:cNvSpPr>
            <p:nvPr/>
          </p:nvSpPr>
          <p:spPr bwMode="auto">
            <a:xfrm>
              <a:off x="2354" y="1067"/>
              <a:ext cx="72" cy="19"/>
            </a:xfrm>
            <a:custGeom>
              <a:avLst/>
              <a:gdLst>
                <a:gd name="T0" fmla="*/ 26 w 30"/>
                <a:gd name="T1" fmla="*/ 8 h 8"/>
                <a:gd name="T2" fmla="*/ 2 w 30"/>
                <a:gd name="T3" fmla="*/ 8 h 8"/>
                <a:gd name="T4" fmla="*/ 0 w 30"/>
                <a:gd name="T5" fmla="*/ 7 h 8"/>
                <a:gd name="T6" fmla="*/ 1 w 30"/>
                <a:gd name="T7" fmla="*/ 5 h 8"/>
                <a:gd name="T8" fmla="*/ 25 w 30"/>
                <a:gd name="T9" fmla="*/ 1 h 8"/>
                <a:gd name="T10" fmla="*/ 30 w 30"/>
                <a:gd name="T11" fmla="*/ 3 h 8"/>
                <a:gd name="T12" fmla="*/ 27 w 30"/>
                <a:gd name="T13" fmla="*/ 8 h 8"/>
                <a:gd name="T14" fmla="*/ 26 w 30"/>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8">
                  <a:moveTo>
                    <a:pt x="26" y="8"/>
                  </a:moveTo>
                  <a:cubicBezTo>
                    <a:pt x="2" y="8"/>
                    <a:pt x="2" y="8"/>
                    <a:pt x="2" y="8"/>
                  </a:cubicBezTo>
                  <a:cubicBezTo>
                    <a:pt x="1" y="8"/>
                    <a:pt x="0" y="7"/>
                    <a:pt x="0" y="7"/>
                  </a:cubicBezTo>
                  <a:cubicBezTo>
                    <a:pt x="0" y="6"/>
                    <a:pt x="1" y="5"/>
                    <a:pt x="1" y="5"/>
                  </a:cubicBezTo>
                  <a:cubicBezTo>
                    <a:pt x="25" y="1"/>
                    <a:pt x="25" y="1"/>
                    <a:pt x="25" y="1"/>
                  </a:cubicBezTo>
                  <a:cubicBezTo>
                    <a:pt x="27" y="0"/>
                    <a:pt x="29" y="1"/>
                    <a:pt x="30" y="3"/>
                  </a:cubicBezTo>
                  <a:cubicBezTo>
                    <a:pt x="30" y="5"/>
                    <a:pt x="29" y="7"/>
                    <a:pt x="27" y="8"/>
                  </a:cubicBezTo>
                  <a:cubicBezTo>
                    <a:pt x="27" y="8"/>
                    <a:pt x="26" y="8"/>
                    <a:pt x="26" y="8"/>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67" name="Freeform 25">
              <a:extLst>
                <a:ext uri="{FF2B5EF4-FFF2-40B4-BE49-F238E27FC236}">
                  <a16:creationId xmlns:a16="http://schemas.microsoft.com/office/drawing/2014/main" id="{4A481145-C5CD-094F-B10C-B52CD16016C3}"/>
                </a:ext>
              </a:extLst>
            </p:cNvPr>
            <p:cNvSpPr>
              <a:spLocks/>
            </p:cNvSpPr>
            <p:nvPr/>
          </p:nvSpPr>
          <p:spPr bwMode="auto">
            <a:xfrm>
              <a:off x="1940" y="1065"/>
              <a:ext cx="71" cy="19"/>
            </a:xfrm>
            <a:custGeom>
              <a:avLst/>
              <a:gdLst>
                <a:gd name="T0" fmla="*/ 5 w 30"/>
                <a:gd name="T1" fmla="*/ 0 h 8"/>
                <a:gd name="T2" fmla="*/ 29 w 30"/>
                <a:gd name="T3" fmla="*/ 5 h 8"/>
                <a:gd name="T4" fmla="*/ 29 w 30"/>
                <a:gd name="T5" fmla="*/ 7 h 8"/>
                <a:gd name="T6" fmla="*/ 28 w 30"/>
                <a:gd name="T7" fmla="*/ 8 h 8"/>
                <a:gd name="T8" fmla="*/ 4 w 30"/>
                <a:gd name="T9" fmla="*/ 8 h 8"/>
                <a:gd name="T10" fmla="*/ 0 w 30"/>
                <a:gd name="T11" fmla="*/ 4 h 8"/>
                <a:gd name="T12" fmla="*/ 4 w 30"/>
                <a:gd name="T13" fmla="*/ 0 h 8"/>
                <a:gd name="T14" fmla="*/ 5 w 3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8">
                  <a:moveTo>
                    <a:pt x="5" y="0"/>
                  </a:moveTo>
                  <a:cubicBezTo>
                    <a:pt x="29" y="5"/>
                    <a:pt x="29" y="5"/>
                    <a:pt x="29" y="5"/>
                  </a:cubicBezTo>
                  <a:cubicBezTo>
                    <a:pt x="29" y="5"/>
                    <a:pt x="30" y="6"/>
                    <a:pt x="29" y="7"/>
                  </a:cubicBezTo>
                  <a:cubicBezTo>
                    <a:pt x="29" y="7"/>
                    <a:pt x="29" y="8"/>
                    <a:pt x="28" y="8"/>
                  </a:cubicBezTo>
                  <a:cubicBezTo>
                    <a:pt x="4" y="8"/>
                    <a:pt x="4" y="8"/>
                    <a:pt x="4" y="8"/>
                  </a:cubicBezTo>
                  <a:cubicBezTo>
                    <a:pt x="2" y="8"/>
                    <a:pt x="0" y="6"/>
                    <a:pt x="0" y="4"/>
                  </a:cubicBezTo>
                  <a:cubicBezTo>
                    <a:pt x="0" y="2"/>
                    <a:pt x="2" y="0"/>
                    <a:pt x="4" y="0"/>
                  </a:cubicBezTo>
                  <a:cubicBezTo>
                    <a:pt x="4" y="0"/>
                    <a:pt x="4" y="0"/>
                    <a:pt x="5" y="0"/>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68" name="Freeform 26">
              <a:extLst>
                <a:ext uri="{FF2B5EF4-FFF2-40B4-BE49-F238E27FC236}">
                  <a16:creationId xmlns:a16="http://schemas.microsoft.com/office/drawing/2014/main" id="{2ACB27A4-E310-404A-8376-E212766592B5}"/>
                </a:ext>
              </a:extLst>
            </p:cNvPr>
            <p:cNvSpPr>
              <a:spLocks/>
            </p:cNvSpPr>
            <p:nvPr/>
          </p:nvSpPr>
          <p:spPr bwMode="auto">
            <a:xfrm>
              <a:off x="2176" y="862"/>
              <a:ext cx="16" cy="72"/>
            </a:xfrm>
            <a:custGeom>
              <a:avLst/>
              <a:gdLst>
                <a:gd name="T0" fmla="*/ 7 w 7"/>
                <a:gd name="T1" fmla="*/ 4 h 30"/>
                <a:gd name="T2" fmla="*/ 6 w 7"/>
                <a:gd name="T3" fmla="*/ 29 h 30"/>
                <a:gd name="T4" fmla="*/ 5 w 7"/>
                <a:gd name="T5" fmla="*/ 30 h 30"/>
                <a:gd name="T6" fmla="*/ 4 w 7"/>
                <a:gd name="T7" fmla="*/ 29 h 30"/>
                <a:gd name="T8" fmla="*/ 0 w 7"/>
                <a:gd name="T9" fmla="*/ 5 h 30"/>
                <a:gd name="T10" fmla="*/ 3 w 7"/>
                <a:gd name="T11" fmla="*/ 1 h 30"/>
                <a:gd name="T12" fmla="*/ 7 w 7"/>
                <a:gd name="T13" fmla="*/ 4 h 30"/>
                <a:gd name="T14" fmla="*/ 7 w 7"/>
                <a:gd name="T15" fmla="*/ 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0">
                  <a:moveTo>
                    <a:pt x="7" y="4"/>
                  </a:moveTo>
                  <a:cubicBezTo>
                    <a:pt x="6" y="29"/>
                    <a:pt x="6" y="29"/>
                    <a:pt x="6" y="29"/>
                  </a:cubicBezTo>
                  <a:cubicBezTo>
                    <a:pt x="6" y="30"/>
                    <a:pt x="5" y="30"/>
                    <a:pt x="5" y="30"/>
                  </a:cubicBezTo>
                  <a:cubicBezTo>
                    <a:pt x="4" y="30"/>
                    <a:pt x="4" y="30"/>
                    <a:pt x="4" y="29"/>
                  </a:cubicBezTo>
                  <a:cubicBezTo>
                    <a:pt x="0" y="5"/>
                    <a:pt x="0" y="5"/>
                    <a:pt x="0" y="5"/>
                  </a:cubicBezTo>
                  <a:cubicBezTo>
                    <a:pt x="0" y="3"/>
                    <a:pt x="1" y="1"/>
                    <a:pt x="3" y="1"/>
                  </a:cubicBezTo>
                  <a:cubicBezTo>
                    <a:pt x="5" y="0"/>
                    <a:pt x="7" y="2"/>
                    <a:pt x="7" y="4"/>
                  </a:cubicBezTo>
                  <a:cubicBezTo>
                    <a:pt x="7" y="4"/>
                    <a:pt x="7" y="4"/>
                    <a:pt x="7" y="4"/>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69" name="Freeform 27">
              <a:extLst>
                <a:ext uri="{FF2B5EF4-FFF2-40B4-BE49-F238E27FC236}">
                  <a16:creationId xmlns:a16="http://schemas.microsoft.com/office/drawing/2014/main" id="{B275693D-F2BC-2047-BDA1-01B00D48572B}"/>
                </a:ext>
              </a:extLst>
            </p:cNvPr>
            <p:cNvSpPr>
              <a:spLocks/>
            </p:cNvSpPr>
            <p:nvPr/>
          </p:nvSpPr>
          <p:spPr bwMode="auto">
            <a:xfrm>
              <a:off x="2073" y="886"/>
              <a:ext cx="38" cy="67"/>
            </a:xfrm>
            <a:custGeom>
              <a:avLst/>
              <a:gdLst>
                <a:gd name="T0" fmla="*/ 8 w 16"/>
                <a:gd name="T1" fmla="*/ 3 h 28"/>
                <a:gd name="T2" fmla="*/ 15 w 16"/>
                <a:gd name="T3" fmla="*/ 27 h 28"/>
                <a:gd name="T4" fmla="*/ 15 w 16"/>
                <a:gd name="T5" fmla="*/ 28 h 28"/>
                <a:gd name="T6" fmla="*/ 13 w 16"/>
                <a:gd name="T7" fmla="*/ 28 h 28"/>
                <a:gd name="T8" fmla="*/ 1 w 16"/>
                <a:gd name="T9" fmla="*/ 6 h 28"/>
                <a:gd name="T10" fmla="*/ 2 w 16"/>
                <a:gd name="T11" fmla="*/ 1 h 28"/>
                <a:gd name="T12" fmla="*/ 7 w 16"/>
                <a:gd name="T13" fmla="*/ 3 h 28"/>
                <a:gd name="T14" fmla="*/ 8 w 16"/>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3"/>
                  </a:moveTo>
                  <a:cubicBezTo>
                    <a:pt x="15" y="27"/>
                    <a:pt x="15" y="27"/>
                    <a:pt x="15" y="27"/>
                  </a:cubicBezTo>
                  <a:cubicBezTo>
                    <a:pt x="16" y="27"/>
                    <a:pt x="15" y="28"/>
                    <a:pt x="15" y="28"/>
                  </a:cubicBezTo>
                  <a:cubicBezTo>
                    <a:pt x="14" y="28"/>
                    <a:pt x="13" y="28"/>
                    <a:pt x="13" y="28"/>
                  </a:cubicBezTo>
                  <a:cubicBezTo>
                    <a:pt x="1" y="6"/>
                    <a:pt x="1" y="6"/>
                    <a:pt x="1" y="6"/>
                  </a:cubicBezTo>
                  <a:cubicBezTo>
                    <a:pt x="0" y="4"/>
                    <a:pt x="1" y="2"/>
                    <a:pt x="2" y="1"/>
                  </a:cubicBezTo>
                  <a:cubicBezTo>
                    <a:pt x="4" y="0"/>
                    <a:pt x="6" y="1"/>
                    <a:pt x="7" y="3"/>
                  </a:cubicBezTo>
                  <a:cubicBezTo>
                    <a:pt x="7" y="3"/>
                    <a:pt x="8" y="3"/>
                    <a:pt x="8" y="3"/>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70" name="Freeform 28">
              <a:extLst>
                <a:ext uri="{FF2B5EF4-FFF2-40B4-BE49-F238E27FC236}">
                  <a16:creationId xmlns:a16="http://schemas.microsoft.com/office/drawing/2014/main" id="{B92BD1EF-E174-1144-B081-262F7C3AF97A}"/>
                </a:ext>
              </a:extLst>
            </p:cNvPr>
            <p:cNvSpPr>
              <a:spLocks/>
            </p:cNvSpPr>
            <p:nvPr/>
          </p:nvSpPr>
          <p:spPr bwMode="auto">
            <a:xfrm>
              <a:off x="2264" y="886"/>
              <a:ext cx="36" cy="67"/>
            </a:xfrm>
            <a:custGeom>
              <a:avLst/>
              <a:gdLst>
                <a:gd name="T0" fmla="*/ 15 w 15"/>
                <a:gd name="T1" fmla="*/ 6 h 28"/>
                <a:gd name="T2" fmla="*/ 2 w 15"/>
                <a:gd name="T3" fmla="*/ 28 h 28"/>
                <a:gd name="T4" fmla="*/ 1 w 15"/>
                <a:gd name="T5" fmla="*/ 28 h 28"/>
                <a:gd name="T6" fmla="*/ 0 w 15"/>
                <a:gd name="T7" fmla="*/ 27 h 28"/>
                <a:gd name="T8" fmla="*/ 8 w 15"/>
                <a:gd name="T9" fmla="*/ 3 h 28"/>
                <a:gd name="T10" fmla="*/ 13 w 15"/>
                <a:gd name="T11" fmla="*/ 1 h 28"/>
                <a:gd name="T12" fmla="*/ 15 w 15"/>
                <a:gd name="T13" fmla="*/ 6 h 28"/>
                <a:gd name="T14" fmla="*/ 15 w 15"/>
                <a:gd name="T15" fmla="*/ 6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8">
                  <a:moveTo>
                    <a:pt x="15" y="6"/>
                  </a:moveTo>
                  <a:cubicBezTo>
                    <a:pt x="2" y="28"/>
                    <a:pt x="2" y="28"/>
                    <a:pt x="2" y="28"/>
                  </a:cubicBezTo>
                  <a:cubicBezTo>
                    <a:pt x="2" y="28"/>
                    <a:pt x="1" y="28"/>
                    <a:pt x="1" y="28"/>
                  </a:cubicBezTo>
                  <a:cubicBezTo>
                    <a:pt x="0" y="28"/>
                    <a:pt x="0" y="27"/>
                    <a:pt x="0" y="27"/>
                  </a:cubicBezTo>
                  <a:cubicBezTo>
                    <a:pt x="8" y="3"/>
                    <a:pt x="8" y="3"/>
                    <a:pt x="8" y="3"/>
                  </a:cubicBezTo>
                  <a:cubicBezTo>
                    <a:pt x="9" y="1"/>
                    <a:pt x="11" y="0"/>
                    <a:pt x="13" y="1"/>
                  </a:cubicBezTo>
                  <a:cubicBezTo>
                    <a:pt x="14" y="2"/>
                    <a:pt x="15" y="4"/>
                    <a:pt x="15" y="6"/>
                  </a:cubicBezTo>
                  <a:cubicBezTo>
                    <a:pt x="15" y="6"/>
                    <a:pt x="15" y="6"/>
                    <a:pt x="15" y="6"/>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71" name="Freeform 29">
              <a:extLst>
                <a:ext uri="{FF2B5EF4-FFF2-40B4-BE49-F238E27FC236}">
                  <a16:creationId xmlns:a16="http://schemas.microsoft.com/office/drawing/2014/main" id="{54F8B7B4-CB8A-2142-8D65-3770B0587BDF}"/>
                </a:ext>
              </a:extLst>
            </p:cNvPr>
            <p:cNvSpPr>
              <a:spLocks/>
            </p:cNvSpPr>
            <p:nvPr/>
          </p:nvSpPr>
          <p:spPr bwMode="auto">
            <a:xfrm>
              <a:off x="2357" y="1172"/>
              <a:ext cx="69" cy="31"/>
            </a:xfrm>
            <a:custGeom>
              <a:avLst/>
              <a:gdLst>
                <a:gd name="T0" fmla="*/ 23 w 29"/>
                <a:gd name="T1" fmla="*/ 12 h 13"/>
                <a:gd name="T2" fmla="*/ 1 w 29"/>
                <a:gd name="T3" fmla="*/ 2 h 13"/>
                <a:gd name="T4" fmla="*/ 1 w 29"/>
                <a:gd name="T5" fmla="*/ 1 h 13"/>
                <a:gd name="T6" fmla="*/ 2 w 29"/>
                <a:gd name="T7" fmla="*/ 0 h 13"/>
                <a:gd name="T8" fmla="*/ 26 w 29"/>
                <a:gd name="T9" fmla="*/ 6 h 13"/>
                <a:gd name="T10" fmla="*/ 28 w 29"/>
                <a:gd name="T11" fmla="*/ 10 h 13"/>
                <a:gd name="T12" fmla="*/ 24 w 29"/>
                <a:gd name="T13" fmla="*/ 13 h 13"/>
                <a:gd name="T14" fmla="*/ 23 w 29"/>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3">
                  <a:moveTo>
                    <a:pt x="23" y="12"/>
                  </a:moveTo>
                  <a:cubicBezTo>
                    <a:pt x="1" y="2"/>
                    <a:pt x="1" y="2"/>
                    <a:pt x="1" y="2"/>
                  </a:cubicBezTo>
                  <a:cubicBezTo>
                    <a:pt x="1" y="2"/>
                    <a:pt x="0" y="1"/>
                    <a:pt x="1" y="1"/>
                  </a:cubicBezTo>
                  <a:cubicBezTo>
                    <a:pt x="1" y="0"/>
                    <a:pt x="1" y="0"/>
                    <a:pt x="2" y="0"/>
                  </a:cubicBezTo>
                  <a:cubicBezTo>
                    <a:pt x="26" y="6"/>
                    <a:pt x="26" y="6"/>
                    <a:pt x="26" y="6"/>
                  </a:cubicBezTo>
                  <a:cubicBezTo>
                    <a:pt x="28" y="6"/>
                    <a:pt x="29" y="8"/>
                    <a:pt x="28" y="10"/>
                  </a:cubicBezTo>
                  <a:cubicBezTo>
                    <a:pt x="28" y="12"/>
                    <a:pt x="26" y="13"/>
                    <a:pt x="24" y="13"/>
                  </a:cubicBezTo>
                  <a:cubicBezTo>
                    <a:pt x="24" y="13"/>
                    <a:pt x="24" y="13"/>
                    <a:pt x="23" y="12"/>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72" name="Freeform 30">
              <a:extLst>
                <a:ext uri="{FF2B5EF4-FFF2-40B4-BE49-F238E27FC236}">
                  <a16:creationId xmlns:a16="http://schemas.microsoft.com/office/drawing/2014/main" id="{3D913AED-10B5-6C40-9562-83CB71EAFD4D}"/>
                </a:ext>
              </a:extLst>
            </p:cNvPr>
            <p:cNvSpPr>
              <a:spLocks/>
            </p:cNvSpPr>
            <p:nvPr/>
          </p:nvSpPr>
          <p:spPr bwMode="auto">
            <a:xfrm>
              <a:off x="2316" y="1241"/>
              <a:ext cx="55" cy="55"/>
            </a:xfrm>
            <a:custGeom>
              <a:avLst/>
              <a:gdLst>
                <a:gd name="T0" fmla="*/ 16 w 23"/>
                <a:gd name="T1" fmla="*/ 21 h 23"/>
                <a:gd name="T2" fmla="*/ 0 w 23"/>
                <a:gd name="T3" fmla="*/ 2 h 23"/>
                <a:gd name="T4" fmla="*/ 1 w 23"/>
                <a:gd name="T5" fmla="*/ 0 h 23"/>
                <a:gd name="T6" fmla="*/ 2 w 23"/>
                <a:gd name="T7" fmla="*/ 0 h 23"/>
                <a:gd name="T8" fmla="*/ 21 w 23"/>
                <a:gd name="T9" fmla="*/ 16 h 23"/>
                <a:gd name="T10" fmla="*/ 21 w 23"/>
                <a:gd name="T11" fmla="*/ 21 h 23"/>
                <a:gd name="T12" fmla="*/ 16 w 23"/>
                <a:gd name="T13" fmla="*/ 22 h 23"/>
                <a:gd name="T14" fmla="*/ 16 w 23"/>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6" y="21"/>
                  </a:moveTo>
                  <a:cubicBezTo>
                    <a:pt x="0" y="2"/>
                    <a:pt x="0" y="2"/>
                    <a:pt x="0" y="2"/>
                  </a:cubicBezTo>
                  <a:cubicBezTo>
                    <a:pt x="0" y="2"/>
                    <a:pt x="0" y="1"/>
                    <a:pt x="1" y="0"/>
                  </a:cubicBezTo>
                  <a:cubicBezTo>
                    <a:pt x="1" y="0"/>
                    <a:pt x="2" y="0"/>
                    <a:pt x="2" y="0"/>
                  </a:cubicBezTo>
                  <a:cubicBezTo>
                    <a:pt x="21" y="16"/>
                    <a:pt x="21" y="16"/>
                    <a:pt x="21" y="16"/>
                  </a:cubicBezTo>
                  <a:cubicBezTo>
                    <a:pt x="22" y="18"/>
                    <a:pt x="23" y="20"/>
                    <a:pt x="21" y="21"/>
                  </a:cubicBezTo>
                  <a:cubicBezTo>
                    <a:pt x="20" y="23"/>
                    <a:pt x="18" y="23"/>
                    <a:pt x="16" y="22"/>
                  </a:cubicBezTo>
                  <a:cubicBezTo>
                    <a:pt x="16" y="22"/>
                    <a:pt x="16" y="22"/>
                    <a:pt x="16" y="21"/>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73" name="Freeform 31">
              <a:extLst>
                <a:ext uri="{FF2B5EF4-FFF2-40B4-BE49-F238E27FC236}">
                  <a16:creationId xmlns:a16="http://schemas.microsoft.com/office/drawing/2014/main" id="{96231F90-9EF2-1940-AE95-AFCE23638C6C}"/>
                </a:ext>
              </a:extLst>
            </p:cNvPr>
            <p:cNvSpPr>
              <a:spLocks/>
            </p:cNvSpPr>
            <p:nvPr/>
          </p:nvSpPr>
          <p:spPr bwMode="auto">
            <a:xfrm>
              <a:off x="1949" y="1179"/>
              <a:ext cx="69" cy="34"/>
            </a:xfrm>
            <a:custGeom>
              <a:avLst/>
              <a:gdLst>
                <a:gd name="T0" fmla="*/ 4 w 29"/>
                <a:gd name="T1" fmla="*/ 6 h 14"/>
                <a:gd name="T2" fmla="*/ 28 w 29"/>
                <a:gd name="T3" fmla="*/ 1 h 14"/>
                <a:gd name="T4" fmla="*/ 29 w 29"/>
                <a:gd name="T5" fmla="*/ 2 h 14"/>
                <a:gd name="T6" fmla="*/ 28 w 29"/>
                <a:gd name="T7" fmla="*/ 3 h 14"/>
                <a:gd name="T8" fmla="*/ 6 w 29"/>
                <a:gd name="T9" fmla="*/ 13 h 14"/>
                <a:gd name="T10" fmla="*/ 1 w 29"/>
                <a:gd name="T11" fmla="*/ 11 h 14"/>
                <a:gd name="T12" fmla="*/ 3 w 29"/>
                <a:gd name="T13" fmla="*/ 7 h 14"/>
                <a:gd name="T14" fmla="*/ 4 w 29"/>
                <a:gd name="T15" fmla="*/ 6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
                  <a:moveTo>
                    <a:pt x="4" y="6"/>
                  </a:moveTo>
                  <a:cubicBezTo>
                    <a:pt x="28" y="1"/>
                    <a:pt x="28" y="1"/>
                    <a:pt x="28" y="1"/>
                  </a:cubicBezTo>
                  <a:cubicBezTo>
                    <a:pt x="28" y="0"/>
                    <a:pt x="29" y="1"/>
                    <a:pt x="29" y="2"/>
                  </a:cubicBezTo>
                  <a:cubicBezTo>
                    <a:pt x="29" y="2"/>
                    <a:pt x="29" y="3"/>
                    <a:pt x="28" y="3"/>
                  </a:cubicBezTo>
                  <a:cubicBezTo>
                    <a:pt x="6" y="13"/>
                    <a:pt x="6" y="13"/>
                    <a:pt x="6" y="13"/>
                  </a:cubicBezTo>
                  <a:cubicBezTo>
                    <a:pt x="4" y="14"/>
                    <a:pt x="2" y="13"/>
                    <a:pt x="1" y="11"/>
                  </a:cubicBezTo>
                  <a:cubicBezTo>
                    <a:pt x="0" y="10"/>
                    <a:pt x="1" y="7"/>
                    <a:pt x="3" y="7"/>
                  </a:cubicBezTo>
                  <a:cubicBezTo>
                    <a:pt x="3" y="6"/>
                    <a:pt x="3" y="6"/>
                    <a:pt x="4" y="6"/>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74" name="Freeform 32">
              <a:extLst>
                <a:ext uri="{FF2B5EF4-FFF2-40B4-BE49-F238E27FC236}">
                  <a16:creationId xmlns:a16="http://schemas.microsoft.com/office/drawing/2014/main" id="{E667C581-3112-5141-869D-08865317CCE5}"/>
                </a:ext>
              </a:extLst>
            </p:cNvPr>
            <p:cNvSpPr>
              <a:spLocks/>
            </p:cNvSpPr>
            <p:nvPr/>
          </p:nvSpPr>
          <p:spPr bwMode="auto">
            <a:xfrm>
              <a:off x="2006" y="1251"/>
              <a:ext cx="53" cy="55"/>
            </a:xfrm>
            <a:custGeom>
              <a:avLst/>
              <a:gdLst>
                <a:gd name="T0" fmla="*/ 2 w 22"/>
                <a:gd name="T1" fmla="*/ 16 h 23"/>
                <a:gd name="T2" fmla="*/ 20 w 22"/>
                <a:gd name="T3" fmla="*/ 0 h 23"/>
                <a:gd name="T4" fmla="*/ 22 w 22"/>
                <a:gd name="T5" fmla="*/ 0 h 23"/>
                <a:gd name="T6" fmla="*/ 22 w 22"/>
                <a:gd name="T7" fmla="*/ 2 h 23"/>
                <a:gd name="T8" fmla="*/ 7 w 22"/>
                <a:gd name="T9" fmla="*/ 21 h 23"/>
                <a:gd name="T10" fmla="*/ 2 w 22"/>
                <a:gd name="T11" fmla="*/ 22 h 23"/>
                <a:gd name="T12" fmla="*/ 1 w 22"/>
                <a:gd name="T13" fmla="*/ 17 h 23"/>
                <a:gd name="T14" fmla="*/ 2 w 22"/>
                <a:gd name="T15" fmla="*/ 16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2" y="16"/>
                  </a:moveTo>
                  <a:cubicBezTo>
                    <a:pt x="20" y="0"/>
                    <a:pt x="20" y="0"/>
                    <a:pt x="20" y="0"/>
                  </a:cubicBezTo>
                  <a:cubicBezTo>
                    <a:pt x="21" y="0"/>
                    <a:pt x="22" y="0"/>
                    <a:pt x="22" y="0"/>
                  </a:cubicBezTo>
                  <a:cubicBezTo>
                    <a:pt x="22" y="1"/>
                    <a:pt x="22" y="1"/>
                    <a:pt x="22" y="2"/>
                  </a:cubicBezTo>
                  <a:cubicBezTo>
                    <a:pt x="7" y="21"/>
                    <a:pt x="7" y="21"/>
                    <a:pt x="7" y="21"/>
                  </a:cubicBezTo>
                  <a:cubicBezTo>
                    <a:pt x="6" y="23"/>
                    <a:pt x="3" y="23"/>
                    <a:pt x="2" y="22"/>
                  </a:cubicBezTo>
                  <a:cubicBezTo>
                    <a:pt x="0" y="20"/>
                    <a:pt x="0" y="18"/>
                    <a:pt x="1" y="17"/>
                  </a:cubicBezTo>
                  <a:cubicBezTo>
                    <a:pt x="1" y="16"/>
                    <a:pt x="1" y="16"/>
                    <a:pt x="2" y="16"/>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grpSp>
      <p:grpSp>
        <p:nvGrpSpPr>
          <p:cNvPr id="16" name="Group 49">
            <a:extLst>
              <a:ext uri="{FF2B5EF4-FFF2-40B4-BE49-F238E27FC236}">
                <a16:creationId xmlns:a16="http://schemas.microsoft.com/office/drawing/2014/main" id="{73CA15A8-4E2C-3544-88A5-A1B1266C1CB7}"/>
              </a:ext>
            </a:extLst>
          </p:cNvPr>
          <p:cNvGrpSpPr>
            <a:grpSpLocks noChangeAspect="1"/>
          </p:cNvGrpSpPr>
          <p:nvPr/>
        </p:nvGrpSpPr>
        <p:grpSpPr bwMode="auto">
          <a:xfrm>
            <a:off x="5638912" y="2720550"/>
            <a:ext cx="1080230" cy="1080230"/>
            <a:chOff x="3463" y="1781"/>
            <a:chExt cx="758" cy="758"/>
          </a:xfrm>
        </p:grpSpPr>
        <p:sp>
          <p:nvSpPr>
            <p:cNvPr id="35" name="Freeform 50">
              <a:extLst>
                <a:ext uri="{FF2B5EF4-FFF2-40B4-BE49-F238E27FC236}">
                  <a16:creationId xmlns:a16="http://schemas.microsoft.com/office/drawing/2014/main" id="{4AC1B1B0-AEF8-2B46-9B3B-0B3A7D992879}"/>
                </a:ext>
              </a:extLst>
            </p:cNvPr>
            <p:cNvSpPr>
              <a:spLocks noEditPoints="1"/>
            </p:cNvSpPr>
            <p:nvPr/>
          </p:nvSpPr>
          <p:spPr bwMode="auto">
            <a:xfrm>
              <a:off x="3463" y="1781"/>
              <a:ext cx="758" cy="758"/>
            </a:xfrm>
            <a:custGeom>
              <a:avLst/>
              <a:gdLst>
                <a:gd name="T0" fmla="*/ 270 w 318"/>
                <a:gd name="T1" fmla="*/ 46 h 318"/>
                <a:gd name="T2" fmla="*/ 157 w 318"/>
                <a:gd name="T3" fmla="*/ 0 h 318"/>
                <a:gd name="T4" fmla="*/ 45 w 318"/>
                <a:gd name="T5" fmla="*/ 48 h 318"/>
                <a:gd name="T6" fmla="*/ 0 w 318"/>
                <a:gd name="T7" fmla="*/ 160 h 318"/>
                <a:gd name="T8" fmla="*/ 47 w 318"/>
                <a:gd name="T9" fmla="*/ 272 h 318"/>
                <a:gd name="T10" fmla="*/ 71 w 318"/>
                <a:gd name="T11" fmla="*/ 292 h 318"/>
                <a:gd name="T12" fmla="*/ 94 w 318"/>
                <a:gd name="T13" fmla="*/ 304 h 318"/>
                <a:gd name="T14" fmla="*/ 147 w 318"/>
                <a:gd name="T15" fmla="*/ 317 h 318"/>
                <a:gd name="T16" fmla="*/ 159 w 318"/>
                <a:gd name="T17" fmla="*/ 318 h 318"/>
                <a:gd name="T18" fmla="*/ 160 w 318"/>
                <a:gd name="T19" fmla="*/ 318 h 318"/>
                <a:gd name="T20" fmla="*/ 170 w 318"/>
                <a:gd name="T21" fmla="*/ 317 h 318"/>
                <a:gd name="T22" fmla="*/ 223 w 318"/>
                <a:gd name="T23" fmla="*/ 304 h 318"/>
                <a:gd name="T24" fmla="*/ 246 w 318"/>
                <a:gd name="T25" fmla="*/ 292 h 318"/>
                <a:gd name="T26" fmla="*/ 272 w 318"/>
                <a:gd name="T27" fmla="*/ 270 h 318"/>
                <a:gd name="T28" fmla="*/ 317 w 318"/>
                <a:gd name="T29" fmla="*/ 158 h 318"/>
                <a:gd name="T30" fmla="*/ 270 w 318"/>
                <a:gd name="T31" fmla="*/ 46 h 318"/>
                <a:gd name="T32" fmla="*/ 261 w 318"/>
                <a:gd name="T33" fmla="*/ 259 h 318"/>
                <a:gd name="T34" fmla="*/ 246 w 318"/>
                <a:gd name="T35" fmla="*/ 273 h 318"/>
                <a:gd name="T36" fmla="*/ 223 w 318"/>
                <a:gd name="T37" fmla="*/ 287 h 318"/>
                <a:gd name="T38" fmla="*/ 215 w 318"/>
                <a:gd name="T39" fmla="*/ 291 h 318"/>
                <a:gd name="T40" fmla="*/ 170 w 318"/>
                <a:gd name="T41" fmla="*/ 302 h 318"/>
                <a:gd name="T42" fmla="*/ 160 w 318"/>
                <a:gd name="T43" fmla="*/ 302 h 318"/>
                <a:gd name="T44" fmla="*/ 147 w 318"/>
                <a:gd name="T45" fmla="*/ 302 h 318"/>
                <a:gd name="T46" fmla="*/ 94 w 318"/>
                <a:gd name="T47" fmla="*/ 287 h 318"/>
                <a:gd name="T48" fmla="*/ 71 w 318"/>
                <a:gd name="T49" fmla="*/ 272 h 318"/>
                <a:gd name="T50" fmla="*/ 58 w 318"/>
                <a:gd name="T51" fmla="*/ 261 h 318"/>
                <a:gd name="T52" fmla="*/ 16 w 318"/>
                <a:gd name="T53" fmla="*/ 160 h 318"/>
                <a:gd name="T54" fmla="*/ 57 w 318"/>
                <a:gd name="T55" fmla="*/ 59 h 318"/>
                <a:gd name="T56" fmla="*/ 157 w 318"/>
                <a:gd name="T57" fmla="*/ 16 h 318"/>
                <a:gd name="T58" fmla="*/ 159 w 318"/>
                <a:gd name="T59" fmla="*/ 16 h 318"/>
                <a:gd name="T60" fmla="*/ 259 w 318"/>
                <a:gd name="T61" fmla="*/ 57 h 318"/>
                <a:gd name="T62" fmla="*/ 302 w 318"/>
                <a:gd name="T63" fmla="*/ 158 h 318"/>
                <a:gd name="T64" fmla="*/ 261 w 318"/>
                <a:gd name="T65" fmla="*/ 2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318">
                  <a:moveTo>
                    <a:pt x="270" y="46"/>
                  </a:moveTo>
                  <a:cubicBezTo>
                    <a:pt x="240" y="16"/>
                    <a:pt x="200" y="0"/>
                    <a:pt x="157" y="0"/>
                  </a:cubicBezTo>
                  <a:cubicBezTo>
                    <a:pt x="115" y="1"/>
                    <a:pt x="75" y="18"/>
                    <a:pt x="45" y="48"/>
                  </a:cubicBezTo>
                  <a:cubicBezTo>
                    <a:pt x="16" y="78"/>
                    <a:pt x="0" y="118"/>
                    <a:pt x="0" y="160"/>
                  </a:cubicBezTo>
                  <a:cubicBezTo>
                    <a:pt x="0" y="203"/>
                    <a:pt x="17" y="243"/>
                    <a:pt x="47" y="272"/>
                  </a:cubicBezTo>
                  <a:cubicBezTo>
                    <a:pt x="55" y="280"/>
                    <a:pt x="63" y="286"/>
                    <a:pt x="71" y="292"/>
                  </a:cubicBezTo>
                  <a:cubicBezTo>
                    <a:pt x="79" y="296"/>
                    <a:pt x="86" y="301"/>
                    <a:pt x="94" y="304"/>
                  </a:cubicBezTo>
                  <a:cubicBezTo>
                    <a:pt x="111" y="312"/>
                    <a:pt x="129" y="316"/>
                    <a:pt x="147" y="317"/>
                  </a:cubicBezTo>
                  <a:cubicBezTo>
                    <a:pt x="151" y="318"/>
                    <a:pt x="155" y="318"/>
                    <a:pt x="159" y="318"/>
                  </a:cubicBezTo>
                  <a:cubicBezTo>
                    <a:pt x="159" y="318"/>
                    <a:pt x="160" y="318"/>
                    <a:pt x="160" y="318"/>
                  </a:cubicBezTo>
                  <a:cubicBezTo>
                    <a:pt x="163" y="318"/>
                    <a:pt x="167" y="318"/>
                    <a:pt x="170" y="317"/>
                  </a:cubicBezTo>
                  <a:cubicBezTo>
                    <a:pt x="189" y="316"/>
                    <a:pt x="206" y="312"/>
                    <a:pt x="223" y="304"/>
                  </a:cubicBezTo>
                  <a:cubicBezTo>
                    <a:pt x="231" y="301"/>
                    <a:pt x="239" y="297"/>
                    <a:pt x="246" y="292"/>
                  </a:cubicBezTo>
                  <a:cubicBezTo>
                    <a:pt x="255" y="286"/>
                    <a:pt x="264" y="278"/>
                    <a:pt x="272" y="270"/>
                  </a:cubicBezTo>
                  <a:cubicBezTo>
                    <a:pt x="302" y="240"/>
                    <a:pt x="318" y="200"/>
                    <a:pt x="317" y="158"/>
                  </a:cubicBezTo>
                  <a:cubicBezTo>
                    <a:pt x="317" y="115"/>
                    <a:pt x="300" y="76"/>
                    <a:pt x="270" y="46"/>
                  </a:cubicBezTo>
                  <a:moveTo>
                    <a:pt x="261" y="259"/>
                  </a:moveTo>
                  <a:cubicBezTo>
                    <a:pt x="256" y="264"/>
                    <a:pt x="251" y="269"/>
                    <a:pt x="246" y="273"/>
                  </a:cubicBezTo>
                  <a:cubicBezTo>
                    <a:pt x="239" y="278"/>
                    <a:pt x="231" y="283"/>
                    <a:pt x="223" y="287"/>
                  </a:cubicBezTo>
                  <a:cubicBezTo>
                    <a:pt x="220" y="288"/>
                    <a:pt x="217" y="290"/>
                    <a:pt x="215" y="291"/>
                  </a:cubicBezTo>
                  <a:cubicBezTo>
                    <a:pt x="201" y="297"/>
                    <a:pt x="186" y="301"/>
                    <a:pt x="170" y="302"/>
                  </a:cubicBezTo>
                  <a:cubicBezTo>
                    <a:pt x="167" y="302"/>
                    <a:pt x="163" y="302"/>
                    <a:pt x="160" y="302"/>
                  </a:cubicBezTo>
                  <a:cubicBezTo>
                    <a:pt x="156" y="302"/>
                    <a:pt x="151" y="302"/>
                    <a:pt x="147" y="302"/>
                  </a:cubicBezTo>
                  <a:cubicBezTo>
                    <a:pt x="129" y="300"/>
                    <a:pt x="110" y="295"/>
                    <a:pt x="94" y="287"/>
                  </a:cubicBezTo>
                  <a:cubicBezTo>
                    <a:pt x="86" y="283"/>
                    <a:pt x="78" y="278"/>
                    <a:pt x="71" y="272"/>
                  </a:cubicBezTo>
                  <a:cubicBezTo>
                    <a:pt x="67" y="269"/>
                    <a:pt x="62" y="265"/>
                    <a:pt x="58" y="261"/>
                  </a:cubicBezTo>
                  <a:cubicBezTo>
                    <a:pt x="31" y="234"/>
                    <a:pt x="16" y="199"/>
                    <a:pt x="16" y="160"/>
                  </a:cubicBezTo>
                  <a:cubicBezTo>
                    <a:pt x="15" y="122"/>
                    <a:pt x="30" y="86"/>
                    <a:pt x="57" y="59"/>
                  </a:cubicBezTo>
                  <a:cubicBezTo>
                    <a:pt x="83" y="32"/>
                    <a:pt x="119" y="16"/>
                    <a:pt x="157" y="16"/>
                  </a:cubicBezTo>
                  <a:cubicBezTo>
                    <a:pt x="158" y="16"/>
                    <a:pt x="158" y="16"/>
                    <a:pt x="159" y="16"/>
                  </a:cubicBezTo>
                  <a:cubicBezTo>
                    <a:pt x="196" y="16"/>
                    <a:pt x="232" y="31"/>
                    <a:pt x="259" y="57"/>
                  </a:cubicBezTo>
                  <a:cubicBezTo>
                    <a:pt x="286" y="84"/>
                    <a:pt x="301" y="120"/>
                    <a:pt x="302" y="158"/>
                  </a:cubicBezTo>
                  <a:cubicBezTo>
                    <a:pt x="302" y="196"/>
                    <a:pt x="288" y="232"/>
                    <a:pt x="261"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36" name="Freeform 51">
              <a:extLst>
                <a:ext uri="{FF2B5EF4-FFF2-40B4-BE49-F238E27FC236}">
                  <a16:creationId xmlns:a16="http://schemas.microsoft.com/office/drawing/2014/main" id="{742C63AD-51E4-724D-9042-D4BBB92F31D7}"/>
                </a:ext>
              </a:extLst>
            </p:cNvPr>
            <p:cNvSpPr>
              <a:spLocks/>
            </p:cNvSpPr>
            <p:nvPr/>
          </p:nvSpPr>
          <p:spPr bwMode="auto">
            <a:xfrm>
              <a:off x="3480" y="1800"/>
              <a:ext cx="722" cy="720"/>
            </a:xfrm>
            <a:custGeom>
              <a:avLst/>
              <a:gdLst>
                <a:gd name="T0" fmla="*/ 303 w 303"/>
                <a:gd name="T1" fmla="*/ 150 h 302"/>
                <a:gd name="T2" fmla="*/ 259 w 303"/>
                <a:gd name="T3" fmla="*/ 257 h 302"/>
                <a:gd name="T4" fmla="*/ 253 w 303"/>
                <a:gd name="T5" fmla="*/ 263 h 302"/>
                <a:gd name="T6" fmla="*/ 248 w 303"/>
                <a:gd name="T7" fmla="*/ 267 h 302"/>
                <a:gd name="T8" fmla="*/ 222 w 303"/>
                <a:gd name="T9" fmla="*/ 285 h 302"/>
                <a:gd name="T10" fmla="*/ 217 w 303"/>
                <a:gd name="T11" fmla="*/ 287 h 302"/>
                <a:gd name="T12" fmla="*/ 172 w 303"/>
                <a:gd name="T13" fmla="*/ 301 h 302"/>
                <a:gd name="T14" fmla="*/ 167 w 303"/>
                <a:gd name="T15" fmla="*/ 301 h 302"/>
                <a:gd name="T16" fmla="*/ 153 w 303"/>
                <a:gd name="T17" fmla="*/ 302 h 302"/>
                <a:gd name="T18" fmla="*/ 150 w 303"/>
                <a:gd name="T19" fmla="*/ 302 h 302"/>
                <a:gd name="T20" fmla="*/ 141 w 303"/>
                <a:gd name="T21" fmla="*/ 302 h 302"/>
                <a:gd name="T22" fmla="*/ 136 w 303"/>
                <a:gd name="T23" fmla="*/ 301 h 302"/>
                <a:gd name="T24" fmla="*/ 91 w 303"/>
                <a:gd name="T25" fmla="*/ 290 h 302"/>
                <a:gd name="T26" fmla="*/ 86 w 303"/>
                <a:gd name="T27" fmla="*/ 287 h 302"/>
                <a:gd name="T28" fmla="*/ 64 w 303"/>
                <a:gd name="T29" fmla="*/ 274 h 302"/>
                <a:gd name="T30" fmla="*/ 64 w 303"/>
                <a:gd name="T31" fmla="*/ 274 h 302"/>
                <a:gd name="T32" fmla="*/ 55 w 303"/>
                <a:gd name="T33" fmla="*/ 267 h 302"/>
                <a:gd name="T34" fmla="*/ 46 w 303"/>
                <a:gd name="T35" fmla="*/ 259 h 302"/>
                <a:gd name="T36" fmla="*/ 1 w 303"/>
                <a:gd name="T37" fmla="*/ 152 h 302"/>
                <a:gd name="T38" fmla="*/ 44 w 303"/>
                <a:gd name="T39" fmla="*/ 45 h 302"/>
                <a:gd name="T40" fmla="*/ 150 w 303"/>
                <a:gd name="T41" fmla="*/ 0 h 302"/>
                <a:gd name="T42" fmla="*/ 257 w 303"/>
                <a:gd name="T43" fmla="*/ 43 h 302"/>
                <a:gd name="T44" fmla="*/ 303 w 303"/>
                <a:gd name="T45" fmla="*/ 15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 h="302">
                  <a:moveTo>
                    <a:pt x="303" y="150"/>
                  </a:moveTo>
                  <a:cubicBezTo>
                    <a:pt x="303" y="190"/>
                    <a:pt x="288" y="228"/>
                    <a:pt x="259" y="257"/>
                  </a:cubicBezTo>
                  <a:cubicBezTo>
                    <a:pt x="257" y="259"/>
                    <a:pt x="255" y="261"/>
                    <a:pt x="253" y="263"/>
                  </a:cubicBezTo>
                  <a:cubicBezTo>
                    <a:pt x="251" y="264"/>
                    <a:pt x="250" y="266"/>
                    <a:pt x="248" y="267"/>
                  </a:cubicBezTo>
                  <a:cubicBezTo>
                    <a:pt x="240" y="274"/>
                    <a:pt x="231" y="280"/>
                    <a:pt x="222" y="285"/>
                  </a:cubicBezTo>
                  <a:cubicBezTo>
                    <a:pt x="220" y="286"/>
                    <a:pt x="218" y="287"/>
                    <a:pt x="217" y="287"/>
                  </a:cubicBezTo>
                  <a:cubicBezTo>
                    <a:pt x="203" y="294"/>
                    <a:pt x="188" y="298"/>
                    <a:pt x="172" y="301"/>
                  </a:cubicBezTo>
                  <a:cubicBezTo>
                    <a:pt x="171" y="301"/>
                    <a:pt x="169" y="301"/>
                    <a:pt x="167" y="301"/>
                  </a:cubicBezTo>
                  <a:cubicBezTo>
                    <a:pt x="162" y="302"/>
                    <a:pt x="158" y="302"/>
                    <a:pt x="153" y="302"/>
                  </a:cubicBezTo>
                  <a:cubicBezTo>
                    <a:pt x="150" y="302"/>
                    <a:pt x="150" y="302"/>
                    <a:pt x="150" y="302"/>
                  </a:cubicBezTo>
                  <a:cubicBezTo>
                    <a:pt x="147" y="302"/>
                    <a:pt x="144" y="302"/>
                    <a:pt x="141" y="302"/>
                  </a:cubicBezTo>
                  <a:cubicBezTo>
                    <a:pt x="139" y="301"/>
                    <a:pt x="138" y="301"/>
                    <a:pt x="136" y="301"/>
                  </a:cubicBezTo>
                  <a:cubicBezTo>
                    <a:pt x="120" y="300"/>
                    <a:pt x="106" y="296"/>
                    <a:pt x="91" y="290"/>
                  </a:cubicBezTo>
                  <a:cubicBezTo>
                    <a:pt x="90" y="289"/>
                    <a:pt x="88" y="288"/>
                    <a:pt x="86" y="287"/>
                  </a:cubicBezTo>
                  <a:cubicBezTo>
                    <a:pt x="79" y="283"/>
                    <a:pt x="71" y="279"/>
                    <a:pt x="64" y="274"/>
                  </a:cubicBezTo>
                  <a:cubicBezTo>
                    <a:pt x="64" y="274"/>
                    <a:pt x="64" y="274"/>
                    <a:pt x="64" y="274"/>
                  </a:cubicBezTo>
                  <a:cubicBezTo>
                    <a:pt x="61" y="272"/>
                    <a:pt x="58" y="269"/>
                    <a:pt x="55" y="267"/>
                  </a:cubicBezTo>
                  <a:cubicBezTo>
                    <a:pt x="52" y="264"/>
                    <a:pt x="49" y="262"/>
                    <a:pt x="46" y="259"/>
                  </a:cubicBezTo>
                  <a:cubicBezTo>
                    <a:pt x="17" y="230"/>
                    <a:pt x="1" y="193"/>
                    <a:pt x="1" y="152"/>
                  </a:cubicBezTo>
                  <a:cubicBezTo>
                    <a:pt x="0" y="112"/>
                    <a:pt x="16" y="74"/>
                    <a:pt x="44" y="45"/>
                  </a:cubicBezTo>
                  <a:cubicBezTo>
                    <a:pt x="72" y="17"/>
                    <a:pt x="110" y="1"/>
                    <a:pt x="150" y="0"/>
                  </a:cubicBezTo>
                  <a:cubicBezTo>
                    <a:pt x="191" y="0"/>
                    <a:pt x="229" y="15"/>
                    <a:pt x="257" y="43"/>
                  </a:cubicBezTo>
                  <a:cubicBezTo>
                    <a:pt x="286" y="72"/>
                    <a:pt x="302" y="109"/>
                    <a:pt x="303" y="150"/>
                  </a:cubicBezTo>
                </a:path>
              </a:pathLst>
            </a:custGeom>
            <a:solidFill>
              <a:srgbClr val="007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37" name="Freeform 52">
              <a:extLst>
                <a:ext uri="{FF2B5EF4-FFF2-40B4-BE49-F238E27FC236}">
                  <a16:creationId xmlns:a16="http://schemas.microsoft.com/office/drawing/2014/main" id="{30E13E62-2A13-3940-8E7C-FE053B452A1F}"/>
                </a:ext>
              </a:extLst>
            </p:cNvPr>
            <p:cNvSpPr>
              <a:spLocks/>
            </p:cNvSpPr>
            <p:nvPr/>
          </p:nvSpPr>
          <p:spPr bwMode="auto">
            <a:xfrm>
              <a:off x="3628" y="2386"/>
              <a:ext cx="114" cy="34"/>
            </a:xfrm>
            <a:custGeom>
              <a:avLst/>
              <a:gdLst>
                <a:gd name="T0" fmla="*/ 33 w 48"/>
                <a:gd name="T1" fmla="*/ 0 h 14"/>
                <a:gd name="T2" fmla="*/ 32 w 48"/>
                <a:gd name="T3" fmla="*/ 0 h 14"/>
                <a:gd name="T4" fmla="*/ 29 w 48"/>
                <a:gd name="T5" fmla="*/ 1 h 14"/>
                <a:gd name="T6" fmla="*/ 21 w 48"/>
                <a:gd name="T7" fmla="*/ 4 h 14"/>
                <a:gd name="T8" fmla="*/ 14 w 48"/>
                <a:gd name="T9" fmla="*/ 6 h 14"/>
                <a:gd name="T10" fmla="*/ 13 w 48"/>
                <a:gd name="T11" fmla="*/ 6 h 14"/>
                <a:gd name="T12" fmla="*/ 4 w 48"/>
                <a:gd name="T13" fmla="*/ 3 h 14"/>
                <a:gd name="T14" fmla="*/ 0 w 48"/>
                <a:gd name="T15" fmla="*/ 10 h 14"/>
                <a:gd name="T16" fmla="*/ 13 w 48"/>
                <a:gd name="T17" fmla="*/ 14 h 14"/>
                <a:gd name="T18" fmla="*/ 15 w 48"/>
                <a:gd name="T19" fmla="*/ 14 h 14"/>
                <a:gd name="T20" fmla="*/ 24 w 48"/>
                <a:gd name="T21" fmla="*/ 10 h 14"/>
                <a:gd name="T22" fmla="*/ 30 w 48"/>
                <a:gd name="T23" fmla="*/ 8 h 14"/>
                <a:gd name="T24" fmla="*/ 33 w 48"/>
                <a:gd name="T25" fmla="*/ 8 h 14"/>
                <a:gd name="T26" fmla="*/ 44 w 48"/>
                <a:gd name="T27" fmla="*/ 12 h 14"/>
                <a:gd name="T28" fmla="*/ 48 w 48"/>
                <a:gd name="T29" fmla="*/ 5 h 14"/>
                <a:gd name="T30" fmla="*/ 48 w 48"/>
                <a:gd name="T31" fmla="*/ 5 h 14"/>
                <a:gd name="T32" fmla="*/ 33 w 48"/>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4">
                  <a:moveTo>
                    <a:pt x="33" y="0"/>
                  </a:moveTo>
                  <a:cubicBezTo>
                    <a:pt x="32" y="0"/>
                    <a:pt x="32" y="0"/>
                    <a:pt x="32" y="0"/>
                  </a:cubicBezTo>
                  <a:cubicBezTo>
                    <a:pt x="31" y="0"/>
                    <a:pt x="30" y="1"/>
                    <a:pt x="29" y="1"/>
                  </a:cubicBezTo>
                  <a:cubicBezTo>
                    <a:pt x="25" y="1"/>
                    <a:pt x="23" y="3"/>
                    <a:pt x="21" y="4"/>
                  </a:cubicBezTo>
                  <a:cubicBezTo>
                    <a:pt x="19" y="5"/>
                    <a:pt x="17" y="6"/>
                    <a:pt x="14" y="6"/>
                  </a:cubicBezTo>
                  <a:cubicBezTo>
                    <a:pt x="14" y="6"/>
                    <a:pt x="13" y="6"/>
                    <a:pt x="13" y="6"/>
                  </a:cubicBezTo>
                  <a:cubicBezTo>
                    <a:pt x="10" y="6"/>
                    <a:pt x="7" y="5"/>
                    <a:pt x="4" y="3"/>
                  </a:cubicBezTo>
                  <a:cubicBezTo>
                    <a:pt x="0" y="10"/>
                    <a:pt x="0" y="10"/>
                    <a:pt x="0" y="10"/>
                  </a:cubicBezTo>
                  <a:cubicBezTo>
                    <a:pt x="4" y="12"/>
                    <a:pt x="9" y="14"/>
                    <a:pt x="13" y="14"/>
                  </a:cubicBezTo>
                  <a:cubicBezTo>
                    <a:pt x="14" y="14"/>
                    <a:pt x="14" y="14"/>
                    <a:pt x="15" y="14"/>
                  </a:cubicBezTo>
                  <a:cubicBezTo>
                    <a:pt x="19" y="13"/>
                    <a:pt x="22" y="12"/>
                    <a:pt x="24" y="10"/>
                  </a:cubicBezTo>
                  <a:cubicBezTo>
                    <a:pt x="26" y="9"/>
                    <a:pt x="28" y="9"/>
                    <a:pt x="30" y="8"/>
                  </a:cubicBezTo>
                  <a:cubicBezTo>
                    <a:pt x="31" y="8"/>
                    <a:pt x="32" y="8"/>
                    <a:pt x="33" y="8"/>
                  </a:cubicBezTo>
                  <a:cubicBezTo>
                    <a:pt x="36" y="8"/>
                    <a:pt x="40" y="9"/>
                    <a:pt x="44" y="12"/>
                  </a:cubicBezTo>
                  <a:cubicBezTo>
                    <a:pt x="48" y="5"/>
                    <a:pt x="48" y="5"/>
                    <a:pt x="48" y="5"/>
                  </a:cubicBezTo>
                  <a:cubicBezTo>
                    <a:pt x="48" y="5"/>
                    <a:pt x="48" y="5"/>
                    <a:pt x="48" y="5"/>
                  </a:cubicBezTo>
                  <a:cubicBezTo>
                    <a:pt x="43" y="2"/>
                    <a:pt x="38" y="0"/>
                    <a:pt x="33" y="0"/>
                  </a:cubicBezTo>
                </a:path>
              </a:pathLst>
            </a:custGeom>
            <a:solidFill>
              <a:srgbClr val="0054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38" name="Freeform 53">
              <a:extLst>
                <a:ext uri="{FF2B5EF4-FFF2-40B4-BE49-F238E27FC236}">
                  <a16:creationId xmlns:a16="http://schemas.microsoft.com/office/drawing/2014/main" id="{367D7B1C-168A-114A-B6B0-4C01B0B07100}"/>
                </a:ext>
              </a:extLst>
            </p:cNvPr>
            <p:cNvSpPr>
              <a:spLocks/>
            </p:cNvSpPr>
            <p:nvPr/>
          </p:nvSpPr>
          <p:spPr bwMode="auto">
            <a:xfrm>
              <a:off x="3933" y="2377"/>
              <a:ext cx="114" cy="33"/>
            </a:xfrm>
            <a:custGeom>
              <a:avLst/>
              <a:gdLst>
                <a:gd name="T0" fmla="*/ 33 w 48"/>
                <a:gd name="T1" fmla="*/ 0 h 14"/>
                <a:gd name="T2" fmla="*/ 32 w 48"/>
                <a:gd name="T3" fmla="*/ 0 h 14"/>
                <a:gd name="T4" fmla="*/ 29 w 48"/>
                <a:gd name="T5" fmla="*/ 1 h 14"/>
                <a:gd name="T6" fmla="*/ 21 w 48"/>
                <a:gd name="T7" fmla="*/ 4 h 14"/>
                <a:gd name="T8" fmla="*/ 14 w 48"/>
                <a:gd name="T9" fmla="*/ 6 h 14"/>
                <a:gd name="T10" fmla="*/ 13 w 48"/>
                <a:gd name="T11" fmla="*/ 6 h 14"/>
                <a:gd name="T12" fmla="*/ 4 w 48"/>
                <a:gd name="T13" fmla="*/ 3 h 14"/>
                <a:gd name="T14" fmla="*/ 0 w 48"/>
                <a:gd name="T15" fmla="*/ 10 h 14"/>
                <a:gd name="T16" fmla="*/ 13 w 48"/>
                <a:gd name="T17" fmla="*/ 14 h 14"/>
                <a:gd name="T18" fmla="*/ 13 w 48"/>
                <a:gd name="T19" fmla="*/ 14 h 14"/>
                <a:gd name="T20" fmla="*/ 15 w 48"/>
                <a:gd name="T21" fmla="*/ 14 h 14"/>
                <a:gd name="T22" fmla="*/ 24 w 48"/>
                <a:gd name="T23" fmla="*/ 10 h 14"/>
                <a:gd name="T24" fmla="*/ 30 w 48"/>
                <a:gd name="T25" fmla="*/ 8 h 14"/>
                <a:gd name="T26" fmla="*/ 33 w 48"/>
                <a:gd name="T27" fmla="*/ 8 h 14"/>
                <a:gd name="T28" fmla="*/ 44 w 48"/>
                <a:gd name="T29" fmla="*/ 12 h 14"/>
                <a:gd name="T30" fmla="*/ 48 w 48"/>
                <a:gd name="T31" fmla="*/ 5 h 14"/>
                <a:gd name="T32" fmla="*/ 33 w 48"/>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4">
                  <a:moveTo>
                    <a:pt x="33" y="0"/>
                  </a:moveTo>
                  <a:cubicBezTo>
                    <a:pt x="32" y="0"/>
                    <a:pt x="32" y="0"/>
                    <a:pt x="32" y="0"/>
                  </a:cubicBezTo>
                  <a:cubicBezTo>
                    <a:pt x="31" y="0"/>
                    <a:pt x="30" y="0"/>
                    <a:pt x="29" y="1"/>
                  </a:cubicBezTo>
                  <a:cubicBezTo>
                    <a:pt x="25" y="1"/>
                    <a:pt x="23" y="3"/>
                    <a:pt x="21" y="4"/>
                  </a:cubicBezTo>
                  <a:cubicBezTo>
                    <a:pt x="19" y="5"/>
                    <a:pt x="17" y="6"/>
                    <a:pt x="14" y="6"/>
                  </a:cubicBezTo>
                  <a:cubicBezTo>
                    <a:pt x="14" y="6"/>
                    <a:pt x="13" y="6"/>
                    <a:pt x="13" y="6"/>
                  </a:cubicBezTo>
                  <a:cubicBezTo>
                    <a:pt x="10" y="6"/>
                    <a:pt x="7" y="5"/>
                    <a:pt x="4" y="3"/>
                  </a:cubicBezTo>
                  <a:cubicBezTo>
                    <a:pt x="0" y="10"/>
                    <a:pt x="0" y="10"/>
                    <a:pt x="0" y="10"/>
                  </a:cubicBezTo>
                  <a:cubicBezTo>
                    <a:pt x="4" y="12"/>
                    <a:pt x="9" y="14"/>
                    <a:pt x="13" y="14"/>
                  </a:cubicBezTo>
                  <a:cubicBezTo>
                    <a:pt x="13" y="14"/>
                    <a:pt x="13" y="14"/>
                    <a:pt x="13" y="14"/>
                  </a:cubicBezTo>
                  <a:cubicBezTo>
                    <a:pt x="14" y="14"/>
                    <a:pt x="14" y="14"/>
                    <a:pt x="15" y="14"/>
                  </a:cubicBezTo>
                  <a:cubicBezTo>
                    <a:pt x="19" y="13"/>
                    <a:pt x="22" y="12"/>
                    <a:pt x="24" y="10"/>
                  </a:cubicBezTo>
                  <a:cubicBezTo>
                    <a:pt x="26" y="9"/>
                    <a:pt x="28" y="9"/>
                    <a:pt x="30" y="8"/>
                  </a:cubicBezTo>
                  <a:cubicBezTo>
                    <a:pt x="31" y="8"/>
                    <a:pt x="32" y="8"/>
                    <a:pt x="33" y="8"/>
                  </a:cubicBezTo>
                  <a:cubicBezTo>
                    <a:pt x="36" y="8"/>
                    <a:pt x="40" y="9"/>
                    <a:pt x="44" y="12"/>
                  </a:cubicBezTo>
                  <a:cubicBezTo>
                    <a:pt x="48" y="5"/>
                    <a:pt x="48" y="5"/>
                    <a:pt x="48" y="5"/>
                  </a:cubicBezTo>
                  <a:cubicBezTo>
                    <a:pt x="43" y="2"/>
                    <a:pt x="38" y="0"/>
                    <a:pt x="33" y="0"/>
                  </a:cubicBezTo>
                </a:path>
              </a:pathLst>
            </a:custGeom>
            <a:solidFill>
              <a:srgbClr val="0054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39" name="Freeform 54">
              <a:extLst>
                <a:ext uri="{FF2B5EF4-FFF2-40B4-BE49-F238E27FC236}">
                  <a16:creationId xmlns:a16="http://schemas.microsoft.com/office/drawing/2014/main" id="{5C24A1B1-EEAC-8E4B-9680-04032586F868}"/>
                </a:ext>
              </a:extLst>
            </p:cNvPr>
            <p:cNvSpPr>
              <a:spLocks/>
            </p:cNvSpPr>
            <p:nvPr/>
          </p:nvSpPr>
          <p:spPr bwMode="auto">
            <a:xfrm>
              <a:off x="3861" y="2305"/>
              <a:ext cx="115" cy="31"/>
            </a:xfrm>
            <a:custGeom>
              <a:avLst/>
              <a:gdLst>
                <a:gd name="T0" fmla="*/ 32 w 48"/>
                <a:gd name="T1" fmla="*/ 0 h 13"/>
                <a:gd name="T2" fmla="*/ 32 w 48"/>
                <a:gd name="T3" fmla="*/ 0 h 13"/>
                <a:gd name="T4" fmla="*/ 28 w 48"/>
                <a:gd name="T5" fmla="*/ 0 h 13"/>
                <a:gd name="T6" fmla="*/ 20 w 48"/>
                <a:gd name="T7" fmla="*/ 3 h 13"/>
                <a:gd name="T8" fmla="*/ 14 w 48"/>
                <a:gd name="T9" fmla="*/ 5 h 13"/>
                <a:gd name="T10" fmla="*/ 13 w 48"/>
                <a:gd name="T11" fmla="*/ 6 h 13"/>
                <a:gd name="T12" fmla="*/ 3 w 48"/>
                <a:gd name="T13" fmla="*/ 3 h 13"/>
                <a:gd name="T14" fmla="*/ 0 w 48"/>
                <a:gd name="T15" fmla="*/ 9 h 13"/>
                <a:gd name="T16" fmla="*/ 0 w 48"/>
                <a:gd name="T17" fmla="*/ 9 h 13"/>
                <a:gd name="T18" fmla="*/ 13 w 48"/>
                <a:gd name="T19" fmla="*/ 13 h 13"/>
                <a:gd name="T20" fmla="*/ 14 w 48"/>
                <a:gd name="T21" fmla="*/ 13 h 13"/>
                <a:gd name="T22" fmla="*/ 24 w 48"/>
                <a:gd name="T23" fmla="*/ 10 h 13"/>
                <a:gd name="T24" fmla="*/ 29 w 48"/>
                <a:gd name="T25" fmla="*/ 7 h 13"/>
                <a:gd name="T26" fmla="*/ 32 w 48"/>
                <a:gd name="T27" fmla="*/ 7 h 13"/>
                <a:gd name="T28" fmla="*/ 44 w 48"/>
                <a:gd name="T29" fmla="*/ 11 h 13"/>
                <a:gd name="T30" fmla="*/ 48 w 48"/>
                <a:gd name="T31" fmla="*/ 5 h 13"/>
                <a:gd name="T32" fmla="*/ 48 w 48"/>
                <a:gd name="T33" fmla="*/ 5 h 13"/>
                <a:gd name="T34" fmla="*/ 32 w 48"/>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3">
                  <a:moveTo>
                    <a:pt x="32" y="0"/>
                  </a:moveTo>
                  <a:cubicBezTo>
                    <a:pt x="32" y="0"/>
                    <a:pt x="32" y="0"/>
                    <a:pt x="32" y="0"/>
                  </a:cubicBezTo>
                  <a:cubicBezTo>
                    <a:pt x="31" y="0"/>
                    <a:pt x="29" y="0"/>
                    <a:pt x="28" y="0"/>
                  </a:cubicBezTo>
                  <a:cubicBezTo>
                    <a:pt x="25" y="1"/>
                    <a:pt x="22" y="2"/>
                    <a:pt x="20" y="3"/>
                  </a:cubicBezTo>
                  <a:cubicBezTo>
                    <a:pt x="18" y="4"/>
                    <a:pt x="16" y="5"/>
                    <a:pt x="14" y="5"/>
                  </a:cubicBezTo>
                  <a:cubicBezTo>
                    <a:pt x="13" y="5"/>
                    <a:pt x="13" y="6"/>
                    <a:pt x="13" y="6"/>
                  </a:cubicBezTo>
                  <a:cubicBezTo>
                    <a:pt x="10" y="6"/>
                    <a:pt x="7" y="5"/>
                    <a:pt x="3" y="3"/>
                  </a:cubicBezTo>
                  <a:cubicBezTo>
                    <a:pt x="0" y="9"/>
                    <a:pt x="0" y="9"/>
                    <a:pt x="0" y="9"/>
                  </a:cubicBezTo>
                  <a:cubicBezTo>
                    <a:pt x="0" y="9"/>
                    <a:pt x="0" y="9"/>
                    <a:pt x="0" y="9"/>
                  </a:cubicBezTo>
                  <a:cubicBezTo>
                    <a:pt x="4" y="12"/>
                    <a:pt x="8" y="13"/>
                    <a:pt x="13" y="13"/>
                  </a:cubicBezTo>
                  <a:cubicBezTo>
                    <a:pt x="13" y="13"/>
                    <a:pt x="14" y="13"/>
                    <a:pt x="14" y="13"/>
                  </a:cubicBezTo>
                  <a:cubicBezTo>
                    <a:pt x="19" y="13"/>
                    <a:pt x="21" y="11"/>
                    <a:pt x="24" y="10"/>
                  </a:cubicBezTo>
                  <a:cubicBezTo>
                    <a:pt x="26" y="9"/>
                    <a:pt x="27" y="8"/>
                    <a:pt x="29" y="7"/>
                  </a:cubicBezTo>
                  <a:cubicBezTo>
                    <a:pt x="30" y="7"/>
                    <a:pt x="31" y="7"/>
                    <a:pt x="32" y="7"/>
                  </a:cubicBezTo>
                  <a:cubicBezTo>
                    <a:pt x="36" y="7"/>
                    <a:pt x="39" y="8"/>
                    <a:pt x="44" y="11"/>
                  </a:cubicBezTo>
                  <a:cubicBezTo>
                    <a:pt x="48" y="5"/>
                    <a:pt x="48" y="5"/>
                    <a:pt x="48" y="5"/>
                  </a:cubicBezTo>
                  <a:cubicBezTo>
                    <a:pt x="48" y="5"/>
                    <a:pt x="48" y="5"/>
                    <a:pt x="48" y="5"/>
                  </a:cubicBezTo>
                  <a:cubicBezTo>
                    <a:pt x="42" y="1"/>
                    <a:pt x="37" y="0"/>
                    <a:pt x="32" y="0"/>
                  </a:cubicBezTo>
                </a:path>
              </a:pathLst>
            </a:custGeom>
            <a:solidFill>
              <a:srgbClr val="0054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40" name="Freeform 55">
              <a:extLst>
                <a:ext uri="{FF2B5EF4-FFF2-40B4-BE49-F238E27FC236}">
                  <a16:creationId xmlns:a16="http://schemas.microsoft.com/office/drawing/2014/main" id="{FC72A230-E556-464A-A127-CE4BEA36CBC4}"/>
                </a:ext>
              </a:extLst>
            </p:cNvPr>
            <p:cNvSpPr>
              <a:spLocks/>
            </p:cNvSpPr>
            <p:nvPr/>
          </p:nvSpPr>
          <p:spPr bwMode="auto">
            <a:xfrm>
              <a:off x="3778" y="2439"/>
              <a:ext cx="114" cy="31"/>
            </a:xfrm>
            <a:custGeom>
              <a:avLst/>
              <a:gdLst>
                <a:gd name="T0" fmla="*/ 16 w 48"/>
                <a:gd name="T1" fmla="*/ 0 h 13"/>
                <a:gd name="T2" fmla="*/ 16 w 48"/>
                <a:gd name="T3" fmla="*/ 0 h 13"/>
                <a:gd name="T4" fmla="*/ 0 w 48"/>
                <a:gd name="T5" fmla="*/ 5 h 13"/>
                <a:gd name="T6" fmla="*/ 0 w 48"/>
                <a:gd name="T7" fmla="*/ 5 h 13"/>
                <a:gd name="T8" fmla="*/ 4 w 48"/>
                <a:gd name="T9" fmla="*/ 11 h 13"/>
                <a:gd name="T10" fmla="*/ 16 w 48"/>
                <a:gd name="T11" fmla="*/ 7 h 13"/>
                <a:gd name="T12" fmla="*/ 18 w 48"/>
                <a:gd name="T13" fmla="*/ 8 h 13"/>
                <a:gd name="T14" fmla="*/ 24 w 48"/>
                <a:gd name="T15" fmla="*/ 10 h 13"/>
                <a:gd name="T16" fmla="*/ 33 w 48"/>
                <a:gd name="T17" fmla="*/ 13 h 13"/>
                <a:gd name="T18" fmla="*/ 35 w 48"/>
                <a:gd name="T19" fmla="*/ 13 h 13"/>
                <a:gd name="T20" fmla="*/ 48 w 48"/>
                <a:gd name="T21" fmla="*/ 9 h 13"/>
                <a:gd name="T22" fmla="*/ 48 w 48"/>
                <a:gd name="T23" fmla="*/ 9 h 13"/>
                <a:gd name="T24" fmla="*/ 44 w 48"/>
                <a:gd name="T25" fmla="*/ 3 h 13"/>
                <a:gd name="T26" fmla="*/ 35 w 48"/>
                <a:gd name="T27" fmla="*/ 6 h 13"/>
                <a:gd name="T28" fmla="*/ 34 w 48"/>
                <a:gd name="T29" fmla="*/ 6 h 13"/>
                <a:gd name="T30" fmla="*/ 28 w 48"/>
                <a:gd name="T31" fmla="*/ 3 h 13"/>
                <a:gd name="T32" fmla="*/ 20 w 48"/>
                <a:gd name="T33" fmla="*/ 0 h 13"/>
                <a:gd name="T34" fmla="*/ 16 w 48"/>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3">
                  <a:moveTo>
                    <a:pt x="16" y="0"/>
                  </a:moveTo>
                  <a:cubicBezTo>
                    <a:pt x="16" y="0"/>
                    <a:pt x="16" y="0"/>
                    <a:pt x="16" y="0"/>
                  </a:cubicBezTo>
                  <a:cubicBezTo>
                    <a:pt x="11" y="0"/>
                    <a:pt x="6" y="2"/>
                    <a:pt x="0" y="5"/>
                  </a:cubicBezTo>
                  <a:cubicBezTo>
                    <a:pt x="0" y="5"/>
                    <a:pt x="0" y="5"/>
                    <a:pt x="0" y="5"/>
                  </a:cubicBezTo>
                  <a:cubicBezTo>
                    <a:pt x="4" y="11"/>
                    <a:pt x="4" y="11"/>
                    <a:pt x="4" y="11"/>
                  </a:cubicBezTo>
                  <a:cubicBezTo>
                    <a:pt x="8" y="9"/>
                    <a:pt x="12" y="7"/>
                    <a:pt x="16" y="7"/>
                  </a:cubicBezTo>
                  <a:cubicBezTo>
                    <a:pt x="17" y="7"/>
                    <a:pt x="17" y="8"/>
                    <a:pt x="18" y="8"/>
                  </a:cubicBezTo>
                  <a:cubicBezTo>
                    <a:pt x="20" y="8"/>
                    <a:pt x="22" y="9"/>
                    <a:pt x="24" y="10"/>
                  </a:cubicBezTo>
                  <a:cubicBezTo>
                    <a:pt x="26" y="11"/>
                    <a:pt x="29" y="13"/>
                    <a:pt x="33" y="13"/>
                  </a:cubicBezTo>
                  <a:cubicBezTo>
                    <a:pt x="34" y="13"/>
                    <a:pt x="35" y="13"/>
                    <a:pt x="35" y="13"/>
                  </a:cubicBezTo>
                  <a:cubicBezTo>
                    <a:pt x="39" y="13"/>
                    <a:pt x="44" y="12"/>
                    <a:pt x="48" y="9"/>
                  </a:cubicBezTo>
                  <a:cubicBezTo>
                    <a:pt x="48" y="9"/>
                    <a:pt x="48" y="9"/>
                    <a:pt x="48" y="9"/>
                  </a:cubicBezTo>
                  <a:cubicBezTo>
                    <a:pt x="44" y="3"/>
                    <a:pt x="44" y="3"/>
                    <a:pt x="44" y="3"/>
                  </a:cubicBezTo>
                  <a:cubicBezTo>
                    <a:pt x="41" y="5"/>
                    <a:pt x="38" y="6"/>
                    <a:pt x="35" y="6"/>
                  </a:cubicBezTo>
                  <a:cubicBezTo>
                    <a:pt x="35" y="6"/>
                    <a:pt x="34" y="6"/>
                    <a:pt x="34" y="6"/>
                  </a:cubicBezTo>
                  <a:cubicBezTo>
                    <a:pt x="31" y="6"/>
                    <a:pt x="30" y="5"/>
                    <a:pt x="28" y="3"/>
                  </a:cubicBezTo>
                  <a:cubicBezTo>
                    <a:pt x="25" y="2"/>
                    <a:pt x="23" y="1"/>
                    <a:pt x="20" y="0"/>
                  </a:cubicBezTo>
                  <a:cubicBezTo>
                    <a:pt x="18" y="0"/>
                    <a:pt x="17" y="0"/>
                    <a:pt x="16" y="0"/>
                  </a:cubicBezTo>
                </a:path>
              </a:pathLst>
            </a:custGeom>
            <a:solidFill>
              <a:srgbClr val="0054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41" name="Freeform 56">
              <a:extLst>
                <a:ext uri="{FF2B5EF4-FFF2-40B4-BE49-F238E27FC236}">
                  <a16:creationId xmlns:a16="http://schemas.microsoft.com/office/drawing/2014/main" id="{A809E466-BB7C-EE47-A8CC-9F8F60019896}"/>
                </a:ext>
              </a:extLst>
            </p:cNvPr>
            <p:cNvSpPr>
              <a:spLocks/>
            </p:cNvSpPr>
            <p:nvPr/>
          </p:nvSpPr>
          <p:spPr bwMode="auto">
            <a:xfrm>
              <a:off x="3745" y="2346"/>
              <a:ext cx="114" cy="31"/>
            </a:xfrm>
            <a:custGeom>
              <a:avLst/>
              <a:gdLst>
                <a:gd name="T0" fmla="*/ 16 w 48"/>
                <a:gd name="T1" fmla="*/ 0 h 13"/>
                <a:gd name="T2" fmla="*/ 15 w 48"/>
                <a:gd name="T3" fmla="*/ 0 h 13"/>
                <a:gd name="T4" fmla="*/ 0 w 48"/>
                <a:gd name="T5" fmla="*/ 5 h 13"/>
                <a:gd name="T6" fmla="*/ 0 w 48"/>
                <a:gd name="T7" fmla="*/ 5 h 13"/>
                <a:gd name="T8" fmla="*/ 4 w 48"/>
                <a:gd name="T9" fmla="*/ 11 h 13"/>
                <a:gd name="T10" fmla="*/ 16 w 48"/>
                <a:gd name="T11" fmla="*/ 8 h 13"/>
                <a:gd name="T12" fmla="*/ 18 w 48"/>
                <a:gd name="T13" fmla="*/ 8 h 13"/>
                <a:gd name="T14" fmla="*/ 24 w 48"/>
                <a:gd name="T15" fmla="*/ 10 h 13"/>
                <a:gd name="T16" fmla="*/ 33 w 48"/>
                <a:gd name="T17" fmla="*/ 13 h 13"/>
                <a:gd name="T18" fmla="*/ 35 w 48"/>
                <a:gd name="T19" fmla="*/ 13 h 13"/>
                <a:gd name="T20" fmla="*/ 35 w 48"/>
                <a:gd name="T21" fmla="*/ 13 h 13"/>
                <a:gd name="T22" fmla="*/ 48 w 48"/>
                <a:gd name="T23" fmla="*/ 10 h 13"/>
                <a:gd name="T24" fmla="*/ 48 w 48"/>
                <a:gd name="T25" fmla="*/ 10 h 13"/>
                <a:gd name="T26" fmla="*/ 44 w 48"/>
                <a:gd name="T27" fmla="*/ 3 h 13"/>
                <a:gd name="T28" fmla="*/ 35 w 48"/>
                <a:gd name="T29" fmla="*/ 6 h 13"/>
                <a:gd name="T30" fmla="*/ 34 w 48"/>
                <a:gd name="T31" fmla="*/ 6 h 13"/>
                <a:gd name="T32" fmla="*/ 27 w 48"/>
                <a:gd name="T33" fmla="*/ 4 h 13"/>
                <a:gd name="T34" fmla="*/ 20 w 48"/>
                <a:gd name="T35" fmla="*/ 0 h 13"/>
                <a:gd name="T36" fmla="*/ 16 w 48"/>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13">
                  <a:moveTo>
                    <a:pt x="16" y="0"/>
                  </a:moveTo>
                  <a:cubicBezTo>
                    <a:pt x="15" y="0"/>
                    <a:pt x="15" y="0"/>
                    <a:pt x="15" y="0"/>
                  </a:cubicBezTo>
                  <a:cubicBezTo>
                    <a:pt x="11" y="0"/>
                    <a:pt x="5" y="2"/>
                    <a:pt x="0" y="5"/>
                  </a:cubicBezTo>
                  <a:cubicBezTo>
                    <a:pt x="0" y="5"/>
                    <a:pt x="0" y="5"/>
                    <a:pt x="0" y="5"/>
                  </a:cubicBezTo>
                  <a:cubicBezTo>
                    <a:pt x="4" y="11"/>
                    <a:pt x="4" y="11"/>
                    <a:pt x="4" y="11"/>
                  </a:cubicBezTo>
                  <a:cubicBezTo>
                    <a:pt x="8" y="9"/>
                    <a:pt x="12" y="8"/>
                    <a:pt x="16" y="8"/>
                  </a:cubicBezTo>
                  <a:cubicBezTo>
                    <a:pt x="16" y="8"/>
                    <a:pt x="17" y="8"/>
                    <a:pt x="18" y="8"/>
                  </a:cubicBezTo>
                  <a:cubicBezTo>
                    <a:pt x="20" y="8"/>
                    <a:pt x="22" y="9"/>
                    <a:pt x="24" y="10"/>
                  </a:cubicBezTo>
                  <a:cubicBezTo>
                    <a:pt x="26" y="12"/>
                    <a:pt x="29" y="13"/>
                    <a:pt x="33" y="13"/>
                  </a:cubicBezTo>
                  <a:cubicBezTo>
                    <a:pt x="34" y="13"/>
                    <a:pt x="34" y="13"/>
                    <a:pt x="35" y="13"/>
                  </a:cubicBezTo>
                  <a:cubicBezTo>
                    <a:pt x="35" y="13"/>
                    <a:pt x="35" y="13"/>
                    <a:pt x="35" y="13"/>
                  </a:cubicBezTo>
                  <a:cubicBezTo>
                    <a:pt x="40" y="13"/>
                    <a:pt x="44" y="12"/>
                    <a:pt x="48" y="10"/>
                  </a:cubicBezTo>
                  <a:cubicBezTo>
                    <a:pt x="48" y="10"/>
                    <a:pt x="48" y="10"/>
                    <a:pt x="48" y="10"/>
                  </a:cubicBezTo>
                  <a:cubicBezTo>
                    <a:pt x="44" y="3"/>
                    <a:pt x="44" y="3"/>
                    <a:pt x="44" y="3"/>
                  </a:cubicBezTo>
                  <a:cubicBezTo>
                    <a:pt x="41" y="5"/>
                    <a:pt x="38" y="6"/>
                    <a:pt x="35" y="6"/>
                  </a:cubicBezTo>
                  <a:cubicBezTo>
                    <a:pt x="35" y="6"/>
                    <a:pt x="34" y="6"/>
                    <a:pt x="34" y="6"/>
                  </a:cubicBezTo>
                  <a:cubicBezTo>
                    <a:pt x="31" y="6"/>
                    <a:pt x="30" y="5"/>
                    <a:pt x="27" y="4"/>
                  </a:cubicBezTo>
                  <a:cubicBezTo>
                    <a:pt x="25" y="2"/>
                    <a:pt x="23" y="1"/>
                    <a:pt x="20" y="0"/>
                  </a:cubicBezTo>
                  <a:cubicBezTo>
                    <a:pt x="18" y="0"/>
                    <a:pt x="17" y="0"/>
                    <a:pt x="16" y="0"/>
                  </a:cubicBezTo>
                </a:path>
              </a:pathLst>
            </a:custGeom>
            <a:solidFill>
              <a:srgbClr val="0054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42" name="Oval 57">
              <a:extLst>
                <a:ext uri="{FF2B5EF4-FFF2-40B4-BE49-F238E27FC236}">
                  <a16:creationId xmlns:a16="http://schemas.microsoft.com/office/drawing/2014/main" id="{A488491D-17CD-F849-BFAD-88415B63AFBA}"/>
                </a:ext>
              </a:extLst>
            </p:cNvPr>
            <p:cNvSpPr>
              <a:spLocks noChangeArrowheads="1"/>
            </p:cNvSpPr>
            <p:nvPr/>
          </p:nvSpPr>
          <p:spPr bwMode="auto">
            <a:xfrm>
              <a:off x="3547" y="2067"/>
              <a:ext cx="78" cy="7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43" name="Freeform 58">
              <a:extLst>
                <a:ext uri="{FF2B5EF4-FFF2-40B4-BE49-F238E27FC236}">
                  <a16:creationId xmlns:a16="http://schemas.microsoft.com/office/drawing/2014/main" id="{C4CAAD86-A7A5-904F-BA68-5FC8D25132CC}"/>
                </a:ext>
              </a:extLst>
            </p:cNvPr>
            <p:cNvSpPr>
              <a:spLocks/>
            </p:cNvSpPr>
            <p:nvPr/>
          </p:nvSpPr>
          <p:spPr bwMode="auto">
            <a:xfrm>
              <a:off x="3802" y="1981"/>
              <a:ext cx="79" cy="79"/>
            </a:xfrm>
            <a:custGeom>
              <a:avLst/>
              <a:gdLst>
                <a:gd name="T0" fmla="*/ 33 w 33"/>
                <a:gd name="T1" fmla="*/ 16 h 33"/>
                <a:gd name="T2" fmla="*/ 17 w 33"/>
                <a:gd name="T3" fmla="*/ 33 h 33"/>
                <a:gd name="T4" fmla="*/ 17 w 33"/>
                <a:gd name="T5" fmla="*/ 33 h 33"/>
                <a:gd name="T6" fmla="*/ 0 w 33"/>
                <a:gd name="T7" fmla="*/ 16 h 33"/>
                <a:gd name="T8" fmla="*/ 17 w 33"/>
                <a:gd name="T9" fmla="*/ 0 h 33"/>
                <a:gd name="T10" fmla="*/ 17 w 33"/>
                <a:gd name="T11" fmla="*/ 0 h 33"/>
                <a:gd name="T12" fmla="*/ 33 w 33"/>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33" y="16"/>
                  </a:moveTo>
                  <a:cubicBezTo>
                    <a:pt x="33" y="26"/>
                    <a:pt x="26" y="33"/>
                    <a:pt x="17" y="33"/>
                  </a:cubicBezTo>
                  <a:cubicBezTo>
                    <a:pt x="17" y="33"/>
                    <a:pt x="17" y="33"/>
                    <a:pt x="17" y="33"/>
                  </a:cubicBezTo>
                  <a:cubicBezTo>
                    <a:pt x="7" y="33"/>
                    <a:pt x="0" y="26"/>
                    <a:pt x="0" y="16"/>
                  </a:cubicBezTo>
                  <a:cubicBezTo>
                    <a:pt x="0" y="7"/>
                    <a:pt x="7" y="0"/>
                    <a:pt x="17" y="0"/>
                  </a:cubicBezTo>
                  <a:cubicBezTo>
                    <a:pt x="17" y="0"/>
                    <a:pt x="17" y="0"/>
                    <a:pt x="17" y="0"/>
                  </a:cubicBezTo>
                  <a:cubicBezTo>
                    <a:pt x="26" y="0"/>
                    <a:pt x="33" y="7"/>
                    <a:pt x="3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44" name="Oval 59">
              <a:extLst>
                <a:ext uri="{FF2B5EF4-FFF2-40B4-BE49-F238E27FC236}">
                  <a16:creationId xmlns:a16="http://schemas.microsoft.com/office/drawing/2014/main" id="{CB257650-4D16-CA4B-B805-513083028440}"/>
                </a:ext>
              </a:extLst>
            </p:cNvPr>
            <p:cNvSpPr>
              <a:spLocks noChangeArrowheads="1"/>
            </p:cNvSpPr>
            <p:nvPr/>
          </p:nvSpPr>
          <p:spPr bwMode="auto">
            <a:xfrm>
              <a:off x="4057" y="2067"/>
              <a:ext cx="81" cy="7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45" name="Freeform 60">
              <a:extLst>
                <a:ext uri="{FF2B5EF4-FFF2-40B4-BE49-F238E27FC236}">
                  <a16:creationId xmlns:a16="http://schemas.microsoft.com/office/drawing/2014/main" id="{3B693A1E-2173-2446-B42D-F02598CC5918}"/>
                </a:ext>
              </a:extLst>
            </p:cNvPr>
            <p:cNvSpPr>
              <a:spLocks/>
            </p:cNvSpPr>
            <p:nvPr/>
          </p:nvSpPr>
          <p:spPr bwMode="auto">
            <a:xfrm>
              <a:off x="3492" y="1988"/>
              <a:ext cx="698" cy="220"/>
            </a:xfrm>
            <a:custGeom>
              <a:avLst/>
              <a:gdLst>
                <a:gd name="T0" fmla="*/ 293 w 293"/>
                <a:gd name="T1" fmla="*/ 89 h 92"/>
                <a:gd name="T2" fmla="*/ 290 w 293"/>
                <a:gd name="T3" fmla="*/ 90 h 92"/>
                <a:gd name="T4" fmla="*/ 273 w 293"/>
                <a:gd name="T5" fmla="*/ 92 h 92"/>
                <a:gd name="T6" fmla="*/ 257 w 293"/>
                <a:gd name="T7" fmla="*/ 90 h 92"/>
                <a:gd name="T8" fmla="*/ 222 w 293"/>
                <a:gd name="T9" fmla="*/ 70 h 92"/>
                <a:gd name="T10" fmla="*/ 206 w 293"/>
                <a:gd name="T11" fmla="*/ 43 h 92"/>
                <a:gd name="T12" fmla="*/ 205 w 293"/>
                <a:gd name="T13" fmla="*/ 40 h 92"/>
                <a:gd name="T14" fmla="*/ 203 w 293"/>
                <a:gd name="T15" fmla="*/ 20 h 92"/>
                <a:gd name="T16" fmla="*/ 200 w 293"/>
                <a:gd name="T17" fmla="*/ 23 h 92"/>
                <a:gd name="T18" fmla="*/ 187 w 293"/>
                <a:gd name="T19" fmla="*/ 35 h 92"/>
                <a:gd name="T20" fmla="*/ 150 w 293"/>
                <a:gd name="T21" fmla="*/ 47 h 92"/>
                <a:gd name="T22" fmla="*/ 114 w 293"/>
                <a:gd name="T23" fmla="*/ 40 h 92"/>
                <a:gd name="T24" fmla="*/ 98 w 293"/>
                <a:gd name="T25" fmla="*/ 28 h 92"/>
                <a:gd name="T26" fmla="*/ 93 w 293"/>
                <a:gd name="T27" fmla="*/ 22 h 92"/>
                <a:gd name="T28" fmla="*/ 90 w 293"/>
                <a:gd name="T29" fmla="*/ 20 h 92"/>
                <a:gd name="T30" fmla="*/ 90 w 293"/>
                <a:gd name="T31" fmla="*/ 31 h 92"/>
                <a:gd name="T32" fmla="*/ 87 w 293"/>
                <a:gd name="T33" fmla="*/ 41 h 92"/>
                <a:gd name="T34" fmla="*/ 64 w 293"/>
                <a:gd name="T35" fmla="*/ 75 h 92"/>
                <a:gd name="T36" fmla="*/ 22 w 293"/>
                <a:gd name="T37" fmla="*/ 91 h 92"/>
                <a:gd name="T38" fmla="*/ 3 w 293"/>
                <a:gd name="T39" fmla="*/ 89 h 92"/>
                <a:gd name="T40" fmla="*/ 0 w 293"/>
                <a:gd name="T41" fmla="*/ 88 h 92"/>
                <a:gd name="T42" fmla="*/ 1 w 293"/>
                <a:gd name="T43" fmla="*/ 81 h 92"/>
                <a:gd name="T44" fmla="*/ 5 w 293"/>
                <a:gd name="T45" fmla="*/ 82 h 92"/>
                <a:gd name="T46" fmla="*/ 22 w 293"/>
                <a:gd name="T47" fmla="*/ 83 h 92"/>
                <a:gd name="T48" fmla="*/ 60 w 293"/>
                <a:gd name="T49" fmla="*/ 69 h 92"/>
                <a:gd name="T50" fmla="*/ 82 w 293"/>
                <a:gd name="T51" fmla="*/ 30 h 92"/>
                <a:gd name="T52" fmla="*/ 83 w 293"/>
                <a:gd name="T53" fmla="*/ 19 h 92"/>
                <a:gd name="T54" fmla="*/ 81 w 293"/>
                <a:gd name="T55" fmla="*/ 2 h 92"/>
                <a:gd name="T56" fmla="*/ 84 w 293"/>
                <a:gd name="T57" fmla="*/ 1 h 92"/>
                <a:gd name="T58" fmla="*/ 88 w 293"/>
                <a:gd name="T59" fmla="*/ 0 h 92"/>
                <a:gd name="T60" fmla="*/ 88 w 293"/>
                <a:gd name="T61" fmla="*/ 0 h 92"/>
                <a:gd name="T62" fmla="*/ 89 w 293"/>
                <a:gd name="T63" fmla="*/ 3 h 92"/>
                <a:gd name="T64" fmla="*/ 103 w 293"/>
                <a:gd name="T65" fmla="*/ 23 h 92"/>
                <a:gd name="T66" fmla="*/ 118 w 293"/>
                <a:gd name="T67" fmla="*/ 33 h 92"/>
                <a:gd name="T68" fmla="*/ 150 w 293"/>
                <a:gd name="T69" fmla="*/ 40 h 92"/>
                <a:gd name="T70" fmla="*/ 183 w 293"/>
                <a:gd name="T71" fmla="*/ 29 h 92"/>
                <a:gd name="T72" fmla="*/ 204 w 293"/>
                <a:gd name="T73" fmla="*/ 3 h 92"/>
                <a:gd name="T74" fmla="*/ 206 w 293"/>
                <a:gd name="T75" fmla="*/ 0 h 92"/>
                <a:gd name="T76" fmla="*/ 209 w 293"/>
                <a:gd name="T77" fmla="*/ 1 h 92"/>
                <a:gd name="T78" fmla="*/ 212 w 293"/>
                <a:gd name="T79" fmla="*/ 2 h 92"/>
                <a:gd name="T80" fmla="*/ 213 w 293"/>
                <a:gd name="T81" fmla="*/ 2 h 92"/>
                <a:gd name="T82" fmla="*/ 213 w 293"/>
                <a:gd name="T83" fmla="*/ 2 h 92"/>
                <a:gd name="T84" fmla="*/ 213 w 293"/>
                <a:gd name="T85" fmla="*/ 3 h 92"/>
                <a:gd name="T86" fmla="*/ 212 w 293"/>
                <a:gd name="T87" fmla="*/ 4 h 92"/>
                <a:gd name="T88" fmla="*/ 212 w 293"/>
                <a:gd name="T89" fmla="*/ 5 h 92"/>
                <a:gd name="T90" fmla="*/ 213 w 293"/>
                <a:gd name="T91" fmla="*/ 40 h 92"/>
                <a:gd name="T92" fmla="*/ 227 w 293"/>
                <a:gd name="T93" fmla="*/ 65 h 92"/>
                <a:gd name="T94" fmla="*/ 259 w 293"/>
                <a:gd name="T95" fmla="*/ 83 h 92"/>
                <a:gd name="T96" fmla="*/ 288 w 293"/>
                <a:gd name="T97" fmla="*/ 83 h 92"/>
                <a:gd name="T98" fmla="*/ 292 w 293"/>
                <a:gd name="T99" fmla="*/ 82 h 92"/>
                <a:gd name="T100" fmla="*/ 293 w 293"/>
                <a:gd name="T101"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92">
                  <a:moveTo>
                    <a:pt x="293" y="89"/>
                  </a:moveTo>
                  <a:cubicBezTo>
                    <a:pt x="290" y="90"/>
                    <a:pt x="290" y="90"/>
                    <a:pt x="290" y="90"/>
                  </a:cubicBezTo>
                  <a:cubicBezTo>
                    <a:pt x="284" y="91"/>
                    <a:pt x="279" y="92"/>
                    <a:pt x="273" y="92"/>
                  </a:cubicBezTo>
                  <a:cubicBezTo>
                    <a:pt x="268" y="92"/>
                    <a:pt x="263" y="91"/>
                    <a:pt x="257" y="90"/>
                  </a:cubicBezTo>
                  <a:cubicBezTo>
                    <a:pt x="239" y="86"/>
                    <a:pt x="227" y="76"/>
                    <a:pt x="222" y="70"/>
                  </a:cubicBezTo>
                  <a:cubicBezTo>
                    <a:pt x="217" y="64"/>
                    <a:pt x="210" y="55"/>
                    <a:pt x="206" y="43"/>
                  </a:cubicBezTo>
                  <a:cubicBezTo>
                    <a:pt x="206" y="42"/>
                    <a:pt x="205" y="41"/>
                    <a:pt x="205" y="40"/>
                  </a:cubicBezTo>
                  <a:cubicBezTo>
                    <a:pt x="203" y="33"/>
                    <a:pt x="203" y="26"/>
                    <a:pt x="203" y="20"/>
                  </a:cubicBezTo>
                  <a:cubicBezTo>
                    <a:pt x="202" y="21"/>
                    <a:pt x="201" y="22"/>
                    <a:pt x="200" y="23"/>
                  </a:cubicBezTo>
                  <a:cubicBezTo>
                    <a:pt x="196" y="27"/>
                    <a:pt x="192" y="31"/>
                    <a:pt x="187" y="35"/>
                  </a:cubicBezTo>
                  <a:cubicBezTo>
                    <a:pt x="179" y="40"/>
                    <a:pt x="167" y="47"/>
                    <a:pt x="150" y="47"/>
                  </a:cubicBezTo>
                  <a:cubicBezTo>
                    <a:pt x="143" y="48"/>
                    <a:pt x="129" y="47"/>
                    <a:pt x="114" y="40"/>
                  </a:cubicBezTo>
                  <a:cubicBezTo>
                    <a:pt x="108" y="37"/>
                    <a:pt x="103" y="33"/>
                    <a:pt x="98" y="28"/>
                  </a:cubicBezTo>
                  <a:cubicBezTo>
                    <a:pt x="96" y="26"/>
                    <a:pt x="94" y="24"/>
                    <a:pt x="93" y="22"/>
                  </a:cubicBezTo>
                  <a:cubicBezTo>
                    <a:pt x="92" y="21"/>
                    <a:pt x="91" y="20"/>
                    <a:pt x="90" y="20"/>
                  </a:cubicBezTo>
                  <a:cubicBezTo>
                    <a:pt x="90" y="23"/>
                    <a:pt x="90" y="27"/>
                    <a:pt x="90" y="31"/>
                  </a:cubicBezTo>
                  <a:cubicBezTo>
                    <a:pt x="89" y="34"/>
                    <a:pt x="88" y="38"/>
                    <a:pt x="87" y="41"/>
                  </a:cubicBezTo>
                  <a:cubicBezTo>
                    <a:pt x="81" y="59"/>
                    <a:pt x="70" y="70"/>
                    <a:pt x="64" y="75"/>
                  </a:cubicBezTo>
                  <a:cubicBezTo>
                    <a:pt x="59" y="79"/>
                    <a:pt x="44" y="90"/>
                    <a:pt x="22" y="91"/>
                  </a:cubicBezTo>
                  <a:cubicBezTo>
                    <a:pt x="16" y="91"/>
                    <a:pt x="9" y="90"/>
                    <a:pt x="3" y="89"/>
                  </a:cubicBezTo>
                  <a:cubicBezTo>
                    <a:pt x="0" y="88"/>
                    <a:pt x="0" y="88"/>
                    <a:pt x="0" y="88"/>
                  </a:cubicBezTo>
                  <a:cubicBezTo>
                    <a:pt x="1" y="81"/>
                    <a:pt x="1" y="81"/>
                    <a:pt x="1" y="81"/>
                  </a:cubicBezTo>
                  <a:cubicBezTo>
                    <a:pt x="5" y="82"/>
                    <a:pt x="5" y="82"/>
                    <a:pt x="5" y="82"/>
                  </a:cubicBezTo>
                  <a:cubicBezTo>
                    <a:pt x="11" y="83"/>
                    <a:pt x="16" y="84"/>
                    <a:pt x="22" y="83"/>
                  </a:cubicBezTo>
                  <a:cubicBezTo>
                    <a:pt x="41" y="83"/>
                    <a:pt x="55" y="73"/>
                    <a:pt x="60" y="69"/>
                  </a:cubicBezTo>
                  <a:cubicBezTo>
                    <a:pt x="64" y="65"/>
                    <a:pt x="79" y="52"/>
                    <a:pt x="82" y="30"/>
                  </a:cubicBezTo>
                  <a:cubicBezTo>
                    <a:pt x="83" y="26"/>
                    <a:pt x="83" y="23"/>
                    <a:pt x="83" y="19"/>
                  </a:cubicBezTo>
                  <a:cubicBezTo>
                    <a:pt x="83" y="14"/>
                    <a:pt x="82" y="8"/>
                    <a:pt x="81" y="2"/>
                  </a:cubicBezTo>
                  <a:cubicBezTo>
                    <a:pt x="84" y="1"/>
                    <a:pt x="84" y="1"/>
                    <a:pt x="84" y="1"/>
                  </a:cubicBezTo>
                  <a:cubicBezTo>
                    <a:pt x="88" y="0"/>
                    <a:pt x="88" y="0"/>
                    <a:pt x="88" y="0"/>
                  </a:cubicBezTo>
                  <a:cubicBezTo>
                    <a:pt x="88" y="0"/>
                    <a:pt x="88" y="0"/>
                    <a:pt x="88" y="0"/>
                  </a:cubicBezTo>
                  <a:cubicBezTo>
                    <a:pt x="88" y="1"/>
                    <a:pt x="88" y="2"/>
                    <a:pt x="89" y="3"/>
                  </a:cubicBezTo>
                  <a:cubicBezTo>
                    <a:pt x="92" y="10"/>
                    <a:pt x="97" y="17"/>
                    <a:pt x="103" y="23"/>
                  </a:cubicBezTo>
                  <a:cubicBezTo>
                    <a:pt x="107" y="27"/>
                    <a:pt x="112" y="30"/>
                    <a:pt x="118" y="33"/>
                  </a:cubicBezTo>
                  <a:cubicBezTo>
                    <a:pt x="131" y="40"/>
                    <a:pt x="144" y="40"/>
                    <a:pt x="150" y="40"/>
                  </a:cubicBezTo>
                  <a:cubicBezTo>
                    <a:pt x="165" y="39"/>
                    <a:pt x="176" y="34"/>
                    <a:pt x="183" y="29"/>
                  </a:cubicBezTo>
                  <a:cubicBezTo>
                    <a:pt x="194" y="21"/>
                    <a:pt x="201" y="10"/>
                    <a:pt x="204" y="3"/>
                  </a:cubicBezTo>
                  <a:cubicBezTo>
                    <a:pt x="205" y="2"/>
                    <a:pt x="205" y="1"/>
                    <a:pt x="206" y="0"/>
                  </a:cubicBezTo>
                  <a:cubicBezTo>
                    <a:pt x="209" y="1"/>
                    <a:pt x="209" y="1"/>
                    <a:pt x="209" y="1"/>
                  </a:cubicBezTo>
                  <a:cubicBezTo>
                    <a:pt x="212" y="2"/>
                    <a:pt x="212" y="2"/>
                    <a:pt x="212" y="2"/>
                  </a:cubicBezTo>
                  <a:cubicBezTo>
                    <a:pt x="213" y="2"/>
                    <a:pt x="213" y="2"/>
                    <a:pt x="213" y="2"/>
                  </a:cubicBezTo>
                  <a:cubicBezTo>
                    <a:pt x="213" y="2"/>
                    <a:pt x="213" y="2"/>
                    <a:pt x="213" y="2"/>
                  </a:cubicBezTo>
                  <a:cubicBezTo>
                    <a:pt x="213" y="3"/>
                    <a:pt x="213" y="3"/>
                    <a:pt x="213" y="3"/>
                  </a:cubicBezTo>
                  <a:cubicBezTo>
                    <a:pt x="212" y="4"/>
                    <a:pt x="212" y="4"/>
                    <a:pt x="212" y="4"/>
                  </a:cubicBezTo>
                  <a:cubicBezTo>
                    <a:pt x="212" y="5"/>
                    <a:pt x="212" y="5"/>
                    <a:pt x="212" y="5"/>
                  </a:cubicBezTo>
                  <a:cubicBezTo>
                    <a:pt x="210" y="13"/>
                    <a:pt x="208" y="26"/>
                    <a:pt x="213" y="40"/>
                  </a:cubicBezTo>
                  <a:cubicBezTo>
                    <a:pt x="217" y="52"/>
                    <a:pt x="223" y="60"/>
                    <a:pt x="227" y="65"/>
                  </a:cubicBezTo>
                  <a:cubicBezTo>
                    <a:pt x="232" y="70"/>
                    <a:pt x="243" y="79"/>
                    <a:pt x="259" y="83"/>
                  </a:cubicBezTo>
                  <a:cubicBezTo>
                    <a:pt x="269" y="85"/>
                    <a:pt x="279" y="85"/>
                    <a:pt x="288" y="83"/>
                  </a:cubicBezTo>
                  <a:cubicBezTo>
                    <a:pt x="292" y="82"/>
                    <a:pt x="292" y="82"/>
                    <a:pt x="292" y="82"/>
                  </a:cubicBezTo>
                  <a:lnTo>
                    <a:pt x="293"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46" name="Freeform 61">
              <a:extLst>
                <a:ext uri="{FF2B5EF4-FFF2-40B4-BE49-F238E27FC236}">
                  <a16:creationId xmlns:a16="http://schemas.microsoft.com/office/drawing/2014/main" id="{CBBFF2C3-83D8-2048-82F5-F910D755DBB0}"/>
                </a:ext>
              </a:extLst>
            </p:cNvPr>
            <p:cNvSpPr>
              <a:spLocks noEditPoints="1"/>
            </p:cNvSpPr>
            <p:nvPr/>
          </p:nvSpPr>
          <p:spPr bwMode="auto">
            <a:xfrm>
              <a:off x="3571" y="2120"/>
              <a:ext cx="550" cy="295"/>
            </a:xfrm>
            <a:custGeom>
              <a:avLst/>
              <a:gdLst>
                <a:gd name="T0" fmla="*/ 212 w 231"/>
                <a:gd name="T1" fmla="*/ 97 h 124"/>
                <a:gd name="T2" fmla="*/ 213 w 231"/>
                <a:gd name="T3" fmla="*/ 53 h 124"/>
                <a:gd name="T4" fmla="*/ 194 w 231"/>
                <a:gd name="T5" fmla="*/ 32 h 124"/>
                <a:gd name="T6" fmla="*/ 165 w 231"/>
                <a:gd name="T7" fmla="*/ 41 h 124"/>
                <a:gd name="T8" fmla="*/ 151 w 231"/>
                <a:gd name="T9" fmla="*/ 54 h 124"/>
                <a:gd name="T10" fmla="*/ 149 w 231"/>
                <a:gd name="T11" fmla="*/ 51 h 124"/>
                <a:gd name="T12" fmla="*/ 129 w 231"/>
                <a:gd name="T13" fmla="*/ 9 h 124"/>
                <a:gd name="T14" fmla="*/ 91 w 231"/>
                <a:gd name="T15" fmla="*/ 10 h 124"/>
                <a:gd name="T16" fmla="*/ 74 w 231"/>
                <a:gd name="T17" fmla="*/ 45 h 124"/>
                <a:gd name="T18" fmla="*/ 70 w 231"/>
                <a:gd name="T19" fmla="*/ 54 h 124"/>
                <a:gd name="T20" fmla="*/ 56 w 231"/>
                <a:gd name="T21" fmla="*/ 41 h 124"/>
                <a:gd name="T22" fmla="*/ 28 w 231"/>
                <a:gd name="T23" fmla="*/ 32 h 124"/>
                <a:gd name="T24" fmla="*/ 8 w 231"/>
                <a:gd name="T25" fmla="*/ 53 h 124"/>
                <a:gd name="T26" fmla="*/ 10 w 231"/>
                <a:gd name="T27" fmla="*/ 101 h 124"/>
                <a:gd name="T28" fmla="*/ 0 w 231"/>
                <a:gd name="T29" fmla="*/ 111 h 124"/>
                <a:gd name="T30" fmla="*/ 8 w 231"/>
                <a:gd name="T31" fmla="*/ 113 h 124"/>
                <a:gd name="T32" fmla="*/ 18 w 231"/>
                <a:gd name="T33" fmla="*/ 103 h 124"/>
                <a:gd name="T34" fmla="*/ 73 w 231"/>
                <a:gd name="T35" fmla="*/ 70 h 124"/>
                <a:gd name="T36" fmla="*/ 76 w 231"/>
                <a:gd name="T37" fmla="*/ 70 h 124"/>
                <a:gd name="T38" fmla="*/ 78 w 231"/>
                <a:gd name="T39" fmla="*/ 69 h 124"/>
                <a:gd name="T40" fmla="*/ 142 w 231"/>
                <a:gd name="T41" fmla="*/ 67 h 124"/>
                <a:gd name="T42" fmla="*/ 199 w 231"/>
                <a:gd name="T43" fmla="*/ 95 h 124"/>
                <a:gd name="T44" fmla="*/ 210 w 231"/>
                <a:gd name="T45" fmla="*/ 105 h 124"/>
                <a:gd name="T46" fmla="*/ 225 w 231"/>
                <a:gd name="T47" fmla="*/ 124 h 124"/>
                <a:gd name="T48" fmla="*/ 229 w 231"/>
                <a:gd name="T49" fmla="*/ 117 h 124"/>
                <a:gd name="T50" fmla="*/ 16 w 231"/>
                <a:gd name="T51" fmla="*/ 95 h 124"/>
                <a:gd name="T52" fmla="*/ 15 w 231"/>
                <a:gd name="T53" fmla="*/ 55 h 124"/>
                <a:gd name="T54" fmla="*/ 29 w 231"/>
                <a:gd name="T55" fmla="*/ 39 h 124"/>
                <a:gd name="T56" fmla="*/ 52 w 231"/>
                <a:gd name="T57" fmla="*/ 47 h 124"/>
                <a:gd name="T58" fmla="*/ 69 w 231"/>
                <a:gd name="T59" fmla="*/ 64 h 124"/>
                <a:gd name="T60" fmla="*/ 117 w 231"/>
                <a:gd name="T61" fmla="*/ 57 h 124"/>
                <a:gd name="T62" fmla="*/ 83 w 231"/>
                <a:gd name="T63" fmla="*/ 42 h 124"/>
                <a:gd name="T64" fmla="*/ 111 w 231"/>
                <a:gd name="T65" fmla="*/ 8 h 124"/>
                <a:gd name="T66" fmla="*/ 139 w 231"/>
                <a:gd name="T67" fmla="*/ 40 h 124"/>
                <a:gd name="T68" fmla="*/ 117 w 231"/>
                <a:gd name="T69" fmla="*/ 57 h 124"/>
                <a:gd name="T70" fmla="*/ 206 w 231"/>
                <a:gd name="T71" fmla="*/ 91 h 124"/>
                <a:gd name="T72" fmla="*/ 155 w 231"/>
                <a:gd name="T73" fmla="*/ 63 h 124"/>
                <a:gd name="T74" fmla="*/ 156 w 231"/>
                <a:gd name="T75" fmla="*/ 60 h 124"/>
                <a:gd name="T76" fmla="*/ 170 w 231"/>
                <a:gd name="T77" fmla="*/ 47 h 124"/>
                <a:gd name="T78" fmla="*/ 192 w 231"/>
                <a:gd name="T79" fmla="*/ 39 h 124"/>
                <a:gd name="T80" fmla="*/ 206 w 231"/>
                <a:gd name="T81" fmla="*/ 5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1" h="124">
                  <a:moveTo>
                    <a:pt x="229" y="117"/>
                  </a:moveTo>
                  <a:cubicBezTo>
                    <a:pt x="224" y="110"/>
                    <a:pt x="218" y="103"/>
                    <a:pt x="212" y="97"/>
                  </a:cubicBezTo>
                  <a:cubicBezTo>
                    <a:pt x="214" y="91"/>
                    <a:pt x="215" y="85"/>
                    <a:pt x="215" y="80"/>
                  </a:cubicBezTo>
                  <a:cubicBezTo>
                    <a:pt x="216" y="66"/>
                    <a:pt x="214" y="57"/>
                    <a:pt x="213" y="53"/>
                  </a:cubicBezTo>
                  <a:cubicBezTo>
                    <a:pt x="211" y="45"/>
                    <a:pt x="208" y="41"/>
                    <a:pt x="207" y="40"/>
                  </a:cubicBezTo>
                  <a:cubicBezTo>
                    <a:pt x="205" y="39"/>
                    <a:pt x="201" y="34"/>
                    <a:pt x="194" y="32"/>
                  </a:cubicBezTo>
                  <a:cubicBezTo>
                    <a:pt x="189" y="31"/>
                    <a:pt x="185" y="32"/>
                    <a:pt x="183" y="32"/>
                  </a:cubicBezTo>
                  <a:cubicBezTo>
                    <a:pt x="175" y="34"/>
                    <a:pt x="170" y="38"/>
                    <a:pt x="165" y="41"/>
                  </a:cubicBezTo>
                  <a:cubicBezTo>
                    <a:pt x="163" y="42"/>
                    <a:pt x="161" y="44"/>
                    <a:pt x="159" y="46"/>
                  </a:cubicBezTo>
                  <a:cubicBezTo>
                    <a:pt x="156" y="49"/>
                    <a:pt x="153" y="52"/>
                    <a:pt x="151" y="54"/>
                  </a:cubicBezTo>
                  <a:cubicBezTo>
                    <a:pt x="151" y="55"/>
                    <a:pt x="150" y="55"/>
                    <a:pt x="150" y="56"/>
                  </a:cubicBezTo>
                  <a:cubicBezTo>
                    <a:pt x="149" y="54"/>
                    <a:pt x="149" y="53"/>
                    <a:pt x="149" y="51"/>
                  </a:cubicBezTo>
                  <a:cubicBezTo>
                    <a:pt x="148" y="47"/>
                    <a:pt x="147" y="42"/>
                    <a:pt x="146" y="37"/>
                  </a:cubicBezTo>
                  <a:cubicBezTo>
                    <a:pt x="142" y="25"/>
                    <a:pt x="135" y="14"/>
                    <a:pt x="129" y="9"/>
                  </a:cubicBezTo>
                  <a:cubicBezTo>
                    <a:pt x="124" y="3"/>
                    <a:pt x="117" y="0"/>
                    <a:pt x="111" y="0"/>
                  </a:cubicBezTo>
                  <a:cubicBezTo>
                    <a:pt x="105" y="0"/>
                    <a:pt x="99" y="2"/>
                    <a:pt x="91" y="10"/>
                  </a:cubicBezTo>
                  <a:cubicBezTo>
                    <a:pt x="85" y="17"/>
                    <a:pt x="79" y="27"/>
                    <a:pt x="76" y="40"/>
                  </a:cubicBezTo>
                  <a:cubicBezTo>
                    <a:pt x="75" y="41"/>
                    <a:pt x="75" y="43"/>
                    <a:pt x="74" y="45"/>
                  </a:cubicBezTo>
                  <a:cubicBezTo>
                    <a:pt x="73" y="49"/>
                    <a:pt x="73" y="53"/>
                    <a:pt x="72" y="56"/>
                  </a:cubicBezTo>
                  <a:cubicBezTo>
                    <a:pt x="71" y="56"/>
                    <a:pt x="71" y="55"/>
                    <a:pt x="70" y="54"/>
                  </a:cubicBezTo>
                  <a:cubicBezTo>
                    <a:pt x="69" y="53"/>
                    <a:pt x="68" y="51"/>
                    <a:pt x="66" y="50"/>
                  </a:cubicBezTo>
                  <a:cubicBezTo>
                    <a:pt x="64" y="47"/>
                    <a:pt x="60" y="44"/>
                    <a:pt x="56" y="41"/>
                  </a:cubicBezTo>
                  <a:cubicBezTo>
                    <a:pt x="51" y="37"/>
                    <a:pt x="46" y="34"/>
                    <a:pt x="39" y="32"/>
                  </a:cubicBezTo>
                  <a:cubicBezTo>
                    <a:pt x="36" y="32"/>
                    <a:pt x="32" y="31"/>
                    <a:pt x="28" y="32"/>
                  </a:cubicBezTo>
                  <a:cubicBezTo>
                    <a:pt x="20" y="34"/>
                    <a:pt x="16" y="39"/>
                    <a:pt x="15" y="40"/>
                  </a:cubicBezTo>
                  <a:cubicBezTo>
                    <a:pt x="14" y="41"/>
                    <a:pt x="10" y="45"/>
                    <a:pt x="8" y="53"/>
                  </a:cubicBezTo>
                  <a:cubicBezTo>
                    <a:pt x="7" y="57"/>
                    <a:pt x="5" y="66"/>
                    <a:pt x="6" y="80"/>
                  </a:cubicBezTo>
                  <a:cubicBezTo>
                    <a:pt x="7" y="87"/>
                    <a:pt x="8" y="94"/>
                    <a:pt x="10" y="101"/>
                  </a:cubicBezTo>
                  <a:cubicBezTo>
                    <a:pt x="7" y="103"/>
                    <a:pt x="5" y="106"/>
                    <a:pt x="3" y="108"/>
                  </a:cubicBezTo>
                  <a:cubicBezTo>
                    <a:pt x="0" y="111"/>
                    <a:pt x="0" y="111"/>
                    <a:pt x="0" y="111"/>
                  </a:cubicBezTo>
                  <a:cubicBezTo>
                    <a:pt x="6" y="116"/>
                    <a:pt x="6" y="116"/>
                    <a:pt x="6" y="116"/>
                  </a:cubicBezTo>
                  <a:cubicBezTo>
                    <a:pt x="8" y="113"/>
                    <a:pt x="8" y="113"/>
                    <a:pt x="8" y="113"/>
                  </a:cubicBezTo>
                  <a:cubicBezTo>
                    <a:pt x="11" y="110"/>
                    <a:pt x="13" y="108"/>
                    <a:pt x="16" y="105"/>
                  </a:cubicBezTo>
                  <a:cubicBezTo>
                    <a:pt x="17" y="104"/>
                    <a:pt x="17" y="103"/>
                    <a:pt x="18" y="103"/>
                  </a:cubicBezTo>
                  <a:cubicBezTo>
                    <a:pt x="27" y="95"/>
                    <a:pt x="36" y="88"/>
                    <a:pt x="46" y="82"/>
                  </a:cubicBezTo>
                  <a:cubicBezTo>
                    <a:pt x="56" y="77"/>
                    <a:pt x="65" y="73"/>
                    <a:pt x="73" y="70"/>
                  </a:cubicBezTo>
                  <a:cubicBezTo>
                    <a:pt x="74" y="70"/>
                    <a:pt x="75" y="70"/>
                    <a:pt x="75" y="70"/>
                  </a:cubicBezTo>
                  <a:cubicBezTo>
                    <a:pt x="76" y="70"/>
                    <a:pt x="76" y="70"/>
                    <a:pt x="76" y="70"/>
                  </a:cubicBezTo>
                  <a:cubicBezTo>
                    <a:pt x="76" y="70"/>
                    <a:pt x="76" y="70"/>
                    <a:pt x="76" y="70"/>
                  </a:cubicBezTo>
                  <a:cubicBezTo>
                    <a:pt x="76" y="69"/>
                    <a:pt x="77" y="69"/>
                    <a:pt x="78" y="69"/>
                  </a:cubicBezTo>
                  <a:cubicBezTo>
                    <a:pt x="95" y="64"/>
                    <a:pt x="110" y="64"/>
                    <a:pt x="117" y="64"/>
                  </a:cubicBezTo>
                  <a:cubicBezTo>
                    <a:pt x="122" y="64"/>
                    <a:pt x="131" y="65"/>
                    <a:pt x="142" y="67"/>
                  </a:cubicBezTo>
                  <a:cubicBezTo>
                    <a:pt x="144" y="68"/>
                    <a:pt x="147" y="68"/>
                    <a:pt x="149" y="69"/>
                  </a:cubicBezTo>
                  <a:cubicBezTo>
                    <a:pt x="164" y="73"/>
                    <a:pt x="182" y="81"/>
                    <a:pt x="199" y="95"/>
                  </a:cubicBezTo>
                  <a:cubicBezTo>
                    <a:pt x="201" y="96"/>
                    <a:pt x="202" y="98"/>
                    <a:pt x="204" y="99"/>
                  </a:cubicBezTo>
                  <a:cubicBezTo>
                    <a:pt x="206" y="101"/>
                    <a:pt x="208" y="103"/>
                    <a:pt x="210" y="105"/>
                  </a:cubicBezTo>
                  <a:cubicBezTo>
                    <a:pt x="215" y="110"/>
                    <a:pt x="219" y="115"/>
                    <a:pt x="223" y="121"/>
                  </a:cubicBezTo>
                  <a:cubicBezTo>
                    <a:pt x="225" y="124"/>
                    <a:pt x="225" y="124"/>
                    <a:pt x="225" y="124"/>
                  </a:cubicBezTo>
                  <a:cubicBezTo>
                    <a:pt x="231" y="120"/>
                    <a:pt x="231" y="120"/>
                    <a:pt x="231" y="120"/>
                  </a:cubicBezTo>
                  <a:lnTo>
                    <a:pt x="229" y="117"/>
                  </a:lnTo>
                  <a:close/>
                  <a:moveTo>
                    <a:pt x="43" y="76"/>
                  </a:moveTo>
                  <a:cubicBezTo>
                    <a:pt x="33" y="81"/>
                    <a:pt x="24" y="87"/>
                    <a:pt x="16" y="95"/>
                  </a:cubicBezTo>
                  <a:cubicBezTo>
                    <a:pt x="15" y="90"/>
                    <a:pt x="14" y="84"/>
                    <a:pt x="13" y="79"/>
                  </a:cubicBezTo>
                  <a:cubicBezTo>
                    <a:pt x="12" y="67"/>
                    <a:pt x="14" y="59"/>
                    <a:pt x="15" y="55"/>
                  </a:cubicBezTo>
                  <a:cubicBezTo>
                    <a:pt x="17" y="49"/>
                    <a:pt x="19" y="46"/>
                    <a:pt x="20" y="45"/>
                  </a:cubicBezTo>
                  <a:cubicBezTo>
                    <a:pt x="21" y="44"/>
                    <a:pt x="24" y="40"/>
                    <a:pt x="29" y="39"/>
                  </a:cubicBezTo>
                  <a:cubicBezTo>
                    <a:pt x="33" y="39"/>
                    <a:pt x="35" y="39"/>
                    <a:pt x="37" y="39"/>
                  </a:cubicBezTo>
                  <a:cubicBezTo>
                    <a:pt x="43" y="41"/>
                    <a:pt x="48" y="44"/>
                    <a:pt x="52" y="47"/>
                  </a:cubicBezTo>
                  <a:cubicBezTo>
                    <a:pt x="58" y="51"/>
                    <a:pt x="61" y="55"/>
                    <a:pt x="64" y="59"/>
                  </a:cubicBezTo>
                  <a:cubicBezTo>
                    <a:pt x="66" y="60"/>
                    <a:pt x="67" y="62"/>
                    <a:pt x="69" y="64"/>
                  </a:cubicBezTo>
                  <a:cubicBezTo>
                    <a:pt x="61" y="67"/>
                    <a:pt x="52" y="71"/>
                    <a:pt x="43" y="76"/>
                  </a:cubicBezTo>
                  <a:moveTo>
                    <a:pt x="117" y="57"/>
                  </a:moveTo>
                  <a:cubicBezTo>
                    <a:pt x="110" y="56"/>
                    <a:pt x="96" y="57"/>
                    <a:pt x="79" y="61"/>
                  </a:cubicBezTo>
                  <a:cubicBezTo>
                    <a:pt x="79" y="56"/>
                    <a:pt x="81" y="48"/>
                    <a:pt x="83" y="42"/>
                  </a:cubicBezTo>
                  <a:cubicBezTo>
                    <a:pt x="86" y="30"/>
                    <a:pt x="91" y="21"/>
                    <a:pt x="97" y="15"/>
                  </a:cubicBezTo>
                  <a:cubicBezTo>
                    <a:pt x="103" y="8"/>
                    <a:pt x="107" y="8"/>
                    <a:pt x="111" y="8"/>
                  </a:cubicBezTo>
                  <a:cubicBezTo>
                    <a:pt x="116" y="8"/>
                    <a:pt x="120" y="10"/>
                    <a:pt x="124" y="14"/>
                  </a:cubicBezTo>
                  <a:cubicBezTo>
                    <a:pt x="129" y="18"/>
                    <a:pt x="135" y="28"/>
                    <a:pt x="139" y="40"/>
                  </a:cubicBezTo>
                  <a:cubicBezTo>
                    <a:pt x="141" y="47"/>
                    <a:pt x="142" y="56"/>
                    <a:pt x="143" y="60"/>
                  </a:cubicBezTo>
                  <a:cubicBezTo>
                    <a:pt x="132" y="57"/>
                    <a:pt x="122" y="57"/>
                    <a:pt x="117" y="57"/>
                  </a:cubicBezTo>
                  <a:moveTo>
                    <a:pt x="208" y="79"/>
                  </a:moveTo>
                  <a:cubicBezTo>
                    <a:pt x="208" y="83"/>
                    <a:pt x="207" y="87"/>
                    <a:pt x="206" y="91"/>
                  </a:cubicBezTo>
                  <a:cubicBezTo>
                    <a:pt x="205" y="91"/>
                    <a:pt x="204" y="90"/>
                    <a:pt x="203" y="89"/>
                  </a:cubicBezTo>
                  <a:cubicBezTo>
                    <a:pt x="187" y="76"/>
                    <a:pt x="170" y="68"/>
                    <a:pt x="155" y="63"/>
                  </a:cubicBezTo>
                  <a:cubicBezTo>
                    <a:pt x="155" y="63"/>
                    <a:pt x="154" y="63"/>
                    <a:pt x="154" y="63"/>
                  </a:cubicBezTo>
                  <a:cubicBezTo>
                    <a:pt x="154" y="62"/>
                    <a:pt x="155" y="61"/>
                    <a:pt x="156" y="60"/>
                  </a:cubicBezTo>
                  <a:cubicBezTo>
                    <a:pt x="156" y="60"/>
                    <a:pt x="156" y="59"/>
                    <a:pt x="157" y="59"/>
                  </a:cubicBezTo>
                  <a:cubicBezTo>
                    <a:pt x="160" y="55"/>
                    <a:pt x="164" y="51"/>
                    <a:pt x="170" y="47"/>
                  </a:cubicBezTo>
                  <a:cubicBezTo>
                    <a:pt x="174" y="44"/>
                    <a:pt x="178" y="41"/>
                    <a:pt x="184" y="39"/>
                  </a:cubicBezTo>
                  <a:cubicBezTo>
                    <a:pt x="186" y="39"/>
                    <a:pt x="189" y="39"/>
                    <a:pt x="192" y="39"/>
                  </a:cubicBezTo>
                  <a:cubicBezTo>
                    <a:pt x="197" y="40"/>
                    <a:pt x="200" y="44"/>
                    <a:pt x="201" y="45"/>
                  </a:cubicBezTo>
                  <a:cubicBezTo>
                    <a:pt x="202" y="46"/>
                    <a:pt x="204" y="49"/>
                    <a:pt x="206" y="55"/>
                  </a:cubicBezTo>
                  <a:cubicBezTo>
                    <a:pt x="207" y="59"/>
                    <a:pt x="209" y="67"/>
                    <a:pt x="20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47" name="Freeform 62">
              <a:extLst>
                <a:ext uri="{FF2B5EF4-FFF2-40B4-BE49-F238E27FC236}">
                  <a16:creationId xmlns:a16="http://schemas.microsoft.com/office/drawing/2014/main" id="{D931B9DA-84FC-524A-8D3B-3ED42FF97FCE}"/>
                </a:ext>
              </a:extLst>
            </p:cNvPr>
            <p:cNvSpPr>
              <a:spLocks/>
            </p:cNvSpPr>
            <p:nvPr/>
          </p:nvSpPr>
          <p:spPr bwMode="auto">
            <a:xfrm>
              <a:off x="3685" y="1988"/>
              <a:ext cx="74" cy="298"/>
            </a:xfrm>
            <a:custGeom>
              <a:avLst/>
              <a:gdLst>
                <a:gd name="T0" fmla="*/ 31 w 31"/>
                <a:gd name="T1" fmla="*/ 124 h 125"/>
                <a:gd name="T2" fmla="*/ 22 w 31"/>
                <a:gd name="T3" fmla="*/ 125 h 125"/>
                <a:gd name="T4" fmla="*/ 18 w 31"/>
                <a:gd name="T5" fmla="*/ 105 h 125"/>
                <a:gd name="T6" fmla="*/ 6 w 31"/>
                <a:gd name="T7" fmla="*/ 41 h 125"/>
                <a:gd name="T8" fmla="*/ 2 w 31"/>
                <a:gd name="T9" fmla="*/ 19 h 125"/>
                <a:gd name="T10" fmla="*/ 0 w 31"/>
                <a:gd name="T11" fmla="*/ 2 h 125"/>
                <a:gd name="T12" fmla="*/ 3 w 31"/>
                <a:gd name="T13" fmla="*/ 1 h 125"/>
                <a:gd name="T14" fmla="*/ 7 w 31"/>
                <a:gd name="T15" fmla="*/ 0 h 125"/>
                <a:gd name="T16" fmla="*/ 8 w 31"/>
                <a:gd name="T17" fmla="*/ 3 h 125"/>
                <a:gd name="T18" fmla="*/ 12 w 31"/>
                <a:gd name="T19" fmla="*/ 22 h 125"/>
                <a:gd name="T20" fmla="*/ 26 w 31"/>
                <a:gd name="T21" fmla="*/ 100 h 125"/>
                <a:gd name="T22" fmla="*/ 31 w 31"/>
                <a:gd name="T23"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25">
                  <a:moveTo>
                    <a:pt x="31" y="124"/>
                  </a:moveTo>
                  <a:cubicBezTo>
                    <a:pt x="22" y="125"/>
                    <a:pt x="22" y="125"/>
                    <a:pt x="22" y="125"/>
                  </a:cubicBezTo>
                  <a:cubicBezTo>
                    <a:pt x="18" y="105"/>
                    <a:pt x="18" y="105"/>
                    <a:pt x="18" y="105"/>
                  </a:cubicBezTo>
                  <a:cubicBezTo>
                    <a:pt x="6" y="41"/>
                    <a:pt x="6" y="41"/>
                    <a:pt x="6" y="41"/>
                  </a:cubicBezTo>
                  <a:cubicBezTo>
                    <a:pt x="2" y="19"/>
                    <a:pt x="2" y="19"/>
                    <a:pt x="2" y="19"/>
                  </a:cubicBezTo>
                  <a:cubicBezTo>
                    <a:pt x="2" y="14"/>
                    <a:pt x="1" y="8"/>
                    <a:pt x="0" y="2"/>
                  </a:cubicBezTo>
                  <a:cubicBezTo>
                    <a:pt x="3" y="1"/>
                    <a:pt x="3" y="1"/>
                    <a:pt x="3" y="1"/>
                  </a:cubicBezTo>
                  <a:cubicBezTo>
                    <a:pt x="7" y="0"/>
                    <a:pt x="7" y="0"/>
                    <a:pt x="7" y="0"/>
                  </a:cubicBezTo>
                  <a:cubicBezTo>
                    <a:pt x="7" y="1"/>
                    <a:pt x="7" y="2"/>
                    <a:pt x="8" y="3"/>
                  </a:cubicBezTo>
                  <a:cubicBezTo>
                    <a:pt x="12" y="22"/>
                    <a:pt x="12" y="22"/>
                    <a:pt x="12" y="22"/>
                  </a:cubicBezTo>
                  <a:cubicBezTo>
                    <a:pt x="26" y="100"/>
                    <a:pt x="26" y="100"/>
                    <a:pt x="26" y="100"/>
                  </a:cubicBezTo>
                  <a:lnTo>
                    <a:pt x="31" y="124"/>
                  </a:lnTo>
                  <a:close/>
                </a:path>
              </a:pathLst>
            </a:custGeom>
            <a:solidFill>
              <a:srgbClr val="8E9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48" name="Freeform 63">
              <a:extLst>
                <a:ext uri="{FF2B5EF4-FFF2-40B4-BE49-F238E27FC236}">
                  <a16:creationId xmlns:a16="http://schemas.microsoft.com/office/drawing/2014/main" id="{697C2E9D-C3C6-F24F-B822-A20C2038FEA2}"/>
                </a:ext>
              </a:extLst>
            </p:cNvPr>
            <p:cNvSpPr>
              <a:spLocks/>
            </p:cNvSpPr>
            <p:nvPr/>
          </p:nvSpPr>
          <p:spPr bwMode="auto">
            <a:xfrm>
              <a:off x="3916" y="1988"/>
              <a:ext cx="84" cy="298"/>
            </a:xfrm>
            <a:custGeom>
              <a:avLst/>
              <a:gdLst>
                <a:gd name="T0" fmla="*/ 35 w 35"/>
                <a:gd name="T1" fmla="*/ 2 h 125"/>
                <a:gd name="T2" fmla="*/ 35 w 35"/>
                <a:gd name="T3" fmla="*/ 3 h 125"/>
                <a:gd name="T4" fmla="*/ 34 w 35"/>
                <a:gd name="T5" fmla="*/ 4 h 125"/>
                <a:gd name="T6" fmla="*/ 32 w 35"/>
                <a:gd name="T7" fmla="*/ 19 h 125"/>
                <a:gd name="T8" fmla="*/ 27 w 35"/>
                <a:gd name="T9" fmla="*/ 40 h 125"/>
                <a:gd name="T10" fmla="*/ 27 w 35"/>
                <a:gd name="T11" fmla="*/ 41 h 125"/>
                <a:gd name="T12" fmla="*/ 14 w 35"/>
                <a:gd name="T13" fmla="*/ 101 h 125"/>
                <a:gd name="T14" fmla="*/ 13 w 35"/>
                <a:gd name="T15" fmla="*/ 104 h 125"/>
                <a:gd name="T16" fmla="*/ 11 w 35"/>
                <a:gd name="T17" fmla="*/ 115 h 125"/>
                <a:gd name="T18" fmla="*/ 10 w 35"/>
                <a:gd name="T19" fmla="*/ 118 h 125"/>
                <a:gd name="T20" fmla="*/ 9 w 35"/>
                <a:gd name="T21" fmla="*/ 125 h 125"/>
                <a:gd name="T22" fmla="*/ 0 w 35"/>
                <a:gd name="T23" fmla="*/ 123 h 125"/>
                <a:gd name="T24" fmla="*/ 4 w 35"/>
                <a:gd name="T25" fmla="*/ 106 h 125"/>
                <a:gd name="T26" fmla="*/ 5 w 35"/>
                <a:gd name="T27" fmla="*/ 99 h 125"/>
                <a:gd name="T28" fmla="*/ 22 w 35"/>
                <a:gd name="T29" fmla="*/ 23 h 125"/>
                <a:gd name="T30" fmla="*/ 22 w 35"/>
                <a:gd name="T31" fmla="*/ 22 h 125"/>
                <a:gd name="T32" fmla="*/ 26 w 35"/>
                <a:gd name="T33" fmla="*/ 3 h 125"/>
                <a:gd name="T34" fmla="*/ 28 w 35"/>
                <a:gd name="T35" fmla="*/ 0 h 125"/>
                <a:gd name="T36" fmla="*/ 31 w 35"/>
                <a:gd name="T37" fmla="*/ 1 h 125"/>
                <a:gd name="T38" fmla="*/ 34 w 35"/>
                <a:gd name="T39" fmla="*/ 2 h 125"/>
                <a:gd name="T40" fmla="*/ 35 w 35"/>
                <a:gd name="T4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25">
                  <a:moveTo>
                    <a:pt x="35" y="2"/>
                  </a:moveTo>
                  <a:cubicBezTo>
                    <a:pt x="35" y="3"/>
                    <a:pt x="35" y="3"/>
                    <a:pt x="35" y="3"/>
                  </a:cubicBezTo>
                  <a:cubicBezTo>
                    <a:pt x="34" y="4"/>
                    <a:pt x="34" y="4"/>
                    <a:pt x="34" y="4"/>
                  </a:cubicBezTo>
                  <a:cubicBezTo>
                    <a:pt x="33" y="9"/>
                    <a:pt x="32" y="14"/>
                    <a:pt x="32" y="19"/>
                  </a:cubicBezTo>
                  <a:cubicBezTo>
                    <a:pt x="27" y="40"/>
                    <a:pt x="27" y="40"/>
                    <a:pt x="27" y="40"/>
                  </a:cubicBezTo>
                  <a:cubicBezTo>
                    <a:pt x="27" y="41"/>
                    <a:pt x="27" y="41"/>
                    <a:pt x="27" y="41"/>
                  </a:cubicBezTo>
                  <a:cubicBezTo>
                    <a:pt x="14" y="101"/>
                    <a:pt x="14" y="101"/>
                    <a:pt x="14" y="101"/>
                  </a:cubicBezTo>
                  <a:cubicBezTo>
                    <a:pt x="13" y="104"/>
                    <a:pt x="13" y="104"/>
                    <a:pt x="13" y="104"/>
                  </a:cubicBezTo>
                  <a:cubicBezTo>
                    <a:pt x="11" y="115"/>
                    <a:pt x="11" y="115"/>
                    <a:pt x="11" y="115"/>
                  </a:cubicBezTo>
                  <a:cubicBezTo>
                    <a:pt x="10" y="118"/>
                    <a:pt x="10" y="118"/>
                    <a:pt x="10" y="118"/>
                  </a:cubicBezTo>
                  <a:cubicBezTo>
                    <a:pt x="9" y="125"/>
                    <a:pt x="9" y="125"/>
                    <a:pt x="9" y="125"/>
                  </a:cubicBezTo>
                  <a:cubicBezTo>
                    <a:pt x="0" y="123"/>
                    <a:pt x="0" y="123"/>
                    <a:pt x="0" y="123"/>
                  </a:cubicBezTo>
                  <a:cubicBezTo>
                    <a:pt x="4" y="106"/>
                    <a:pt x="4" y="106"/>
                    <a:pt x="4" y="106"/>
                  </a:cubicBezTo>
                  <a:cubicBezTo>
                    <a:pt x="5" y="99"/>
                    <a:pt x="5" y="99"/>
                    <a:pt x="5" y="99"/>
                  </a:cubicBezTo>
                  <a:cubicBezTo>
                    <a:pt x="22" y="23"/>
                    <a:pt x="22" y="23"/>
                    <a:pt x="22" y="23"/>
                  </a:cubicBezTo>
                  <a:cubicBezTo>
                    <a:pt x="22" y="22"/>
                    <a:pt x="22" y="22"/>
                    <a:pt x="22" y="22"/>
                  </a:cubicBezTo>
                  <a:cubicBezTo>
                    <a:pt x="26" y="3"/>
                    <a:pt x="26" y="3"/>
                    <a:pt x="26" y="3"/>
                  </a:cubicBezTo>
                  <a:cubicBezTo>
                    <a:pt x="27" y="2"/>
                    <a:pt x="27" y="1"/>
                    <a:pt x="28" y="0"/>
                  </a:cubicBezTo>
                  <a:cubicBezTo>
                    <a:pt x="31" y="1"/>
                    <a:pt x="31" y="1"/>
                    <a:pt x="31" y="1"/>
                  </a:cubicBezTo>
                  <a:cubicBezTo>
                    <a:pt x="34" y="2"/>
                    <a:pt x="34" y="2"/>
                    <a:pt x="34" y="2"/>
                  </a:cubicBezTo>
                  <a:lnTo>
                    <a:pt x="35" y="2"/>
                  </a:lnTo>
                  <a:close/>
                </a:path>
              </a:pathLst>
            </a:custGeom>
            <a:solidFill>
              <a:srgbClr val="8E9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49" name="Freeform 64">
              <a:extLst>
                <a:ext uri="{FF2B5EF4-FFF2-40B4-BE49-F238E27FC236}">
                  <a16:creationId xmlns:a16="http://schemas.microsoft.com/office/drawing/2014/main" id="{CC968CD1-7522-2D46-8F01-E18D0B545976}"/>
                </a:ext>
              </a:extLst>
            </p:cNvPr>
            <p:cNvSpPr>
              <a:spLocks/>
            </p:cNvSpPr>
            <p:nvPr/>
          </p:nvSpPr>
          <p:spPr bwMode="auto">
            <a:xfrm>
              <a:off x="3580" y="2246"/>
              <a:ext cx="520" cy="143"/>
            </a:xfrm>
            <a:custGeom>
              <a:avLst/>
              <a:gdLst>
                <a:gd name="T0" fmla="*/ 0 w 218"/>
                <a:gd name="T1" fmla="*/ 54 h 60"/>
                <a:gd name="T2" fmla="*/ 19 w 218"/>
                <a:gd name="T3" fmla="*/ 36 h 60"/>
                <a:gd name="T4" fmla="*/ 80 w 218"/>
                <a:gd name="T5" fmla="*/ 7 h 60"/>
                <a:gd name="T6" fmla="*/ 139 w 218"/>
                <a:gd name="T7" fmla="*/ 7 h 60"/>
                <a:gd name="T8" fmla="*/ 202 w 218"/>
                <a:gd name="T9" fmla="*/ 38 h 60"/>
                <a:gd name="T10" fmla="*/ 218 w 218"/>
                <a:gd name="T11" fmla="*/ 55 h 60"/>
                <a:gd name="T12" fmla="*/ 213 w 218"/>
                <a:gd name="T13" fmla="*/ 60 h 60"/>
                <a:gd name="T14" fmla="*/ 195 w 218"/>
                <a:gd name="T15" fmla="*/ 42 h 60"/>
                <a:gd name="T16" fmla="*/ 154 w 218"/>
                <a:gd name="T17" fmla="*/ 19 h 60"/>
                <a:gd name="T18" fmla="*/ 102 w 218"/>
                <a:gd name="T19" fmla="*/ 11 h 60"/>
                <a:gd name="T20" fmla="*/ 32 w 218"/>
                <a:gd name="T21" fmla="*/ 35 h 60"/>
                <a:gd name="T22" fmla="*/ 5 w 218"/>
                <a:gd name="T23" fmla="*/ 59 h 60"/>
                <a:gd name="T24" fmla="*/ 0 w 218"/>
                <a:gd name="T2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60">
                  <a:moveTo>
                    <a:pt x="0" y="54"/>
                  </a:moveTo>
                  <a:cubicBezTo>
                    <a:pt x="4" y="49"/>
                    <a:pt x="11" y="43"/>
                    <a:pt x="19" y="36"/>
                  </a:cubicBezTo>
                  <a:cubicBezTo>
                    <a:pt x="45" y="15"/>
                    <a:pt x="71" y="9"/>
                    <a:pt x="80" y="7"/>
                  </a:cubicBezTo>
                  <a:cubicBezTo>
                    <a:pt x="111" y="0"/>
                    <a:pt x="131" y="5"/>
                    <a:pt x="139" y="7"/>
                  </a:cubicBezTo>
                  <a:cubicBezTo>
                    <a:pt x="146" y="8"/>
                    <a:pt x="175" y="15"/>
                    <a:pt x="202" y="38"/>
                  </a:cubicBezTo>
                  <a:cubicBezTo>
                    <a:pt x="209" y="45"/>
                    <a:pt x="215" y="50"/>
                    <a:pt x="218" y="55"/>
                  </a:cubicBezTo>
                  <a:cubicBezTo>
                    <a:pt x="213" y="60"/>
                    <a:pt x="213" y="60"/>
                    <a:pt x="213" y="60"/>
                  </a:cubicBezTo>
                  <a:cubicBezTo>
                    <a:pt x="209" y="55"/>
                    <a:pt x="203" y="48"/>
                    <a:pt x="195" y="42"/>
                  </a:cubicBezTo>
                  <a:cubicBezTo>
                    <a:pt x="178" y="28"/>
                    <a:pt x="162" y="22"/>
                    <a:pt x="154" y="19"/>
                  </a:cubicBezTo>
                  <a:cubicBezTo>
                    <a:pt x="131" y="11"/>
                    <a:pt x="111" y="11"/>
                    <a:pt x="102" y="11"/>
                  </a:cubicBezTo>
                  <a:cubicBezTo>
                    <a:pt x="95" y="12"/>
                    <a:pt x="64" y="14"/>
                    <a:pt x="32" y="35"/>
                  </a:cubicBezTo>
                  <a:cubicBezTo>
                    <a:pt x="20" y="44"/>
                    <a:pt x="11" y="53"/>
                    <a:pt x="5" y="59"/>
                  </a:cubicBezTo>
                  <a:lnTo>
                    <a:pt x="0" y="54"/>
                  </a:lnTo>
                  <a:close/>
                </a:path>
              </a:pathLst>
            </a:custGeom>
            <a:solidFill>
              <a:srgbClr val="8E9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50" name="Freeform 65">
              <a:extLst>
                <a:ext uri="{FF2B5EF4-FFF2-40B4-BE49-F238E27FC236}">
                  <a16:creationId xmlns:a16="http://schemas.microsoft.com/office/drawing/2014/main" id="{3B4C7C71-2002-C245-B19C-7BDC37FC513C}"/>
                </a:ext>
              </a:extLst>
            </p:cNvPr>
            <p:cNvSpPr>
              <a:spLocks noEditPoints="1"/>
            </p:cNvSpPr>
            <p:nvPr/>
          </p:nvSpPr>
          <p:spPr bwMode="auto">
            <a:xfrm>
              <a:off x="3480" y="1800"/>
              <a:ext cx="722" cy="720"/>
            </a:xfrm>
            <a:custGeom>
              <a:avLst/>
              <a:gdLst>
                <a:gd name="T0" fmla="*/ 257 w 303"/>
                <a:gd name="T1" fmla="*/ 43 h 302"/>
                <a:gd name="T2" fmla="*/ 152 w 303"/>
                <a:gd name="T3" fmla="*/ 0 h 302"/>
                <a:gd name="T4" fmla="*/ 150 w 303"/>
                <a:gd name="T5" fmla="*/ 0 h 302"/>
                <a:gd name="T6" fmla="*/ 44 w 303"/>
                <a:gd name="T7" fmla="*/ 45 h 302"/>
                <a:gd name="T8" fmla="*/ 1 w 303"/>
                <a:gd name="T9" fmla="*/ 152 h 302"/>
                <a:gd name="T10" fmla="*/ 46 w 303"/>
                <a:gd name="T11" fmla="*/ 259 h 302"/>
                <a:gd name="T12" fmla="*/ 64 w 303"/>
                <a:gd name="T13" fmla="*/ 274 h 302"/>
                <a:gd name="T14" fmla="*/ 87 w 303"/>
                <a:gd name="T15" fmla="*/ 287 h 302"/>
                <a:gd name="T16" fmla="*/ 140 w 303"/>
                <a:gd name="T17" fmla="*/ 302 h 302"/>
                <a:gd name="T18" fmla="*/ 150 w 303"/>
                <a:gd name="T19" fmla="*/ 302 h 302"/>
                <a:gd name="T20" fmla="*/ 153 w 303"/>
                <a:gd name="T21" fmla="*/ 302 h 302"/>
                <a:gd name="T22" fmla="*/ 163 w 303"/>
                <a:gd name="T23" fmla="*/ 302 h 302"/>
                <a:gd name="T24" fmla="*/ 200 w 303"/>
                <a:gd name="T25" fmla="*/ 294 h 302"/>
                <a:gd name="T26" fmla="*/ 203 w 303"/>
                <a:gd name="T27" fmla="*/ 293 h 302"/>
                <a:gd name="T28" fmla="*/ 209 w 303"/>
                <a:gd name="T29" fmla="*/ 291 h 302"/>
                <a:gd name="T30" fmla="*/ 210 w 303"/>
                <a:gd name="T31" fmla="*/ 290 h 302"/>
                <a:gd name="T32" fmla="*/ 216 w 303"/>
                <a:gd name="T33" fmla="*/ 288 h 302"/>
                <a:gd name="T34" fmla="*/ 239 w 303"/>
                <a:gd name="T35" fmla="*/ 274 h 302"/>
                <a:gd name="T36" fmla="*/ 259 w 303"/>
                <a:gd name="T37" fmla="*/ 257 h 302"/>
                <a:gd name="T38" fmla="*/ 261 w 303"/>
                <a:gd name="T39" fmla="*/ 255 h 302"/>
                <a:gd name="T40" fmla="*/ 266 w 303"/>
                <a:gd name="T41" fmla="*/ 249 h 302"/>
                <a:gd name="T42" fmla="*/ 303 w 303"/>
                <a:gd name="T43" fmla="*/ 150 h 302"/>
                <a:gd name="T44" fmla="*/ 257 w 303"/>
                <a:gd name="T45" fmla="*/ 43 h 302"/>
                <a:gd name="T46" fmla="*/ 260 w 303"/>
                <a:gd name="T47" fmla="*/ 242 h 302"/>
                <a:gd name="T48" fmla="*/ 255 w 303"/>
                <a:gd name="T49" fmla="*/ 247 h 302"/>
                <a:gd name="T50" fmla="*/ 253 w 303"/>
                <a:gd name="T51" fmla="*/ 250 h 302"/>
                <a:gd name="T52" fmla="*/ 239 w 303"/>
                <a:gd name="T53" fmla="*/ 263 h 302"/>
                <a:gd name="T54" fmla="*/ 216 w 303"/>
                <a:gd name="T55" fmla="*/ 277 h 302"/>
                <a:gd name="T56" fmla="*/ 212 w 303"/>
                <a:gd name="T57" fmla="*/ 279 h 302"/>
                <a:gd name="T58" fmla="*/ 210 w 303"/>
                <a:gd name="T59" fmla="*/ 280 h 302"/>
                <a:gd name="T60" fmla="*/ 192 w 303"/>
                <a:gd name="T61" fmla="*/ 287 h 302"/>
                <a:gd name="T62" fmla="*/ 191 w 303"/>
                <a:gd name="T63" fmla="*/ 287 h 302"/>
                <a:gd name="T64" fmla="*/ 163 w 303"/>
                <a:gd name="T65" fmla="*/ 292 h 302"/>
                <a:gd name="T66" fmla="*/ 153 w 303"/>
                <a:gd name="T67" fmla="*/ 293 h 302"/>
                <a:gd name="T68" fmla="*/ 150 w 303"/>
                <a:gd name="T69" fmla="*/ 293 h 302"/>
                <a:gd name="T70" fmla="*/ 140 w 303"/>
                <a:gd name="T71" fmla="*/ 292 h 302"/>
                <a:gd name="T72" fmla="*/ 121 w 303"/>
                <a:gd name="T73" fmla="*/ 289 h 302"/>
                <a:gd name="T74" fmla="*/ 120 w 303"/>
                <a:gd name="T75" fmla="*/ 289 h 302"/>
                <a:gd name="T76" fmla="*/ 103 w 303"/>
                <a:gd name="T77" fmla="*/ 284 h 302"/>
                <a:gd name="T78" fmla="*/ 101 w 303"/>
                <a:gd name="T79" fmla="*/ 283 h 302"/>
                <a:gd name="T80" fmla="*/ 87 w 303"/>
                <a:gd name="T81" fmla="*/ 277 h 302"/>
                <a:gd name="T82" fmla="*/ 64 w 303"/>
                <a:gd name="T83" fmla="*/ 262 h 302"/>
                <a:gd name="T84" fmla="*/ 52 w 303"/>
                <a:gd name="T85" fmla="*/ 252 h 302"/>
                <a:gd name="T86" fmla="*/ 47 w 303"/>
                <a:gd name="T87" fmla="*/ 246 h 302"/>
                <a:gd name="T88" fmla="*/ 42 w 303"/>
                <a:gd name="T89" fmla="*/ 241 h 302"/>
                <a:gd name="T90" fmla="*/ 11 w 303"/>
                <a:gd name="T91" fmla="*/ 168 h 302"/>
                <a:gd name="T92" fmla="*/ 10 w 303"/>
                <a:gd name="T93" fmla="*/ 161 h 302"/>
                <a:gd name="T94" fmla="*/ 10 w 303"/>
                <a:gd name="T95" fmla="*/ 152 h 302"/>
                <a:gd name="T96" fmla="*/ 51 w 303"/>
                <a:gd name="T97" fmla="*/ 52 h 302"/>
                <a:gd name="T98" fmla="*/ 150 w 303"/>
                <a:gd name="T99" fmla="*/ 10 h 302"/>
                <a:gd name="T100" fmla="*/ 152 w 303"/>
                <a:gd name="T101" fmla="*/ 10 h 302"/>
                <a:gd name="T102" fmla="*/ 251 w 303"/>
                <a:gd name="T103" fmla="*/ 50 h 302"/>
                <a:gd name="T104" fmla="*/ 293 w 303"/>
                <a:gd name="T105" fmla="*/ 150 h 302"/>
                <a:gd name="T106" fmla="*/ 293 w 303"/>
                <a:gd name="T107" fmla="*/ 162 h 302"/>
                <a:gd name="T108" fmla="*/ 292 w 303"/>
                <a:gd name="T109" fmla="*/ 170 h 302"/>
                <a:gd name="T110" fmla="*/ 260 w 303"/>
                <a:gd name="T111" fmla="*/ 24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302">
                  <a:moveTo>
                    <a:pt x="257" y="43"/>
                  </a:moveTo>
                  <a:cubicBezTo>
                    <a:pt x="229" y="16"/>
                    <a:pt x="191" y="0"/>
                    <a:pt x="152" y="0"/>
                  </a:cubicBezTo>
                  <a:cubicBezTo>
                    <a:pt x="150" y="0"/>
                    <a:pt x="150" y="0"/>
                    <a:pt x="150" y="0"/>
                  </a:cubicBezTo>
                  <a:cubicBezTo>
                    <a:pt x="110" y="1"/>
                    <a:pt x="72" y="17"/>
                    <a:pt x="44" y="45"/>
                  </a:cubicBezTo>
                  <a:cubicBezTo>
                    <a:pt x="16" y="74"/>
                    <a:pt x="0" y="112"/>
                    <a:pt x="1" y="152"/>
                  </a:cubicBezTo>
                  <a:cubicBezTo>
                    <a:pt x="1" y="193"/>
                    <a:pt x="17" y="230"/>
                    <a:pt x="46" y="259"/>
                  </a:cubicBezTo>
                  <a:cubicBezTo>
                    <a:pt x="52" y="264"/>
                    <a:pt x="58" y="270"/>
                    <a:pt x="64" y="274"/>
                  </a:cubicBezTo>
                  <a:cubicBezTo>
                    <a:pt x="71" y="279"/>
                    <a:pt x="79" y="284"/>
                    <a:pt x="87" y="287"/>
                  </a:cubicBezTo>
                  <a:cubicBezTo>
                    <a:pt x="104" y="295"/>
                    <a:pt x="122" y="300"/>
                    <a:pt x="140" y="302"/>
                  </a:cubicBezTo>
                  <a:cubicBezTo>
                    <a:pt x="144" y="302"/>
                    <a:pt x="147" y="302"/>
                    <a:pt x="150" y="302"/>
                  </a:cubicBezTo>
                  <a:cubicBezTo>
                    <a:pt x="153" y="302"/>
                    <a:pt x="153" y="302"/>
                    <a:pt x="153" y="302"/>
                  </a:cubicBezTo>
                  <a:cubicBezTo>
                    <a:pt x="156" y="302"/>
                    <a:pt x="160" y="302"/>
                    <a:pt x="163" y="302"/>
                  </a:cubicBezTo>
                  <a:cubicBezTo>
                    <a:pt x="176" y="301"/>
                    <a:pt x="188" y="298"/>
                    <a:pt x="200" y="294"/>
                  </a:cubicBezTo>
                  <a:cubicBezTo>
                    <a:pt x="201" y="294"/>
                    <a:pt x="202" y="294"/>
                    <a:pt x="203" y="293"/>
                  </a:cubicBezTo>
                  <a:cubicBezTo>
                    <a:pt x="205" y="292"/>
                    <a:pt x="207" y="292"/>
                    <a:pt x="209" y="291"/>
                  </a:cubicBezTo>
                  <a:cubicBezTo>
                    <a:pt x="209" y="291"/>
                    <a:pt x="210" y="290"/>
                    <a:pt x="210" y="290"/>
                  </a:cubicBezTo>
                  <a:cubicBezTo>
                    <a:pt x="212" y="289"/>
                    <a:pt x="214" y="288"/>
                    <a:pt x="216" y="288"/>
                  </a:cubicBezTo>
                  <a:cubicBezTo>
                    <a:pt x="224" y="284"/>
                    <a:pt x="232" y="279"/>
                    <a:pt x="239" y="274"/>
                  </a:cubicBezTo>
                  <a:cubicBezTo>
                    <a:pt x="246" y="269"/>
                    <a:pt x="253" y="263"/>
                    <a:pt x="259" y="257"/>
                  </a:cubicBezTo>
                  <a:cubicBezTo>
                    <a:pt x="260" y="256"/>
                    <a:pt x="261" y="256"/>
                    <a:pt x="261" y="255"/>
                  </a:cubicBezTo>
                  <a:cubicBezTo>
                    <a:pt x="263" y="253"/>
                    <a:pt x="265" y="251"/>
                    <a:pt x="266" y="249"/>
                  </a:cubicBezTo>
                  <a:cubicBezTo>
                    <a:pt x="290" y="222"/>
                    <a:pt x="303" y="187"/>
                    <a:pt x="303" y="150"/>
                  </a:cubicBezTo>
                  <a:cubicBezTo>
                    <a:pt x="302" y="109"/>
                    <a:pt x="286" y="72"/>
                    <a:pt x="257" y="43"/>
                  </a:cubicBezTo>
                  <a:moveTo>
                    <a:pt x="260" y="242"/>
                  </a:moveTo>
                  <a:cubicBezTo>
                    <a:pt x="259" y="244"/>
                    <a:pt x="257" y="246"/>
                    <a:pt x="255" y="247"/>
                  </a:cubicBezTo>
                  <a:cubicBezTo>
                    <a:pt x="255" y="248"/>
                    <a:pt x="254" y="249"/>
                    <a:pt x="253" y="250"/>
                  </a:cubicBezTo>
                  <a:cubicBezTo>
                    <a:pt x="248" y="255"/>
                    <a:pt x="244" y="259"/>
                    <a:pt x="239" y="263"/>
                  </a:cubicBezTo>
                  <a:cubicBezTo>
                    <a:pt x="232" y="268"/>
                    <a:pt x="224" y="273"/>
                    <a:pt x="216" y="277"/>
                  </a:cubicBezTo>
                  <a:cubicBezTo>
                    <a:pt x="215" y="278"/>
                    <a:pt x="213" y="279"/>
                    <a:pt x="212" y="279"/>
                  </a:cubicBezTo>
                  <a:cubicBezTo>
                    <a:pt x="211" y="279"/>
                    <a:pt x="211" y="280"/>
                    <a:pt x="210" y="280"/>
                  </a:cubicBezTo>
                  <a:cubicBezTo>
                    <a:pt x="204" y="283"/>
                    <a:pt x="198" y="285"/>
                    <a:pt x="192" y="287"/>
                  </a:cubicBezTo>
                  <a:cubicBezTo>
                    <a:pt x="191" y="287"/>
                    <a:pt x="191" y="287"/>
                    <a:pt x="191" y="287"/>
                  </a:cubicBezTo>
                  <a:cubicBezTo>
                    <a:pt x="182" y="290"/>
                    <a:pt x="173" y="291"/>
                    <a:pt x="163" y="292"/>
                  </a:cubicBezTo>
                  <a:cubicBezTo>
                    <a:pt x="160" y="292"/>
                    <a:pt x="156" y="293"/>
                    <a:pt x="153" y="293"/>
                  </a:cubicBezTo>
                  <a:cubicBezTo>
                    <a:pt x="150" y="293"/>
                    <a:pt x="150" y="293"/>
                    <a:pt x="150" y="293"/>
                  </a:cubicBezTo>
                  <a:cubicBezTo>
                    <a:pt x="147" y="293"/>
                    <a:pt x="144" y="292"/>
                    <a:pt x="140" y="292"/>
                  </a:cubicBezTo>
                  <a:cubicBezTo>
                    <a:pt x="134" y="292"/>
                    <a:pt x="128" y="291"/>
                    <a:pt x="121" y="289"/>
                  </a:cubicBezTo>
                  <a:cubicBezTo>
                    <a:pt x="121" y="289"/>
                    <a:pt x="121" y="289"/>
                    <a:pt x="120" y="289"/>
                  </a:cubicBezTo>
                  <a:cubicBezTo>
                    <a:pt x="114" y="288"/>
                    <a:pt x="109" y="286"/>
                    <a:pt x="103" y="284"/>
                  </a:cubicBezTo>
                  <a:cubicBezTo>
                    <a:pt x="102" y="284"/>
                    <a:pt x="102" y="284"/>
                    <a:pt x="101" y="283"/>
                  </a:cubicBezTo>
                  <a:cubicBezTo>
                    <a:pt x="96" y="282"/>
                    <a:pt x="92" y="279"/>
                    <a:pt x="87" y="277"/>
                  </a:cubicBezTo>
                  <a:cubicBezTo>
                    <a:pt x="79" y="273"/>
                    <a:pt x="71" y="268"/>
                    <a:pt x="64" y="262"/>
                  </a:cubicBezTo>
                  <a:cubicBezTo>
                    <a:pt x="60" y="259"/>
                    <a:pt x="56" y="256"/>
                    <a:pt x="52" y="252"/>
                  </a:cubicBezTo>
                  <a:cubicBezTo>
                    <a:pt x="51" y="250"/>
                    <a:pt x="49" y="248"/>
                    <a:pt x="47" y="246"/>
                  </a:cubicBezTo>
                  <a:cubicBezTo>
                    <a:pt x="45" y="245"/>
                    <a:pt x="44" y="243"/>
                    <a:pt x="42" y="241"/>
                  </a:cubicBezTo>
                  <a:cubicBezTo>
                    <a:pt x="25" y="220"/>
                    <a:pt x="14" y="195"/>
                    <a:pt x="11" y="168"/>
                  </a:cubicBezTo>
                  <a:cubicBezTo>
                    <a:pt x="11" y="166"/>
                    <a:pt x="11" y="163"/>
                    <a:pt x="10" y="161"/>
                  </a:cubicBezTo>
                  <a:cubicBezTo>
                    <a:pt x="10" y="158"/>
                    <a:pt x="10" y="155"/>
                    <a:pt x="10" y="152"/>
                  </a:cubicBezTo>
                  <a:cubicBezTo>
                    <a:pt x="10" y="115"/>
                    <a:pt x="24" y="79"/>
                    <a:pt x="51" y="52"/>
                  </a:cubicBezTo>
                  <a:cubicBezTo>
                    <a:pt x="77" y="25"/>
                    <a:pt x="113" y="10"/>
                    <a:pt x="150" y="10"/>
                  </a:cubicBezTo>
                  <a:cubicBezTo>
                    <a:pt x="152" y="10"/>
                    <a:pt x="152" y="10"/>
                    <a:pt x="152" y="10"/>
                  </a:cubicBezTo>
                  <a:cubicBezTo>
                    <a:pt x="189" y="10"/>
                    <a:pt x="224" y="24"/>
                    <a:pt x="251" y="50"/>
                  </a:cubicBezTo>
                  <a:cubicBezTo>
                    <a:pt x="278" y="77"/>
                    <a:pt x="293" y="112"/>
                    <a:pt x="293" y="150"/>
                  </a:cubicBezTo>
                  <a:cubicBezTo>
                    <a:pt x="293" y="154"/>
                    <a:pt x="293" y="158"/>
                    <a:pt x="293" y="162"/>
                  </a:cubicBezTo>
                  <a:cubicBezTo>
                    <a:pt x="293" y="165"/>
                    <a:pt x="292" y="167"/>
                    <a:pt x="292" y="170"/>
                  </a:cubicBezTo>
                  <a:cubicBezTo>
                    <a:pt x="289" y="196"/>
                    <a:pt x="278" y="221"/>
                    <a:pt x="260" y="242"/>
                  </a:cubicBezTo>
                </a:path>
              </a:pathLst>
            </a:custGeom>
            <a:solidFill>
              <a:srgbClr val="002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51" name="Freeform 66">
              <a:extLst>
                <a:ext uri="{FF2B5EF4-FFF2-40B4-BE49-F238E27FC236}">
                  <a16:creationId xmlns:a16="http://schemas.microsoft.com/office/drawing/2014/main" id="{A521AE8C-FF77-C041-A694-CC527AFE5DF9}"/>
                </a:ext>
              </a:extLst>
            </p:cNvPr>
            <p:cNvSpPr>
              <a:spLocks/>
            </p:cNvSpPr>
            <p:nvPr/>
          </p:nvSpPr>
          <p:spPr bwMode="auto">
            <a:xfrm>
              <a:off x="3595" y="1962"/>
              <a:ext cx="61" cy="67"/>
            </a:xfrm>
            <a:custGeom>
              <a:avLst/>
              <a:gdLst>
                <a:gd name="T0" fmla="*/ 26 w 26"/>
                <a:gd name="T1" fmla="*/ 14 h 28"/>
                <a:gd name="T2" fmla="*/ 23 w 26"/>
                <a:gd name="T3" fmla="*/ 13 h 28"/>
                <a:gd name="T4" fmla="*/ 13 w 26"/>
                <a:gd name="T5" fmla="*/ 0 h 28"/>
                <a:gd name="T6" fmla="*/ 12 w 26"/>
                <a:gd name="T7" fmla="*/ 0 h 28"/>
                <a:gd name="T8" fmla="*/ 0 w 26"/>
                <a:gd name="T9" fmla="*/ 14 h 28"/>
                <a:gd name="T10" fmla="*/ 0 w 26"/>
                <a:gd name="T11" fmla="*/ 15 h 28"/>
                <a:gd name="T12" fmla="*/ 12 w 26"/>
                <a:gd name="T13" fmla="*/ 28 h 28"/>
                <a:gd name="T14" fmla="*/ 13 w 26"/>
                <a:gd name="T15" fmla="*/ 28 h 28"/>
                <a:gd name="T16" fmla="*/ 13 w 26"/>
                <a:gd name="T17" fmla="*/ 28 h 28"/>
                <a:gd name="T18" fmla="*/ 21 w 26"/>
                <a:gd name="T19" fmla="*/ 16 h 28"/>
                <a:gd name="T20" fmla="*/ 26 w 26"/>
                <a:gd name="T21" fmla="*/ 15 h 28"/>
                <a:gd name="T22" fmla="*/ 26 w 26"/>
                <a:gd name="T23" fmla="*/ 14 h 28"/>
                <a:gd name="T24" fmla="*/ 26 w 26"/>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8">
                  <a:moveTo>
                    <a:pt x="26" y="14"/>
                  </a:moveTo>
                  <a:cubicBezTo>
                    <a:pt x="25" y="13"/>
                    <a:pt x="24" y="13"/>
                    <a:pt x="23" y="13"/>
                  </a:cubicBezTo>
                  <a:cubicBezTo>
                    <a:pt x="18" y="11"/>
                    <a:pt x="14" y="6"/>
                    <a:pt x="13" y="0"/>
                  </a:cubicBezTo>
                  <a:cubicBezTo>
                    <a:pt x="13" y="0"/>
                    <a:pt x="13" y="0"/>
                    <a:pt x="12" y="0"/>
                  </a:cubicBezTo>
                  <a:cubicBezTo>
                    <a:pt x="11" y="7"/>
                    <a:pt x="7" y="12"/>
                    <a:pt x="0" y="14"/>
                  </a:cubicBezTo>
                  <a:cubicBezTo>
                    <a:pt x="0" y="14"/>
                    <a:pt x="0" y="14"/>
                    <a:pt x="0" y="15"/>
                  </a:cubicBezTo>
                  <a:cubicBezTo>
                    <a:pt x="7" y="16"/>
                    <a:pt x="11" y="21"/>
                    <a:pt x="12" y="28"/>
                  </a:cubicBezTo>
                  <a:cubicBezTo>
                    <a:pt x="12" y="28"/>
                    <a:pt x="13" y="28"/>
                    <a:pt x="13" y="28"/>
                  </a:cubicBezTo>
                  <a:cubicBezTo>
                    <a:pt x="13" y="28"/>
                    <a:pt x="13" y="28"/>
                    <a:pt x="13" y="28"/>
                  </a:cubicBezTo>
                  <a:cubicBezTo>
                    <a:pt x="14" y="24"/>
                    <a:pt x="16" y="19"/>
                    <a:pt x="21" y="16"/>
                  </a:cubicBezTo>
                  <a:cubicBezTo>
                    <a:pt x="22" y="16"/>
                    <a:pt x="24" y="15"/>
                    <a:pt x="26" y="15"/>
                  </a:cubicBezTo>
                  <a:cubicBezTo>
                    <a:pt x="26" y="14"/>
                    <a:pt x="26" y="14"/>
                    <a:pt x="26" y="14"/>
                  </a:cubicBezTo>
                  <a:cubicBezTo>
                    <a:pt x="26" y="14"/>
                    <a:pt x="26" y="14"/>
                    <a:pt x="26" y="14"/>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52" name="Freeform 67">
              <a:extLst>
                <a:ext uri="{FF2B5EF4-FFF2-40B4-BE49-F238E27FC236}">
                  <a16:creationId xmlns:a16="http://schemas.microsoft.com/office/drawing/2014/main" id="{CD542B22-6801-764F-84C6-805DC0ABB609}"/>
                </a:ext>
              </a:extLst>
            </p:cNvPr>
            <p:cNvSpPr>
              <a:spLocks/>
            </p:cNvSpPr>
            <p:nvPr/>
          </p:nvSpPr>
          <p:spPr bwMode="auto">
            <a:xfrm>
              <a:off x="3690" y="1886"/>
              <a:ext cx="36" cy="38"/>
            </a:xfrm>
            <a:custGeom>
              <a:avLst/>
              <a:gdLst>
                <a:gd name="T0" fmla="*/ 15 w 15"/>
                <a:gd name="T1" fmla="*/ 7 h 16"/>
                <a:gd name="T2" fmla="*/ 14 w 15"/>
                <a:gd name="T3" fmla="*/ 7 h 16"/>
                <a:gd name="T4" fmla="*/ 8 w 15"/>
                <a:gd name="T5" fmla="*/ 0 h 16"/>
                <a:gd name="T6" fmla="*/ 7 w 15"/>
                <a:gd name="T7" fmla="*/ 0 h 16"/>
                <a:gd name="T8" fmla="*/ 0 w 15"/>
                <a:gd name="T9" fmla="*/ 7 h 16"/>
                <a:gd name="T10" fmla="*/ 0 w 15"/>
                <a:gd name="T11" fmla="*/ 8 h 16"/>
                <a:gd name="T12" fmla="*/ 7 w 15"/>
                <a:gd name="T13" fmla="*/ 16 h 16"/>
                <a:gd name="T14" fmla="*/ 7 w 15"/>
                <a:gd name="T15" fmla="*/ 16 h 16"/>
                <a:gd name="T16" fmla="*/ 8 w 15"/>
                <a:gd name="T17" fmla="*/ 16 h 16"/>
                <a:gd name="T18" fmla="*/ 12 w 15"/>
                <a:gd name="T19" fmla="*/ 9 h 16"/>
                <a:gd name="T20" fmla="*/ 15 w 15"/>
                <a:gd name="T21" fmla="*/ 8 h 16"/>
                <a:gd name="T22" fmla="*/ 15 w 15"/>
                <a:gd name="T23" fmla="*/ 8 h 16"/>
                <a:gd name="T24" fmla="*/ 15 w 15"/>
                <a:gd name="T2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6">
                  <a:moveTo>
                    <a:pt x="15" y="7"/>
                  </a:moveTo>
                  <a:cubicBezTo>
                    <a:pt x="15" y="7"/>
                    <a:pt x="14" y="7"/>
                    <a:pt x="14" y="7"/>
                  </a:cubicBezTo>
                  <a:cubicBezTo>
                    <a:pt x="10" y="6"/>
                    <a:pt x="8" y="3"/>
                    <a:pt x="8" y="0"/>
                  </a:cubicBezTo>
                  <a:cubicBezTo>
                    <a:pt x="7" y="0"/>
                    <a:pt x="7" y="0"/>
                    <a:pt x="7" y="0"/>
                  </a:cubicBezTo>
                  <a:cubicBezTo>
                    <a:pt x="6" y="4"/>
                    <a:pt x="4" y="7"/>
                    <a:pt x="0" y="7"/>
                  </a:cubicBezTo>
                  <a:cubicBezTo>
                    <a:pt x="0" y="8"/>
                    <a:pt x="0" y="8"/>
                    <a:pt x="0" y="8"/>
                  </a:cubicBezTo>
                  <a:cubicBezTo>
                    <a:pt x="4" y="9"/>
                    <a:pt x="6" y="12"/>
                    <a:pt x="7" y="16"/>
                  </a:cubicBezTo>
                  <a:cubicBezTo>
                    <a:pt x="7" y="16"/>
                    <a:pt x="7" y="16"/>
                    <a:pt x="7" y="16"/>
                  </a:cubicBezTo>
                  <a:cubicBezTo>
                    <a:pt x="8" y="16"/>
                    <a:pt x="8" y="16"/>
                    <a:pt x="8" y="16"/>
                  </a:cubicBezTo>
                  <a:cubicBezTo>
                    <a:pt x="8" y="14"/>
                    <a:pt x="9" y="11"/>
                    <a:pt x="12" y="9"/>
                  </a:cubicBezTo>
                  <a:cubicBezTo>
                    <a:pt x="13" y="9"/>
                    <a:pt x="14" y="8"/>
                    <a:pt x="15" y="8"/>
                  </a:cubicBezTo>
                  <a:cubicBezTo>
                    <a:pt x="15" y="8"/>
                    <a:pt x="15" y="8"/>
                    <a:pt x="15" y="8"/>
                  </a:cubicBezTo>
                  <a:cubicBezTo>
                    <a:pt x="15" y="7"/>
                    <a:pt x="15" y="7"/>
                    <a:pt x="15" y="7"/>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53" name="Freeform 68">
              <a:extLst>
                <a:ext uri="{FF2B5EF4-FFF2-40B4-BE49-F238E27FC236}">
                  <a16:creationId xmlns:a16="http://schemas.microsoft.com/office/drawing/2014/main" id="{6C45299A-43D4-624F-ABB3-32FFF6E82564}"/>
                </a:ext>
              </a:extLst>
            </p:cNvPr>
            <p:cNvSpPr>
              <a:spLocks/>
            </p:cNvSpPr>
            <p:nvPr/>
          </p:nvSpPr>
          <p:spPr bwMode="auto">
            <a:xfrm>
              <a:off x="4081" y="2003"/>
              <a:ext cx="38" cy="38"/>
            </a:xfrm>
            <a:custGeom>
              <a:avLst/>
              <a:gdLst>
                <a:gd name="T0" fmla="*/ 16 w 16"/>
                <a:gd name="T1" fmla="*/ 7 h 16"/>
                <a:gd name="T2" fmla="*/ 14 w 16"/>
                <a:gd name="T3" fmla="*/ 7 h 16"/>
                <a:gd name="T4" fmla="*/ 8 w 16"/>
                <a:gd name="T5" fmla="*/ 0 h 16"/>
                <a:gd name="T6" fmla="*/ 8 w 16"/>
                <a:gd name="T7" fmla="*/ 0 h 16"/>
                <a:gd name="T8" fmla="*/ 0 w 16"/>
                <a:gd name="T9" fmla="*/ 7 h 16"/>
                <a:gd name="T10" fmla="*/ 0 w 16"/>
                <a:gd name="T11" fmla="*/ 8 h 16"/>
                <a:gd name="T12" fmla="*/ 8 w 16"/>
                <a:gd name="T13" fmla="*/ 16 h 16"/>
                <a:gd name="T14" fmla="*/ 8 w 16"/>
                <a:gd name="T15" fmla="*/ 16 h 16"/>
                <a:gd name="T16" fmla="*/ 8 w 16"/>
                <a:gd name="T17" fmla="*/ 16 h 16"/>
                <a:gd name="T18" fmla="*/ 12 w 16"/>
                <a:gd name="T19" fmla="*/ 9 h 16"/>
                <a:gd name="T20" fmla="*/ 16 w 16"/>
                <a:gd name="T21" fmla="*/ 8 h 16"/>
                <a:gd name="T22" fmla="*/ 16 w 16"/>
                <a:gd name="T23" fmla="*/ 8 h 16"/>
                <a:gd name="T24" fmla="*/ 16 w 16"/>
                <a:gd name="T2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6" y="7"/>
                  </a:moveTo>
                  <a:cubicBezTo>
                    <a:pt x="15" y="7"/>
                    <a:pt x="15" y="7"/>
                    <a:pt x="14" y="7"/>
                  </a:cubicBezTo>
                  <a:cubicBezTo>
                    <a:pt x="11" y="6"/>
                    <a:pt x="9" y="3"/>
                    <a:pt x="8" y="0"/>
                  </a:cubicBezTo>
                  <a:cubicBezTo>
                    <a:pt x="8" y="0"/>
                    <a:pt x="8" y="0"/>
                    <a:pt x="8" y="0"/>
                  </a:cubicBezTo>
                  <a:cubicBezTo>
                    <a:pt x="7" y="4"/>
                    <a:pt x="5" y="7"/>
                    <a:pt x="0" y="7"/>
                  </a:cubicBezTo>
                  <a:cubicBezTo>
                    <a:pt x="0" y="8"/>
                    <a:pt x="0" y="8"/>
                    <a:pt x="0" y="8"/>
                  </a:cubicBezTo>
                  <a:cubicBezTo>
                    <a:pt x="4" y="9"/>
                    <a:pt x="7" y="12"/>
                    <a:pt x="8" y="16"/>
                  </a:cubicBezTo>
                  <a:cubicBezTo>
                    <a:pt x="8" y="16"/>
                    <a:pt x="8" y="16"/>
                    <a:pt x="8" y="16"/>
                  </a:cubicBezTo>
                  <a:cubicBezTo>
                    <a:pt x="8" y="16"/>
                    <a:pt x="8" y="16"/>
                    <a:pt x="8" y="16"/>
                  </a:cubicBezTo>
                  <a:cubicBezTo>
                    <a:pt x="9" y="14"/>
                    <a:pt x="10" y="11"/>
                    <a:pt x="12" y="9"/>
                  </a:cubicBezTo>
                  <a:cubicBezTo>
                    <a:pt x="13" y="9"/>
                    <a:pt x="14" y="8"/>
                    <a:pt x="16" y="8"/>
                  </a:cubicBezTo>
                  <a:cubicBezTo>
                    <a:pt x="16" y="8"/>
                    <a:pt x="16" y="8"/>
                    <a:pt x="16" y="8"/>
                  </a:cubicBezTo>
                  <a:cubicBezTo>
                    <a:pt x="16" y="7"/>
                    <a:pt x="16" y="7"/>
                    <a:pt x="16" y="7"/>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54" name="Freeform 69">
              <a:extLst>
                <a:ext uri="{FF2B5EF4-FFF2-40B4-BE49-F238E27FC236}">
                  <a16:creationId xmlns:a16="http://schemas.microsoft.com/office/drawing/2014/main" id="{942D17FF-EAF3-8445-93C1-6FD6477796A7}"/>
                </a:ext>
              </a:extLst>
            </p:cNvPr>
            <p:cNvSpPr>
              <a:spLocks/>
            </p:cNvSpPr>
            <p:nvPr/>
          </p:nvSpPr>
          <p:spPr bwMode="auto">
            <a:xfrm>
              <a:off x="3935" y="1891"/>
              <a:ext cx="77" cy="78"/>
            </a:xfrm>
            <a:custGeom>
              <a:avLst/>
              <a:gdLst>
                <a:gd name="T0" fmla="*/ 31 w 32"/>
                <a:gd name="T1" fmla="*/ 16 h 33"/>
                <a:gd name="T2" fmla="*/ 28 w 32"/>
                <a:gd name="T3" fmla="*/ 16 h 33"/>
                <a:gd name="T4" fmla="*/ 17 w 32"/>
                <a:gd name="T5" fmla="*/ 1 h 33"/>
                <a:gd name="T6" fmla="*/ 15 w 32"/>
                <a:gd name="T7" fmla="*/ 1 h 33"/>
                <a:gd name="T8" fmla="*/ 1 w 32"/>
                <a:gd name="T9" fmla="*/ 16 h 33"/>
                <a:gd name="T10" fmla="*/ 1 w 32"/>
                <a:gd name="T11" fmla="*/ 17 h 33"/>
                <a:gd name="T12" fmla="*/ 15 w 32"/>
                <a:gd name="T13" fmla="*/ 33 h 33"/>
                <a:gd name="T14" fmla="*/ 16 w 32"/>
                <a:gd name="T15" fmla="*/ 33 h 33"/>
                <a:gd name="T16" fmla="*/ 17 w 32"/>
                <a:gd name="T17" fmla="*/ 33 h 33"/>
                <a:gd name="T18" fmla="*/ 25 w 32"/>
                <a:gd name="T19" fmla="*/ 20 h 33"/>
                <a:gd name="T20" fmla="*/ 31 w 32"/>
                <a:gd name="T21" fmla="*/ 17 h 33"/>
                <a:gd name="T22" fmla="*/ 32 w 32"/>
                <a:gd name="T23" fmla="*/ 17 h 33"/>
                <a:gd name="T24" fmla="*/ 31 w 32"/>
                <a:gd name="T25"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1" y="16"/>
                  </a:moveTo>
                  <a:cubicBezTo>
                    <a:pt x="30" y="16"/>
                    <a:pt x="29" y="16"/>
                    <a:pt x="28" y="16"/>
                  </a:cubicBezTo>
                  <a:cubicBezTo>
                    <a:pt x="22" y="13"/>
                    <a:pt x="18" y="8"/>
                    <a:pt x="17" y="1"/>
                  </a:cubicBezTo>
                  <a:cubicBezTo>
                    <a:pt x="16" y="0"/>
                    <a:pt x="15" y="0"/>
                    <a:pt x="15" y="1"/>
                  </a:cubicBezTo>
                  <a:cubicBezTo>
                    <a:pt x="14" y="9"/>
                    <a:pt x="9" y="15"/>
                    <a:pt x="1" y="16"/>
                  </a:cubicBezTo>
                  <a:cubicBezTo>
                    <a:pt x="0" y="16"/>
                    <a:pt x="0" y="17"/>
                    <a:pt x="1" y="17"/>
                  </a:cubicBezTo>
                  <a:cubicBezTo>
                    <a:pt x="9" y="19"/>
                    <a:pt x="14" y="25"/>
                    <a:pt x="15" y="33"/>
                  </a:cubicBezTo>
                  <a:cubicBezTo>
                    <a:pt x="15" y="33"/>
                    <a:pt x="16" y="33"/>
                    <a:pt x="16" y="33"/>
                  </a:cubicBezTo>
                  <a:cubicBezTo>
                    <a:pt x="17" y="33"/>
                    <a:pt x="17" y="33"/>
                    <a:pt x="17" y="33"/>
                  </a:cubicBezTo>
                  <a:cubicBezTo>
                    <a:pt x="17" y="29"/>
                    <a:pt x="19" y="23"/>
                    <a:pt x="25" y="20"/>
                  </a:cubicBezTo>
                  <a:cubicBezTo>
                    <a:pt x="27" y="19"/>
                    <a:pt x="29" y="18"/>
                    <a:pt x="31" y="17"/>
                  </a:cubicBezTo>
                  <a:cubicBezTo>
                    <a:pt x="32" y="17"/>
                    <a:pt x="32" y="17"/>
                    <a:pt x="32" y="17"/>
                  </a:cubicBezTo>
                  <a:cubicBezTo>
                    <a:pt x="31" y="16"/>
                    <a:pt x="31" y="16"/>
                    <a:pt x="31" y="16"/>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55" name="Freeform 70">
              <a:extLst>
                <a:ext uri="{FF2B5EF4-FFF2-40B4-BE49-F238E27FC236}">
                  <a16:creationId xmlns:a16="http://schemas.microsoft.com/office/drawing/2014/main" id="{9C511EEE-88EE-8948-ADFD-4DD63F42D894}"/>
                </a:ext>
              </a:extLst>
            </p:cNvPr>
            <p:cNvSpPr>
              <a:spLocks/>
            </p:cNvSpPr>
            <p:nvPr/>
          </p:nvSpPr>
          <p:spPr bwMode="auto">
            <a:xfrm>
              <a:off x="3897" y="1857"/>
              <a:ext cx="29" cy="29"/>
            </a:xfrm>
            <a:custGeom>
              <a:avLst/>
              <a:gdLst>
                <a:gd name="T0" fmla="*/ 11 w 12"/>
                <a:gd name="T1" fmla="*/ 5 h 12"/>
                <a:gd name="T2" fmla="*/ 10 w 12"/>
                <a:gd name="T3" fmla="*/ 5 h 12"/>
                <a:gd name="T4" fmla="*/ 6 w 12"/>
                <a:gd name="T5" fmla="*/ 0 h 12"/>
                <a:gd name="T6" fmla="*/ 6 w 12"/>
                <a:gd name="T7" fmla="*/ 0 h 12"/>
                <a:gd name="T8" fmla="*/ 0 w 12"/>
                <a:gd name="T9" fmla="*/ 5 h 12"/>
                <a:gd name="T10" fmla="*/ 0 w 12"/>
                <a:gd name="T11" fmla="*/ 6 h 12"/>
                <a:gd name="T12" fmla="*/ 6 w 12"/>
                <a:gd name="T13" fmla="*/ 12 h 12"/>
                <a:gd name="T14" fmla="*/ 6 w 12"/>
                <a:gd name="T15" fmla="*/ 12 h 12"/>
                <a:gd name="T16" fmla="*/ 6 w 12"/>
                <a:gd name="T17" fmla="*/ 12 h 12"/>
                <a:gd name="T18" fmla="*/ 9 w 12"/>
                <a:gd name="T19" fmla="*/ 7 h 12"/>
                <a:gd name="T20" fmla="*/ 11 w 12"/>
                <a:gd name="T21" fmla="*/ 6 h 12"/>
                <a:gd name="T22" fmla="*/ 12 w 12"/>
                <a:gd name="T23" fmla="*/ 6 h 12"/>
                <a:gd name="T24" fmla="*/ 11 w 12"/>
                <a:gd name="T2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1" y="5"/>
                  </a:moveTo>
                  <a:cubicBezTo>
                    <a:pt x="11" y="5"/>
                    <a:pt x="11" y="5"/>
                    <a:pt x="10" y="5"/>
                  </a:cubicBezTo>
                  <a:cubicBezTo>
                    <a:pt x="8" y="4"/>
                    <a:pt x="6" y="2"/>
                    <a:pt x="6" y="0"/>
                  </a:cubicBezTo>
                  <a:cubicBezTo>
                    <a:pt x="6" y="0"/>
                    <a:pt x="6" y="0"/>
                    <a:pt x="6" y="0"/>
                  </a:cubicBezTo>
                  <a:cubicBezTo>
                    <a:pt x="5" y="3"/>
                    <a:pt x="3" y="5"/>
                    <a:pt x="0" y="5"/>
                  </a:cubicBezTo>
                  <a:cubicBezTo>
                    <a:pt x="0" y="6"/>
                    <a:pt x="0" y="6"/>
                    <a:pt x="0" y="6"/>
                  </a:cubicBezTo>
                  <a:cubicBezTo>
                    <a:pt x="3" y="6"/>
                    <a:pt x="5" y="9"/>
                    <a:pt x="6" y="12"/>
                  </a:cubicBezTo>
                  <a:cubicBezTo>
                    <a:pt x="6" y="12"/>
                    <a:pt x="6" y="12"/>
                    <a:pt x="6" y="12"/>
                  </a:cubicBezTo>
                  <a:cubicBezTo>
                    <a:pt x="6" y="12"/>
                    <a:pt x="6" y="12"/>
                    <a:pt x="6" y="12"/>
                  </a:cubicBezTo>
                  <a:cubicBezTo>
                    <a:pt x="6" y="10"/>
                    <a:pt x="7" y="8"/>
                    <a:pt x="9" y="7"/>
                  </a:cubicBezTo>
                  <a:cubicBezTo>
                    <a:pt x="10" y="6"/>
                    <a:pt x="11" y="6"/>
                    <a:pt x="11" y="6"/>
                  </a:cubicBezTo>
                  <a:cubicBezTo>
                    <a:pt x="12" y="6"/>
                    <a:pt x="12" y="6"/>
                    <a:pt x="12" y="6"/>
                  </a:cubicBezTo>
                  <a:cubicBezTo>
                    <a:pt x="11" y="5"/>
                    <a:pt x="11" y="5"/>
                    <a:pt x="11" y="5"/>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56" name="Freeform 71">
              <a:extLst>
                <a:ext uri="{FF2B5EF4-FFF2-40B4-BE49-F238E27FC236}">
                  <a16:creationId xmlns:a16="http://schemas.microsoft.com/office/drawing/2014/main" id="{81E70E13-6D03-AB44-AD13-9D8CE59839BE}"/>
                </a:ext>
              </a:extLst>
            </p:cNvPr>
            <p:cNvSpPr>
              <a:spLocks/>
            </p:cNvSpPr>
            <p:nvPr/>
          </p:nvSpPr>
          <p:spPr bwMode="auto">
            <a:xfrm>
              <a:off x="3771" y="1953"/>
              <a:ext cx="21" cy="21"/>
            </a:xfrm>
            <a:custGeom>
              <a:avLst/>
              <a:gdLst>
                <a:gd name="T0" fmla="*/ 8 w 9"/>
                <a:gd name="T1" fmla="*/ 4 h 9"/>
                <a:gd name="T2" fmla="*/ 8 w 9"/>
                <a:gd name="T3" fmla="*/ 4 h 9"/>
                <a:gd name="T4" fmla="*/ 4 w 9"/>
                <a:gd name="T5" fmla="*/ 0 h 9"/>
                <a:gd name="T6" fmla="*/ 4 w 9"/>
                <a:gd name="T7" fmla="*/ 0 h 9"/>
                <a:gd name="T8" fmla="*/ 0 w 9"/>
                <a:gd name="T9" fmla="*/ 4 h 9"/>
                <a:gd name="T10" fmla="*/ 0 w 9"/>
                <a:gd name="T11" fmla="*/ 4 h 9"/>
                <a:gd name="T12" fmla="*/ 4 w 9"/>
                <a:gd name="T13" fmla="*/ 9 h 9"/>
                <a:gd name="T14" fmla="*/ 4 w 9"/>
                <a:gd name="T15" fmla="*/ 9 h 9"/>
                <a:gd name="T16" fmla="*/ 4 w 9"/>
                <a:gd name="T17" fmla="*/ 9 h 9"/>
                <a:gd name="T18" fmla="*/ 7 w 9"/>
                <a:gd name="T19" fmla="*/ 5 h 9"/>
                <a:gd name="T20" fmla="*/ 8 w 9"/>
                <a:gd name="T21" fmla="*/ 4 h 9"/>
                <a:gd name="T22" fmla="*/ 9 w 9"/>
                <a:gd name="T23" fmla="*/ 4 h 9"/>
                <a:gd name="T24" fmla="*/ 8 w 9"/>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8" y="4"/>
                  </a:moveTo>
                  <a:cubicBezTo>
                    <a:pt x="8" y="4"/>
                    <a:pt x="8" y="4"/>
                    <a:pt x="8" y="4"/>
                  </a:cubicBezTo>
                  <a:cubicBezTo>
                    <a:pt x="6" y="3"/>
                    <a:pt x="5" y="2"/>
                    <a:pt x="4" y="0"/>
                  </a:cubicBezTo>
                  <a:cubicBezTo>
                    <a:pt x="4" y="0"/>
                    <a:pt x="4" y="0"/>
                    <a:pt x="4" y="0"/>
                  </a:cubicBezTo>
                  <a:cubicBezTo>
                    <a:pt x="4" y="2"/>
                    <a:pt x="2" y="4"/>
                    <a:pt x="0" y="4"/>
                  </a:cubicBezTo>
                  <a:cubicBezTo>
                    <a:pt x="0" y="4"/>
                    <a:pt x="0" y="4"/>
                    <a:pt x="0" y="4"/>
                  </a:cubicBezTo>
                  <a:cubicBezTo>
                    <a:pt x="2" y="5"/>
                    <a:pt x="4" y="6"/>
                    <a:pt x="4" y="9"/>
                  </a:cubicBezTo>
                  <a:cubicBezTo>
                    <a:pt x="4" y="9"/>
                    <a:pt x="4" y="9"/>
                    <a:pt x="4" y="9"/>
                  </a:cubicBezTo>
                  <a:cubicBezTo>
                    <a:pt x="4" y="9"/>
                    <a:pt x="4" y="9"/>
                    <a:pt x="4" y="9"/>
                  </a:cubicBezTo>
                  <a:cubicBezTo>
                    <a:pt x="5" y="8"/>
                    <a:pt x="5" y="6"/>
                    <a:pt x="7" y="5"/>
                  </a:cubicBezTo>
                  <a:cubicBezTo>
                    <a:pt x="7" y="5"/>
                    <a:pt x="8" y="5"/>
                    <a:pt x="8" y="4"/>
                  </a:cubicBezTo>
                  <a:cubicBezTo>
                    <a:pt x="9" y="4"/>
                    <a:pt x="9" y="4"/>
                    <a:pt x="9" y="4"/>
                  </a:cubicBezTo>
                  <a:cubicBezTo>
                    <a:pt x="8" y="4"/>
                    <a:pt x="8" y="4"/>
                    <a:pt x="8" y="4"/>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grpSp>
      <p:grpSp>
        <p:nvGrpSpPr>
          <p:cNvPr id="17" name="Group 74">
            <a:extLst>
              <a:ext uri="{FF2B5EF4-FFF2-40B4-BE49-F238E27FC236}">
                <a16:creationId xmlns:a16="http://schemas.microsoft.com/office/drawing/2014/main" id="{0D536E7C-7AD1-F54D-BA48-FDA61E3187E0}"/>
              </a:ext>
            </a:extLst>
          </p:cNvPr>
          <p:cNvGrpSpPr>
            <a:grpSpLocks noChangeAspect="1"/>
          </p:cNvGrpSpPr>
          <p:nvPr/>
        </p:nvGrpSpPr>
        <p:grpSpPr bwMode="auto">
          <a:xfrm>
            <a:off x="4088841" y="2748024"/>
            <a:ext cx="1080230" cy="1080230"/>
            <a:chOff x="3455" y="1776"/>
            <a:chExt cx="768" cy="768"/>
          </a:xfrm>
        </p:grpSpPr>
        <p:sp>
          <p:nvSpPr>
            <p:cNvPr id="19" name="Freeform 75">
              <a:extLst>
                <a:ext uri="{FF2B5EF4-FFF2-40B4-BE49-F238E27FC236}">
                  <a16:creationId xmlns:a16="http://schemas.microsoft.com/office/drawing/2014/main" id="{D62CAFBE-5853-BE44-912D-23B086072AAE}"/>
                </a:ext>
              </a:extLst>
            </p:cNvPr>
            <p:cNvSpPr>
              <a:spLocks noEditPoints="1"/>
            </p:cNvSpPr>
            <p:nvPr/>
          </p:nvSpPr>
          <p:spPr bwMode="auto">
            <a:xfrm>
              <a:off x="3455" y="1776"/>
              <a:ext cx="768" cy="768"/>
            </a:xfrm>
            <a:custGeom>
              <a:avLst/>
              <a:gdLst>
                <a:gd name="T0" fmla="*/ 273 w 322"/>
                <a:gd name="T1" fmla="*/ 47 h 322"/>
                <a:gd name="T2" fmla="*/ 159 w 322"/>
                <a:gd name="T3" fmla="*/ 1 h 322"/>
                <a:gd name="T4" fmla="*/ 46 w 322"/>
                <a:gd name="T5" fmla="*/ 49 h 322"/>
                <a:gd name="T6" fmla="*/ 0 w 322"/>
                <a:gd name="T7" fmla="*/ 162 h 322"/>
                <a:gd name="T8" fmla="*/ 48 w 322"/>
                <a:gd name="T9" fmla="*/ 275 h 322"/>
                <a:gd name="T10" fmla="*/ 72 w 322"/>
                <a:gd name="T11" fmla="*/ 295 h 322"/>
                <a:gd name="T12" fmla="*/ 95 w 322"/>
                <a:gd name="T13" fmla="*/ 308 h 322"/>
                <a:gd name="T14" fmla="*/ 149 w 322"/>
                <a:gd name="T15" fmla="*/ 321 h 322"/>
                <a:gd name="T16" fmla="*/ 161 w 322"/>
                <a:gd name="T17" fmla="*/ 322 h 322"/>
                <a:gd name="T18" fmla="*/ 162 w 322"/>
                <a:gd name="T19" fmla="*/ 321 h 322"/>
                <a:gd name="T20" fmla="*/ 172 w 322"/>
                <a:gd name="T21" fmla="*/ 321 h 322"/>
                <a:gd name="T22" fmla="*/ 226 w 322"/>
                <a:gd name="T23" fmla="*/ 308 h 322"/>
                <a:gd name="T24" fmla="*/ 249 w 322"/>
                <a:gd name="T25" fmla="*/ 295 h 322"/>
                <a:gd name="T26" fmla="*/ 275 w 322"/>
                <a:gd name="T27" fmla="*/ 273 h 322"/>
                <a:gd name="T28" fmla="*/ 321 w 322"/>
                <a:gd name="T29" fmla="*/ 160 h 322"/>
                <a:gd name="T30" fmla="*/ 273 w 322"/>
                <a:gd name="T31" fmla="*/ 47 h 322"/>
                <a:gd name="T32" fmla="*/ 264 w 322"/>
                <a:gd name="T33" fmla="*/ 262 h 322"/>
                <a:gd name="T34" fmla="*/ 249 w 322"/>
                <a:gd name="T35" fmla="*/ 276 h 322"/>
                <a:gd name="T36" fmla="*/ 226 w 322"/>
                <a:gd name="T37" fmla="*/ 290 h 322"/>
                <a:gd name="T38" fmla="*/ 217 w 322"/>
                <a:gd name="T39" fmla="*/ 294 h 322"/>
                <a:gd name="T40" fmla="*/ 172 w 322"/>
                <a:gd name="T41" fmla="*/ 305 h 322"/>
                <a:gd name="T42" fmla="*/ 162 w 322"/>
                <a:gd name="T43" fmla="*/ 306 h 322"/>
                <a:gd name="T44" fmla="*/ 149 w 322"/>
                <a:gd name="T45" fmla="*/ 305 h 322"/>
                <a:gd name="T46" fmla="*/ 95 w 322"/>
                <a:gd name="T47" fmla="*/ 290 h 322"/>
                <a:gd name="T48" fmla="*/ 72 w 322"/>
                <a:gd name="T49" fmla="*/ 276 h 322"/>
                <a:gd name="T50" fmla="*/ 59 w 322"/>
                <a:gd name="T51" fmla="*/ 264 h 322"/>
                <a:gd name="T52" fmla="*/ 16 w 322"/>
                <a:gd name="T53" fmla="*/ 162 h 322"/>
                <a:gd name="T54" fmla="*/ 57 w 322"/>
                <a:gd name="T55" fmla="*/ 60 h 322"/>
                <a:gd name="T56" fmla="*/ 159 w 322"/>
                <a:gd name="T57" fmla="*/ 16 h 322"/>
                <a:gd name="T58" fmla="*/ 161 w 322"/>
                <a:gd name="T59" fmla="*/ 16 h 322"/>
                <a:gd name="T60" fmla="*/ 262 w 322"/>
                <a:gd name="T61" fmla="*/ 58 h 322"/>
                <a:gd name="T62" fmla="*/ 305 w 322"/>
                <a:gd name="T63" fmla="*/ 160 h 322"/>
                <a:gd name="T64" fmla="*/ 264 w 322"/>
                <a:gd name="T65" fmla="*/ 26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2" h="322">
                  <a:moveTo>
                    <a:pt x="273" y="47"/>
                  </a:moveTo>
                  <a:cubicBezTo>
                    <a:pt x="243" y="16"/>
                    <a:pt x="202" y="0"/>
                    <a:pt x="159" y="1"/>
                  </a:cubicBezTo>
                  <a:cubicBezTo>
                    <a:pt x="116" y="1"/>
                    <a:pt x="76" y="18"/>
                    <a:pt x="46" y="49"/>
                  </a:cubicBezTo>
                  <a:cubicBezTo>
                    <a:pt x="16" y="79"/>
                    <a:pt x="0" y="120"/>
                    <a:pt x="0" y="162"/>
                  </a:cubicBezTo>
                  <a:cubicBezTo>
                    <a:pt x="1" y="205"/>
                    <a:pt x="18" y="245"/>
                    <a:pt x="48" y="275"/>
                  </a:cubicBezTo>
                  <a:cubicBezTo>
                    <a:pt x="56" y="283"/>
                    <a:pt x="64" y="289"/>
                    <a:pt x="72" y="295"/>
                  </a:cubicBezTo>
                  <a:cubicBezTo>
                    <a:pt x="80" y="300"/>
                    <a:pt x="87" y="304"/>
                    <a:pt x="95" y="308"/>
                  </a:cubicBezTo>
                  <a:cubicBezTo>
                    <a:pt x="112" y="315"/>
                    <a:pt x="130" y="320"/>
                    <a:pt x="149" y="321"/>
                  </a:cubicBezTo>
                  <a:cubicBezTo>
                    <a:pt x="153" y="321"/>
                    <a:pt x="157" y="322"/>
                    <a:pt x="161" y="322"/>
                  </a:cubicBezTo>
                  <a:cubicBezTo>
                    <a:pt x="161" y="322"/>
                    <a:pt x="162" y="322"/>
                    <a:pt x="162" y="321"/>
                  </a:cubicBezTo>
                  <a:cubicBezTo>
                    <a:pt x="165" y="321"/>
                    <a:pt x="169" y="321"/>
                    <a:pt x="172" y="321"/>
                  </a:cubicBezTo>
                  <a:cubicBezTo>
                    <a:pt x="191" y="320"/>
                    <a:pt x="209" y="315"/>
                    <a:pt x="226" y="308"/>
                  </a:cubicBezTo>
                  <a:cubicBezTo>
                    <a:pt x="234" y="304"/>
                    <a:pt x="241" y="300"/>
                    <a:pt x="249" y="295"/>
                  </a:cubicBezTo>
                  <a:cubicBezTo>
                    <a:pt x="258" y="289"/>
                    <a:pt x="267" y="282"/>
                    <a:pt x="275" y="273"/>
                  </a:cubicBezTo>
                  <a:cubicBezTo>
                    <a:pt x="305" y="243"/>
                    <a:pt x="322" y="202"/>
                    <a:pt x="321" y="160"/>
                  </a:cubicBezTo>
                  <a:cubicBezTo>
                    <a:pt x="321" y="117"/>
                    <a:pt x="304" y="77"/>
                    <a:pt x="273" y="47"/>
                  </a:cubicBezTo>
                  <a:moveTo>
                    <a:pt x="264" y="262"/>
                  </a:moveTo>
                  <a:cubicBezTo>
                    <a:pt x="259" y="267"/>
                    <a:pt x="254" y="272"/>
                    <a:pt x="249" y="276"/>
                  </a:cubicBezTo>
                  <a:cubicBezTo>
                    <a:pt x="242" y="281"/>
                    <a:pt x="234" y="286"/>
                    <a:pt x="226" y="290"/>
                  </a:cubicBezTo>
                  <a:cubicBezTo>
                    <a:pt x="223" y="292"/>
                    <a:pt x="220" y="293"/>
                    <a:pt x="217" y="294"/>
                  </a:cubicBezTo>
                  <a:cubicBezTo>
                    <a:pt x="203" y="300"/>
                    <a:pt x="188" y="304"/>
                    <a:pt x="172" y="305"/>
                  </a:cubicBezTo>
                  <a:cubicBezTo>
                    <a:pt x="169" y="306"/>
                    <a:pt x="165" y="306"/>
                    <a:pt x="162" y="306"/>
                  </a:cubicBezTo>
                  <a:cubicBezTo>
                    <a:pt x="158" y="306"/>
                    <a:pt x="153" y="306"/>
                    <a:pt x="149" y="305"/>
                  </a:cubicBezTo>
                  <a:cubicBezTo>
                    <a:pt x="130" y="304"/>
                    <a:pt x="112" y="299"/>
                    <a:pt x="95" y="290"/>
                  </a:cubicBezTo>
                  <a:cubicBezTo>
                    <a:pt x="87" y="286"/>
                    <a:pt x="79" y="281"/>
                    <a:pt x="72" y="276"/>
                  </a:cubicBezTo>
                  <a:cubicBezTo>
                    <a:pt x="68" y="272"/>
                    <a:pt x="63" y="268"/>
                    <a:pt x="59" y="264"/>
                  </a:cubicBezTo>
                  <a:cubicBezTo>
                    <a:pt x="32" y="237"/>
                    <a:pt x="16" y="201"/>
                    <a:pt x="16" y="162"/>
                  </a:cubicBezTo>
                  <a:cubicBezTo>
                    <a:pt x="16" y="124"/>
                    <a:pt x="30" y="87"/>
                    <a:pt x="57" y="60"/>
                  </a:cubicBezTo>
                  <a:cubicBezTo>
                    <a:pt x="85" y="32"/>
                    <a:pt x="121" y="17"/>
                    <a:pt x="159" y="16"/>
                  </a:cubicBezTo>
                  <a:cubicBezTo>
                    <a:pt x="160" y="16"/>
                    <a:pt x="160" y="16"/>
                    <a:pt x="161" y="16"/>
                  </a:cubicBezTo>
                  <a:cubicBezTo>
                    <a:pt x="199" y="16"/>
                    <a:pt x="235" y="31"/>
                    <a:pt x="262" y="58"/>
                  </a:cubicBezTo>
                  <a:cubicBezTo>
                    <a:pt x="290" y="85"/>
                    <a:pt x="305" y="121"/>
                    <a:pt x="305" y="160"/>
                  </a:cubicBezTo>
                  <a:cubicBezTo>
                    <a:pt x="306" y="198"/>
                    <a:pt x="291" y="235"/>
                    <a:pt x="264" y="2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20" name="Freeform 76">
              <a:extLst>
                <a:ext uri="{FF2B5EF4-FFF2-40B4-BE49-F238E27FC236}">
                  <a16:creationId xmlns:a16="http://schemas.microsoft.com/office/drawing/2014/main" id="{4F15477B-7B51-9A4E-B310-DEB749CD5F62}"/>
                </a:ext>
              </a:extLst>
            </p:cNvPr>
            <p:cNvSpPr>
              <a:spLocks/>
            </p:cNvSpPr>
            <p:nvPr/>
          </p:nvSpPr>
          <p:spPr bwMode="auto">
            <a:xfrm>
              <a:off x="3474" y="1796"/>
              <a:ext cx="730" cy="729"/>
            </a:xfrm>
            <a:custGeom>
              <a:avLst/>
              <a:gdLst>
                <a:gd name="T0" fmla="*/ 305 w 306"/>
                <a:gd name="T1" fmla="*/ 152 h 306"/>
                <a:gd name="T2" fmla="*/ 262 w 306"/>
                <a:gd name="T3" fmla="*/ 260 h 306"/>
                <a:gd name="T4" fmla="*/ 255 w 306"/>
                <a:gd name="T5" fmla="*/ 266 h 306"/>
                <a:gd name="T6" fmla="*/ 250 w 306"/>
                <a:gd name="T7" fmla="*/ 271 h 306"/>
                <a:gd name="T8" fmla="*/ 224 w 306"/>
                <a:gd name="T9" fmla="*/ 288 h 306"/>
                <a:gd name="T10" fmla="*/ 218 w 306"/>
                <a:gd name="T11" fmla="*/ 291 h 306"/>
                <a:gd name="T12" fmla="*/ 173 w 306"/>
                <a:gd name="T13" fmla="*/ 304 h 306"/>
                <a:gd name="T14" fmla="*/ 168 w 306"/>
                <a:gd name="T15" fmla="*/ 305 h 306"/>
                <a:gd name="T16" fmla="*/ 154 w 306"/>
                <a:gd name="T17" fmla="*/ 306 h 306"/>
                <a:gd name="T18" fmla="*/ 151 w 306"/>
                <a:gd name="T19" fmla="*/ 306 h 306"/>
                <a:gd name="T20" fmla="*/ 142 w 306"/>
                <a:gd name="T21" fmla="*/ 305 h 306"/>
                <a:gd name="T22" fmla="*/ 137 w 306"/>
                <a:gd name="T23" fmla="*/ 305 h 306"/>
                <a:gd name="T24" fmla="*/ 92 w 306"/>
                <a:gd name="T25" fmla="*/ 293 h 306"/>
                <a:gd name="T26" fmla="*/ 87 w 306"/>
                <a:gd name="T27" fmla="*/ 291 h 306"/>
                <a:gd name="T28" fmla="*/ 64 w 306"/>
                <a:gd name="T29" fmla="*/ 277 h 306"/>
                <a:gd name="T30" fmla="*/ 64 w 306"/>
                <a:gd name="T31" fmla="*/ 277 h 306"/>
                <a:gd name="T32" fmla="*/ 55 w 306"/>
                <a:gd name="T33" fmla="*/ 270 h 306"/>
                <a:gd name="T34" fmla="*/ 46 w 306"/>
                <a:gd name="T35" fmla="*/ 262 h 306"/>
                <a:gd name="T36" fmla="*/ 0 w 306"/>
                <a:gd name="T37" fmla="*/ 154 h 306"/>
                <a:gd name="T38" fmla="*/ 44 w 306"/>
                <a:gd name="T39" fmla="*/ 46 h 306"/>
                <a:gd name="T40" fmla="*/ 151 w 306"/>
                <a:gd name="T41" fmla="*/ 0 h 306"/>
                <a:gd name="T42" fmla="*/ 260 w 306"/>
                <a:gd name="T43" fmla="*/ 44 h 306"/>
                <a:gd name="T44" fmla="*/ 305 w 306"/>
                <a:gd name="T45" fmla="*/ 15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06">
                  <a:moveTo>
                    <a:pt x="305" y="152"/>
                  </a:moveTo>
                  <a:cubicBezTo>
                    <a:pt x="306" y="192"/>
                    <a:pt x="290" y="231"/>
                    <a:pt x="262" y="260"/>
                  </a:cubicBezTo>
                  <a:cubicBezTo>
                    <a:pt x="259" y="262"/>
                    <a:pt x="257" y="264"/>
                    <a:pt x="255" y="266"/>
                  </a:cubicBezTo>
                  <a:cubicBezTo>
                    <a:pt x="253" y="268"/>
                    <a:pt x="252" y="269"/>
                    <a:pt x="250" y="271"/>
                  </a:cubicBezTo>
                  <a:cubicBezTo>
                    <a:pt x="242" y="277"/>
                    <a:pt x="233" y="283"/>
                    <a:pt x="224" y="288"/>
                  </a:cubicBezTo>
                  <a:cubicBezTo>
                    <a:pt x="222" y="289"/>
                    <a:pt x="220" y="290"/>
                    <a:pt x="218" y="291"/>
                  </a:cubicBezTo>
                  <a:cubicBezTo>
                    <a:pt x="204" y="298"/>
                    <a:pt x="189" y="302"/>
                    <a:pt x="173" y="304"/>
                  </a:cubicBezTo>
                  <a:cubicBezTo>
                    <a:pt x="172" y="304"/>
                    <a:pt x="170" y="305"/>
                    <a:pt x="168" y="305"/>
                  </a:cubicBezTo>
                  <a:cubicBezTo>
                    <a:pt x="164" y="305"/>
                    <a:pt x="159" y="306"/>
                    <a:pt x="154" y="306"/>
                  </a:cubicBezTo>
                  <a:cubicBezTo>
                    <a:pt x="151" y="306"/>
                    <a:pt x="151" y="306"/>
                    <a:pt x="151" y="306"/>
                  </a:cubicBezTo>
                  <a:cubicBezTo>
                    <a:pt x="148" y="306"/>
                    <a:pt x="145" y="305"/>
                    <a:pt x="142" y="305"/>
                  </a:cubicBezTo>
                  <a:cubicBezTo>
                    <a:pt x="140" y="305"/>
                    <a:pt x="138" y="305"/>
                    <a:pt x="137" y="305"/>
                  </a:cubicBezTo>
                  <a:cubicBezTo>
                    <a:pt x="121" y="303"/>
                    <a:pt x="106" y="299"/>
                    <a:pt x="92" y="293"/>
                  </a:cubicBezTo>
                  <a:cubicBezTo>
                    <a:pt x="90" y="292"/>
                    <a:pt x="88" y="292"/>
                    <a:pt x="87" y="291"/>
                  </a:cubicBezTo>
                  <a:cubicBezTo>
                    <a:pt x="79" y="287"/>
                    <a:pt x="71" y="282"/>
                    <a:pt x="64" y="277"/>
                  </a:cubicBezTo>
                  <a:cubicBezTo>
                    <a:pt x="64" y="277"/>
                    <a:pt x="64" y="277"/>
                    <a:pt x="64" y="277"/>
                  </a:cubicBezTo>
                  <a:cubicBezTo>
                    <a:pt x="61" y="275"/>
                    <a:pt x="58" y="273"/>
                    <a:pt x="55" y="270"/>
                  </a:cubicBezTo>
                  <a:cubicBezTo>
                    <a:pt x="52" y="268"/>
                    <a:pt x="49" y="265"/>
                    <a:pt x="46" y="262"/>
                  </a:cubicBezTo>
                  <a:cubicBezTo>
                    <a:pt x="17" y="233"/>
                    <a:pt x="0" y="195"/>
                    <a:pt x="0" y="154"/>
                  </a:cubicBezTo>
                  <a:cubicBezTo>
                    <a:pt x="0" y="114"/>
                    <a:pt x="15" y="75"/>
                    <a:pt x="44" y="46"/>
                  </a:cubicBezTo>
                  <a:cubicBezTo>
                    <a:pt x="72" y="17"/>
                    <a:pt x="111" y="1"/>
                    <a:pt x="151" y="0"/>
                  </a:cubicBezTo>
                  <a:cubicBezTo>
                    <a:pt x="192" y="0"/>
                    <a:pt x="231" y="16"/>
                    <a:pt x="260" y="44"/>
                  </a:cubicBezTo>
                  <a:cubicBezTo>
                    <a:pt x="289" y="73"/>
                    <a:pt x="305" y="111"/>
                    <a:pt x="305" y="152"/>
                  </a:cubicBezTo>
                </a:path>
              </a:pathLst>
            </a:custGeom>
            <a:solidFill>
              <a:srgbClr val="007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21" name="Freeform 77">
              <a:extLst>
                <a:ext uri="{FF2B5EF4-FFF2-40B4-BE49-F238E27FC236}">
                  <a16:creationId xmlns:a16="http://schemas.microsoft.com/office/drawing/2014/main" id="{A81F79C8-A140-9642-B0B6-A886099623EC}"/>
                </a:ext>
              </a:extLst>
            </p:cNvPr>
            <p:cNvSpPr>
              <a:spLocks/>
            </p:cNvSpPr>
            <p:nvPr/>
          </p:nvSpPr>
          <p:spPr bwMode="auto">
            <a:xfrm>
              <a:off x="3538" y="1862"/>
              <a:ext cx="599" cy="598"/>
            </a:xfrm>
            <a:custGeom>
              <a:avLst/>
              <a:gdLst>
                <a:gd name="T0" fmla="*/ 251 w 251"/>
                <a:gd name="T1" fmla="*/ 126 h 251"/>
                <a:gd name="T2" fmla="*/ 251 w 251"/>
                <a:gd name="T3" fmla="*/ 139 h 251"/>
                <a:gd name="T4" fmla="*/ 246 w 251"/>
                <a:gd name="T5" fmla="*/ 161 h 251"/>
                <a:gd name="T6" fmla="*/ 246 w 251"/>
                <a:gd name="T7" fmla="*/ 162 h 251"/>
                <a:gd name="T8" fmla="*/ 244 w 251"/>
                <a:gd name="T9" fmla="*/ 167 h 251"/>
                <a:gd name="T10" fmla="*/ 211 w 251"/>
                <a:gd name="T11" fmla="*/ 218 h 251"/>
                <a:gd name="T12" fmla="*/ 126 w 251"/>
                <a:gd name="T13" fmla="*/ 251 h 251"/>
                <a:gd name="T14" fmla="*/ 19 w 251"/>
                <a:gd name="T15" fmla="*/ 193 h 251"/>
                <a:gd name="T16" fmla="*/ 0 w 251"/>
                <a:gd name="T17" fmla="*/ 126 h 251"/>
                <a:gd name="T18" fmla="*/ 0 w 251"/>
                <a:gd name="T19" fmla="*/ 117 h 251"/>
                <a:gd name="T20" fmla="*/ 40 w 251"/>
                <a:gd name="T21" fmla="*/ 33 h 251"/>
                <a:gd name="T22" fmla="*/ 61 w 251"/>
                <a:gd name="T23" fmla="*/ 18 h 251"/>
                <a:gd name="T24" fmla="*/ 126 w 251"/>
                <a:gd name="T25" fmla="*/ 0 h 251"/>
                <a:gd name="T26" fmla="*/ 159 w 251"/>
                <a:gd name="T27" fmla="*/ 4 h 251"/>
                <a:gd name="T28" fmla="*/ 174 w 251"/>
                <a:gd name="T29" fmla="*/ 9 h 251"/>
                <a:gd name="T30" fmla="*/ 200 w 251"/>
                <a:gd name="T31" fmla="*/ 24 h 251"/>
                <a:gd name="T32" fmla="*/ 206 w 251"/>
                <a:gd name="T33" fmla="*/ 29 h 251"/>
                <a:gd name="T34" fmla="*/ 211 w 251"/>
                <a:gd name="T35" fmla="*/ 33 h 251"/>
                <a:gd name="T36" fmla="*/ 223 w 251"/>
                <a:gd name="T37" fmla="*/ 46 h 251"/>
                <a:gd name="T38" fmla="*/ 250 w 251"/>
                <a:gd name="T39" fmla="*/ 110 h 251"/>
                <a:gd name="T40" fmla="*/ 251 w 251"/>
                <a:gd name="T41" fmla="*/ 12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 h="251">
                  <a:moveTo>
                    <a:pt x="251" y="126"/>
                  </a:moveTo>
                  <a:cubicBezTo>
                    <a:pt x="251" y="130"/>
                    <a:pt x="251" y="134"/>
                    <a:pt x="251" y="139"/>
                  </a:cubicBezTo>
                  <a:cubicBezTo>
                    <a:pt x="250" y="146"/>
                    <a:pt x="248" y="154"/>
                    <a:pt x="246" y="161"/>
                  </a:cubicBezTo>
                  <a:cubicBezTo>
                    <a:pt x="246" y="161"/>
                    <a:pt x="246" y="162"/>
                    <a:pt x="246" y="162"/>
                  </a:cubicBezTo>
                  <a:cubicBezTo>
                    <a:pt x="245" y="164"/>
                    <a:pt x="245" y="166"/>
                    <a:pt x="244" y="167"/>
                  </a:cubicBezTo>
                  <a:cubicBezTo>
                    <a:pt x="238" y="187"/>
                    <a:pt x="226" y="204"/>
                    <a:pt x="211" y="218"/>
                  </a:cubicBezTo>
                  <a:cubicBezTo>
                    <a:pt x="189" y="239"/>
                    <a:pt x="159" y="251"/>
                    <a:pt x="126" y="251"/>
                  </a:cubicBezTo>
                  <a:cubicBezTo>
                    <a:pt x="81" y="251"/>
                    <a:pt x="42" y="228"/>
                    <a:pt x="19" y="193"/>
                  </a:cubicBezTo>
                  <a:cubicBezTo>
                    <a:pt x="7" y="173"/>
                    <a:pt x="0" y="150"/>
                    <a:pt x="0" y="126"/>
                  </a:cubicBezTo>
                  <a:cubicBezTo>
                    <a:pt x="0" y="123"/>
                    <a:pt x="0" y="120"/>
                    <a:pt x="0" y="117"/>
                  </a:cubicBezTo>
                  <a:cubicBezTo>
                    <a:pt x="2" y="84"/>
                    <a:pt x="17" y="55"/>
                    <a:pt x="40" y="33"/>
                  </a:cubicBezTo>
                  <a:cubicBezTo>
                    <a:pt x="46" y="28"/>
                    <a:pt x="53" y="22"/>
                    <a:pt x="61" y="18"/>
                  </a:cubicBezTo>
                  <a:cubicBezTo>
                    <a:pt x="80" y="6"/>
                    <a:pt x="102" y="0"/>
                    <a:pt x="126" y="0"/>
                  </a:cubicBezTo>
                  <a:cubicBezTo>
                    <a:pt x="137" y="0"/>
                    <a:pt x="149" y="1"/>
                    <a:pt x="159" y="4"/>
                  </a:cubicBezTo>
                  <a:cubicBezTo>
                    <a:pt x="165" y="6"/>
                    <a:pt x="170" y="7"/>
                    <a:pt x="174" y="9"/>
                  </a:cubicBezTo>
                  <a:cubicBezTo>
                    <a:pt x="183" y="13"/>
                    <a:pt x="192" y="18"/>
                    <a:pt x="200" y="24"/>
                  </a:cubicBezTo>
                  <a:cubicBezTo>
                    <a:pt x="202" y="25"/>
                    <a:pt x="204" y="27"/>
                    <a:pt x="206" y="29"/>
                  </a:cubicBezTo>
                  <a:cubicBezTo>
                    <a:pt x="208" y="30"/>
                    <a:pt x="210" y="32"/>
                    <a:pt x="211" y="33"/>
                  </a:cubicBezTo>
                  <a:cubicBezTo>
                    <a:pt x="216" y="37"/>
                    <a:pt x="220" y="42"/>
                    <a:pt x="223" y="46"/>
                  </a:cubicBezTo>
                  <a:cubicBezTo>
                    <a:pt x="238" y="64"/>
                    <a:pt x="247" y="86"/>
                    <a:pt x="250" y="110"/>
                  </a:cubicBezTo>
                  <a:cubicBezTo>
                    <a:pt x="251" y="115"/>
                    <a:pt x="251" y="120"/>
                    <a:pt x="251" y="126"/>
                  </a:cubicBezTo>
                </a:path>
              </a:pathLst>
            </a:custGeom>
            <a:solidFill>
              <a:srgbClr val="002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22" name="Freeform 78">
              <a:extLst>
                <a:ext uri="{FF2B5EF4-FFF2-40B4-BE49-F238E27FC236}">
                  <a16:creationId xmlns:a16="http://schemas.microsoft.com/office/drawing/2014/main" id="{4C955CFF-A013-CB48-BDE4-54140EC3F709}"/>
                </a:ext>
              </a:extLst>
            </p:cNvPr>
            <p:cNvSpPr>
              <a:spLocks/>
            </p:cNvSpPr>
            <p:nvPr/>
          </p:nvSpPr>
          <p:spPr bwMode="auto">
            <a:xfrm>
              <a:off x="3624" y="1872"/>
              <a:ext cx="391" cy="557"/>
            </a:xfrm>
            <a:custGeom>
              <a:avLst/>
              <a:gdLst>
                <a:gd name="T0" fmla="*/ 158 w 164"/>
                <a:gd name="T1" fmla="*/ 21 h 234"/>
                <a:gd name="T2" fmla="*/ 150 w 164"/>
                <a:gd name="T3" fmla="*/ 35 h 234"/>
                <a:gd name="T4" fmla="*/ 137 w 164"/>
                <a:gd name="T5" fmla="*/ 43 h 234"/>
                <a:gd name="T6" fmla="*/ 124 w 164"/>
                <a:gd name="T7" fmla="*/ 43 h 234"/>
                <a:gd name="T8" fmla="*/ 132 w 164"/>
                <a:gd name="T9" fmla="*/ 33 h 234"/>
                <a:gd name="T10" fmla="*/ 131 w 164"/>
                <a:gd name="T11" fmla="*/ 22 h 234"/>
                <a:gd name="T12" fmla="*/ 117 w 164"/>
                <a:gd name="T13" fmla="*/ 21 h 234"/>
                <a:gd name="T14" fmla="*/ 107 w 164"/>
                <a:gd name="T15" fmla="*/ 23 h 234"/>
                <a:gd name="T16" fmla="*/ 107 w 164"/>
                <a:gd name="T17" fmla="*/ 15 h 234"/>
                <a:gd name="T18" fmla="*/ 93 w 164"/>
                <a:gd name="T19" fmla="*/ 10 h 234"/>
                <a:gd name="T20" fmla="*/ 98 w 164"/>
                <a:gd name="T21" fmla="*/ 15 h 234"/>
                <a:gd name="T22" fmla="*/ 83 w 164"/>
                <a:gd name="T23" fmla="*/ 22 h 234"/>
                <a:gd name="T24" fmla="*/ 70 w 164"/>
                <a:gd name="T25" fmla="*/ 31 h 234"/>
                <a:gd name="T26" fmla="*/ 83 w 164"/>
                <a:gd name="T27" fmla="*/ 39 h 234"/>
                <a:gd name="T28" fmla="*/ 88 w 164"/>
                <a:gd name="T29" fmla="*/ 38 h 234"/>
                <a:gd name="T30" fmla="*/ 105 w 164"/>
                <a:gd name="T31" fmla="*/ 24 h 234"/>
                <a:gd name="T32" fmla="*/ 110 w 164"/>
                <a:gd name="T33" fmla="*/ 30 h 234"/>
                <a:gd name="T34" fmla="*/ 116 w 164"/>
                <a:gd name="T35" fmla="*/ 36 h 234"/>
                <a:gd name="T36" fmla="*/ 107 w 164"/>
                <a:gd name="T37" fmla="*/ 43 h 234"/>
                <a:gd name="T38" fmla="*/ 103 w 164"/>
                <a:gd name="T39" fmla="*/ 56 h 234"/>
                <a:gd name="T40" fmla="*/ 76 w 164"/>
                <a:gd name="T41" fmla="*/ 70 h 234"/>
                <a:gd name="T42" fmla="*/ 60 w 164"/>
                <a:gd name="T43" fmla="*/ 92 h 234"/>
                <a:gd name="T44" fmla="*/ 40 w 164"/>
                <a:gd name="T45" fmla="*/ 86 h 234"/>
                <a:gd name="T46" fmla="*/ 37 w 164"/>
                <a:gd name="T47" fmla="*/ 103 h 234"/>
                <a:gd name="T48" fmla="*/ 52 w 164"/>
                <a:gd name="T49" fmla="*/ 106 h 234"/>
                <a:gd name="T50" fmla="*/ 58 w 164"/>
                <a:gd name="T51" fmla="*/ 117 h 234"/>
                <a:gd name="T52" fmla="*/ 78 w 164"/>
                <a:gd name="T53" fmla="*/ 120 h 234"/>
                <a:gd name="T54" fmla="*/ 97 w 164"/>
                <a:gd name="T55" fmla="*/ 126 h 234"/>
                <a:gd name="T56" fmla="*/ 116 w 164"/>
                <a:gd name="T57" fmla="*/ 139 h 234"/>
                <a:gd name="T58" fmla="*/ 139 w 164"/>
                <a:gd name="T59" fmla="*/ 148 h 234"/>
                <a:gd name="T60" fmla="*/ 132 w 164"/>
                <a:gd name="T61" fmla="*/ 185 h 234"/>
                <a:gd name="T62" fmla="*/ 110 w 164"/>
                <a:gd name="T63" fmla="*/ 206 h 234"/>
                <a:gd name="T64" fmla="*/ 99 w 164"/>
                <a:gd name="T65" fmla="*/ 226 h 234"/>
                <a:gd name="T66" fmla="*/ 89 w 164"/>
                <a:gd name="T67" fmla="*/ 218 h 234"/>
                <a:gd name="T68" fmla="*/ 80 w 164"/>
                <a:gd name="T69" fmla="*/ 196 h 234"/>
                <a:gd name="T70" fmla="*/ 62 w 164"/>
                <a:gd name="T71" fmla="*/ 164 h 234"/>
                <a:gd name="T72" fmla="*/ 61 w 164"/>
                <a:gd name="T73" fmla="*/ 144 h 234"/>
                <a:gd name="T74" fmla="*/ 65 w 164"/>
                <a:gd name="T75" fmla="*/ 132 h 234"/>
                <a:gd name="T76" fmla="*/ 53 w 164"/>
                <a:gd name="T77" fmla="*/ 125 h 234"/>
                <a:gd name="T78" fmla="*/ 42 w 164"/>
                <a:gd name="T79" fmla="*/ 112 h 234"/>
                <a:gd name="T80" fmla="*/ 23 w 164"/>
                <a:gd name="T81" fmla="*/ 107 h 234"/>
                <a:gd name="T82" fmla="*/ 13 w 164"/>
                <a:gd name="T83" fmla="*/ 88 h 234"/>
                <a:gd name="T84" fmla="*/ 12 w 164"/>
                <a:gd name="T85" fmla="*/ 100 h 234"/>
                <a:gd name="T86" fmla="*/ 7 w 164"/>
                <a:gd name="T87" fmla="*/ 86 h 234"/>
                <a:gd name="T88" fmla="*/ 2 w 164"/>
                <a:gd name="T89" fmla="*/ 64 h 234"/>
                <a:gd name="T90" fmla="*/ 13 w 164"/>
                <a:gd name="T91" fmla="*/ 44 h 234"/>
                <a:gd name="T92" fmla="*/ 8 w 164"/>
                <a:gd name="T93" fmla="*/ 30 h 234"/>
                <a:gd name="T94" fmla="*/ 25 w 164"/>
                <a:gd name="T95" fmla="*/ 14 h 234"/>
                <a:gd name="T96" fmla="*/ 43 w 164"/>
                <a:gd name="T97" fmla="*/ 14 h 234"/>
                <a:gd name="T98" fmla="*/ 57 w 164"/>
                <a:gd name="T99" fmla="*/ 13 h 234"/>
                <a:gd name="T100" fmla="*/ 66 w 164"/>
                <a:gd name="T101" fmla="*/ 6 h 234"/>
                <a:gd name="T102" fmla="*/ 103 w 164"/>
                <a:gd name="T103" fmla="*/ 7 h 234"/>
                <a:gd name="T104" fmla="*/ 109 w 164"/>
                <a:gd name="T105" fmla="*/ 8 h 234"/>
                <a:gd name="T106" fmla="*/ 123 w 164"/>
                <a:gd name="T107" fmla="*/ 0 h 234"/>
                <a:gd name="T108" fmla="*/ 164 w 164"/>
                <a:gd name="T109" fmla="*/ 2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234">
                  <a:moveTo>
                    <a:pt x="164" y="20"/>
                  </a:moveTo>
                  <a:cubicBezTo>
                    <a:pt x="162" y="21"/>
                    <a:pt x="160" y="21"/>
                    <a:pt x="158" y="21"/>
                  </a:cubicBezTo>
                  <a:cubicBezTo>
                    <a:pt x="154" y="21"/>
                    <a:pt x="154" y="27"/>
                    <a:pt x="154" y="31"/>
                  </a:cubicBezTo>
                  <a:cubicBezTo>
                    <a:pt x="153" y="34"/>
                    <a:pt x="150" y="35"/>
                    <a:pt x="150" y="35"/>
                  </a:cubicBezTo>
                  <a:cubicBezTo>
                    <a:pt x="147" y="35"/>
                    <a:pt x="147" y="41"/>
                    <a:pt x="144" y="40"/>
                  </a:cubicBezTo>
                  <a:cubicBezTo>
                    <a:pt x="141" y="40"/>
                    <a:pt x="140" y="43"/>
                    <a:pt x="137" y="43"/>
                  </a:cubicBezTo>
                  <a:cubicBezTo>
                    <a:pt x="135" y="42"/>
                    <a:pt x="132" y="47"/>
                    <a:pt x="128" y="48"/>
                  </a:cubicBezTo>
                  <a:cubicBezTo>
                    <a:pt x="125" y="48"/>
                    <a:pt x="124" y="45"/>
                    <a:pt x="124" y="43"/>
                  </a:cubicBezTo>
                  <a:cubicBezTo>
                    <a:pt x="123" y="41"/>
                    <a:pt x="125" y="39"/>
                    <a:pt x="127" y="38"/>
                  </a:cubicBezTo>
                  <a:cubicBezTo>
                    <a:pt x="128" y="36"/>
                    <a:pt x="131" y="34"/>
                    <a:pt x="132" y="33"/>
                  </a:cubicBezTo>
                  <a:cubicBezTo>
                    <a:pt x="133" y="32"/>
                    <a:pt x="132" y="32"/>
                    <a:pt x="132" y="29"/>
                  </a:cubicBezTo>
                  <a:cubicBezTo>
                    <a:pt x="132" y="25"/>
                    <a:pt x="132" y="25"/>
                    <a:pt x="131" y="22"/>
                  </a:cubicBezTo>
                  <a:cubicBezTo>
                    <a:pt x="130" y="20"/>
                    <a:pt x="124" y="20"/>
                    <a:pt x="122" y="19"/>
                  </a:cubicBezTo>
                  <a:cubicBezTo>
                    <a:pt x="119" y="17"/>
                    <a:pt x="119" y="19"/>
                    <a:pt x="117" y="21"/>
                  </a:cubicBezTo>
                  <a:cubicBezTo>
                    <a:pt x="115" y="23"/>
                    <a:pt x="115" y="27"/>
                    <a:pt x="113" y="25"/>
                  </a:cubicBezTo>
                  <a:cubicBezTo>
                    <a:pt x="111" y="24"/>
                    <a:pt x="108" y="25"/>
                    <a:pt x="107" y="23"/>
                  </a:cubicBezTo>
                  <a:cubicBezTo>
                    <a:pt x="106" y="22"/>
                    <a:pt x="104" y="20"/>
                    <a:pt x="107" y="19"/>
                  </a:cubicBezTo>
                  <a:cubicBezTo>
                    <a:pt x="109" y="17"/>
                    <a:pt x="109" y="16"/>
                    <a:pt x="107" y="15"/>
                  </a:cubicBezTo>
                  <a:cubicBezTo>
                    <a:pt x="106" y="14"/>
                    <a:pt x="104" y="13"/>
                    <a:pt x="102" y="12"/>
                  </a:cubicBezTo>
                  <a:cubicBezTo>
                    <a:pt x="100" y="12"/>
                    <a:pt x="96" y="9"/>
                    <a:pt x="93" y="10"/>
                  </a:cubicBezTo>
                  <a:cubicBezTo>
                    <a:pt x="90" y="10"/>
                    <a:pt x="91" y="12"/>
                    <a:pt x="91" y="14"/>
                  </a:cubicBezTo>
                  <a:cubicBezTo>
                    <a:pt x="92" y="16"/>
                    <a:pt x="98" y="14"/>
                    <a:pt x="98" y="15"/>
                  </a:cubicBezTo>
                  <a:cubicBezTo>
                    <a:pt x="98" y="17"/>
                    <a:pt x="94" y="18"/>
                    <a:pt x="90" y="20"/>
                  </a:cubicBezTo>
                  <a:cubicBezTo>
                    <a:pt x="86" y="21"/>
                    <a:pt x="86" y="19"/>
                    <a:pt x="83" y="22"/>
                  </a:cubicBezTo>
                  <a:cubicBezTo>
                    <a:pt x="79" y="25"/>
                    <a:pt x="77" y="24"/>
                    <a:pt x="75" y="25"/>
                  </a:cubicBezTo>
                  <a:cubicBezTo>
                    <a:pt x="72" y="25"/>
                    <a:pt x="70" y="29"/>
                    <a:pt x="70" y="31"/>
                  </a:cubicBezTo>
                  <a:cubicBezTo>
                    <a:pt x="70" y="33"/>
                    <a:pt x="75" y="33"/>
                    <a:pt x="78" y="35"/>
                  </a:cubicBezTo>
                  <a:cubicBezTo>
                    <a:pt x="80" y="37"/>
                    <a:pt x="83" y="36"/>
                    <a:pt x="83" y="39"/>
                  </a:cubicBezTo>
                  <a:cubicBezTo>
                    <a:pt x="83" y="42"/>
                    <a:pt x="85" y="43"/>
                    <a:pt x="86" y="42"/>
                  </a:cubicBezTo>
                  <a:cubicBezTo>
                    <a:pt x="87" y="42"/>
                    <a:pt x="86" y="41"/>
                    <a:pt x="88" y="38"/>
                  </a:cubicBezTo>
                  <a:cubicBezTo>
                    <a:pt x="89" y="35"/>
                    <a:pt x="96" y="34"/>
                    <a:pt x="98" y="29"/>
                  </a:cubicBezTo>
                  <a:cubicBezTo>
                    <a:pt x="100" y="25"/>
                    <a:pt x="104" y="24"/>
                    <a:pt x="105" y="24"/>
                  </a:cubicBezTo>
                  <a:cubicBezTo>
                    <a:pt x="107" y="24"/>
                    <a:pt x="107" y="28"/>
                    <a:pt x="107" y="30"/>
                  </a:cubicBezTo>
                  <a:cubicBezTo>
                    <a:pt x="108" y="32"/>
                    <a:pt x="109" y="32"/>
                    <a:pt x="110" y="30"/>
                  </a:cubicBezTo>
                  <a:cubicBezTo>
                    <a:pt x="111" y="29"/>
                    <a:pt x="114" y="29"/>
                    <a:pt x="115" y="30"/>
                  </a:cubicBezTo>
                  <a:cubicBezTo>
                    <a:pt x="116" y="31"/>
                    <a:pt x="116" y="32"/>
                    <a:pt x="116" y="36"/>
                  </a:cubicBezTo>
                  <a:cubicBezTo>
                    <a:pt x="115" y="39"/>
                    <a:pt x="119" y="39"/>
                    <a:pt x="118" y="41"/>
                  </a:cubicBezTo>
                  <a:cubicBezTo>
                    <a:pt x="117" y="43"/>
                    <a:pt x="111" y="43"/>
                    <a:pt x="107" y="43"/>
                  </a:cubicBezTo>
                  <a:cubicBezTo>
                    <a:pt x="103" y="43"/>
                    <a:pt x="104" y="46"/>
                    <a:pt x="104" y="49"/>
                  </a:cubicBezTo>
                  <a:cubicBezTo>
                    <a:pt x="105" y="52"/>
                    <a:pt x="107" y="52"/>
                    <a:pt x="103" y="56"/>
                  </a:cubicBezTo>
                  <a:cubicBezTo>
                    <a:pt x="99" y="60"/>
                    <a:pt x="96" y="54"/>
                    <a:pt x="93" y="56"/>
                  </a:cubicBezTo>
                  <a:cubicBezTo>
                    <a:pt x="89" y="59"/>
                    <a:pt x="80" y="66"/>
                    <a:pt x="76" y="70"/>
                  </a:cubicBezTo>
                  <a:cubicBezTo>
                    <a:pt x="71" y="73"/>
                    <a:pt x="67" y="84"/>
                    <a:pt x="67" y="89"/>
                  </a:cubicBezTo>
                  <a:cubicBezTo>
                    <a:pt x="67" y="93"/>
                    <a:pt x="64" y="95"/>
                    <a:pt x="60" y="92"/>
                  </a:cubicBezTo>
                  <a:cubicBezTo>
                    <a:pt x="56" y="88"/>
                    <a:pt x="54" y="84"/>
                    <a:pt x="52" y="83"/>
                  </a:cubicBezTo>
                  <a:cubicBezTo>
                    <a:pt x="50" y="83"/>
                    <a:pt x="42" y="84"/>
                    <a:pt x="40" y="86"/>
                  </a:cubicBezTo>
                  <a:cubicBezTo>
                    <a:pt x="38" y="88"/>
                    <a:pt x="35" y="92"/>
                    <a:pt x="33" y="94"/>
                  </a:cubicBezTo>
                  <a:cubicBezTo>
                    <a:pt x="32" y="95"/>
                    <a:pt x="34" y="102"/>
                    <a:pt x="37" y="103"/>
                  </a:cubicBezTo>
                  <a:cubicBezTo>
                    <a:pt x="41" y="105"/>
                    <a:pt x="45" y="105"/>
                    <a:pt x="47" y="102"/>
                  </a:cubicBezTo>
                  <a:cubicBezTo>
                    <a:pt x="50" y="99"/>
                    <a:pt x="54" y="102"/>
                    <a:pt x="52" y="106"/>
                  </a:cubicBezTo>
                  <a:cubicBezTo>
                    <a:pt x="50" y="109"/>
                    <a:pt x="55" y="110"/>
                    <a:pt x="56" y="111"/>
                  </a:cubicBezTo>
                  <a:cubicBezTo>
                    <a:pt x="58" y="112"/>
                    <a:pt x="58" y="114"/>
                    <a:pt x="58" y="117"/>
                  </a:cubicBezTo>
                  <a:cubicBezTo>
                    <a:pt x="58" y="121"/>
                    <a:pt x="62" y="122"/>
                    <a:pt x="65" y="119"/>
                  </a:cubicBezTo>
                  <a:cubicBezTo>
                    <a:pt x="68" y="116"/>
                    <a:pt x="73" y="119"/>
                    <a:pt x="78" y="120"/>
                  </a:cubicBezTo>
                  <a:cubicBezTo>
                    <a:pt x="82" y="120"/>
                    <a:pt x="82" y="117"/>
                    <a:pt x="88" y="118"/>
                  </a:cubicBezTo>
                  <a:cubicBezTo>
                    <a:pt x="93" y="120"/>
                    <a:pt x="93" y="121"/>
                    <a:pt x="97" y="126"/>
                  </a:cubicBezTo>
                  <a:cubicBezTo>
                    <a:pt x="101" y="131"/>
                    <a:pt x="104" y="125"/>
                    <a:pt x="109" y="128"/>
                  </a:cubicBezTo>
                  <a:cubicBezTo>
                    <a:pt x="113" y="131"/>
                    <a:pt x="108" y="137"/>
                    <a:pt x="116" y="139"/>
                  </a:cubicBezTo>
                  <a:cubicBezTo>
                    <a:pt x="123" y="140"/>
                    <a:pt x="126" y="139"/>
                    <a:pt x="128" y="141"/>
                  </a:cubicBezTo>
                  <a:cubicBezTo>
                    <a:pt x="131" y="142"/>
                    <a:pt x="132" y="147"/>
                    <a:pt x="139" y="148"/>
                  </a:cubicBezTo>
                  <a:cubicBezTo>
                    <a:pt x="145" y="150"/>
                    <a:pt x="142" y="157"/>
                    <a:pt x="137" y="162"/>
                  </a:cubicBezTo>
                  <a:cubicBezTo>
                    <a:pt x="133" y="168"/>
                    <a:pt x="134" y="178"/>
                    <a:pt x="132" y="185"/>
                  </a:cubicBezTo>
                  <a:cubicBezTo>
                    <a:pt x="129" y="192"/>
                    <a:pt x="118" y="192"/>
                    <a:pt x="115" y="194"/>
                  </a:cubicBezTo>
                  <a:cubicBezTo>
                    <a:pt x="112" y="196"/>
                    <a:pt x="110" y="202"/>
                    <a:pt x="110" y="206"/>
                  </a:cubicBezTo>
                  <a:cubicBezTo>
                    <a:pt x="110" y="210"/>
                    <a:pt x="105" y="210"/>
                    <a:pt x="102" y="213"/>
                  </a:cubicBezTo>
                  <a:cubicBezTo>
                    <a:pt x="99" y="215"/>
                    <a:pt x="99" y="219"/>
                    <a:pt x="99" y="226"/>
                  </a:cubicBezTo>
                  <a:cubicBezTo>
                    <a:pt x="99" y="233"/>
                    <a:pt x="99" y="234"/>
                    <a:pt x="94" y="232"/>
                  </a:cubicBezTo>
                  <a:cubicBezTo>
                    <a:pt x="90" y="230"/>
                    <a:pt x="89" y="218"/>
                    <a:pt x="89" y="218"/>
                  </a:cubicBezTo>
                  <a:cubicBezTo>
                    <a:pt x="89" y="207"/>
                    <a:pt x="89" y="207"/>
                    <a:pt x="89" y="207"/>
                  </a:cubicBezTo>
                  <a:cubicBezTo>
                    <a:pt x="89" y="199"/>
                    <a:pt x="82" y="204"/>
                    <a:pt x="80" y="196"/>
                  </a:cubicBezTo>
                  <a:cubicBezTo>
                    <a:pt x="77" y="188"/>
                    <a:pt x="84" y="179"/>
                    <a:pt x="78" y="174"/>
                  </a:cubicBezTo>
                  <a:cubicBezTo>
                    <a:pt x="73" y="169"/>
                    <a:pt x="65" y="168"/>
                    <a:pt x="62" y="164"/>
                  </a:cubicBezTo>
                  <a:cubicBezTo>
                    <a:pt x="60" y="161"/>
                    <a:pt x="61" y="161"/>
                    <a:pt x="58" y="157"/>
                  </a:cubicBezTo>
                  <a:cubicBezTo>
                    <a:pt x="55" y="153"/>
                    <a:pt x="61" y="148"/>
                    <a:pt x="61" y="144"/>
                  </a:cubicBezTo>
                  <a:cubicBezTo>
                    <a:pt x="61" y="141"/>
                    <a:pt x="60" y="141"/>
                    <a:pt x="61" y="139"/>
                  </a:cubicBezTo>
                  <a:cubicBezTo>
                    <a:pt x="61" y="137"/>
                    <a:pt x="64" y="134"/>
                    <a:pt x="65" y="132"/>
                  </a:cubicBezTo>
                  <a:cubicBezTo>
                    <a:pt x="67" y="131"/>
                    <a:pt x="66" y="128"/>
                    <a:pt x="64" y="126"/>
                  </a:cubicBezTo>
                  <a:cubicBezTo>
                    <a:pt x="61" y="125"/>
                    <a:pt x="56" y="128"/>
                    <a:pt x="53" y="125"/>
                  </a:cubicBezTo>
                  <a:cubicBezTo>
                    <a:pt x="50" y="123"/>
                    <a:pt x="50" y="115"/>
                    <a:pt x="48" y="115"/>
                  </a:cubicBezTo>
                  <a:cubicBezTo>
                    <a:pt x="46" y="114"/>
                    <a:pt x="43" y="114"/>
                    <a:pt x="42" y="112"/>
                  </a:cubicBezTo>
                  <a:cubicBezTo>
                    <a:pt x="41" y="111"/>
                    <a:pt x="38" y="110"/>
                    <a:pt x="36" y="110"/>
                  </a:cubicBezTo>
                  <a:cubicBezTo>
                    <a:pt x="33" y="110"/>
                    <a:pt x="26" y="111"/>
                    <a:pt x="23" y="107"/>
                  </a:cubicBezTo>
                  <a:cubicBezTo>
                    <a:pt x="19" y="104"/>
                    <a:pt x="21" y="101"/>
                    <a:pt x="18" y="97"/>
                  </a:cubicBezTo>
                  <a:cubicBezTo>
                    <a:pt x="16" y="94"/>
                    <a:pt x="15" y="88"/>
                    <a:pt x="13" y="88"/>
                  </a:cubicBezTo>
                  <a:cubicBezTo>
                    <a:pt x="12" y="87"/>
                    <a:pt x="13" y="90"/>
                    <a:pt x="13" y="93"/>
                  </a:cubicBezTo>
                  <a:cubicBezTo>
                    <a:pt x="12" y="96"/>
                    <a:pt x="14" y="101"/>
                    <a:pt x="12" y="100"/>
                  </a:cubicBezTo>
                  <a:cubicBezTo>
                    <a:pt x="10" y="98"/>
                    <a:pt x="7" y="90"/>
                    <a:pt x="7" y="90"/>
                  </a:cubicBezTo>
                  <a:cubicBezTo>
                    <a:pt x="7" y="86"/>
                    <a:pt x="7" y="86"/>
                    <a:pt x="7" y="86"/>
                  </a:cubicBezTo>
                  <a:cubicBezTo>
                    <a:pt x="7" y="82"/>
                    <a:pt x="6" y="80"/>
                    <a:pt x="4" y="77"/>
                  </a:cubicBezTo>
                  <a:cubicBezTo>
                    <a:pt x="2" y="74"/>
                    <a:pt x="0" y="68"/>
                    <a:pt x="2" y="64"/>
                  </a:cubicBezTo>
                  <a:cubicBezTo>
                    <a:pt x="3" y="60"/>
                    <a:pt x="4" y="57"/>
                    <a:pt x="7" y="51"/>
                  </a:cubicBezTo>
                  <a:cubicBezTo>
                    <a:pt x="10" y="45"/>
                    <a:pt x="12" y="46"/>
                    <a:pt x="13" y="44"/>
                  </a:cubicBezTo>
                  <a:cubicBezTo>
                    <a:pt x="14" y="43"/>
                    <a:pt x="14" y="39"/>
                    <a:pt x="12" y="38"/>
                  </a:cubicBezTo>
                  <a:cubicBezTo>
                    <a:pt x="9" y="36"/>
                    <a:pt x="11" y="33"/>
                    <a:pt x="8" y="30"/>
                  </a:cubicBezTo>
                  <a:cubicBezTo>
                    <a:pt x="7" y="30"/>
                    <a:pt x="5" y="29"/>
                    <a:pt x="4" y="29"/>
                  </a:cubicBezTo>
                  <a:cubicBezTo>
                    <a:pt x="10" y="24"/>
                    <a:pt x="17" y="18"/>
                    <a:pt x="25" y="14"/>
                  </a:cubicBezTo>
                  <a:cubicBezTo>
                    <a:pt x="26" y="14"/>
                    <a:pt x="26" y="14"/>
                    <a:pt x="27" y="14"/>
                  </a:cubicBezTo>
                  <a:cubicBezTo>
                    <a:pt x="31" y="14"/>
                    <a:pt x="36" y="16"/>
                    <a:pt x="43" y="14"/>
                  </a:cubicBezTo>
                  <a:cubicBezTo>
                    <a:pt x="45" y="13"/>
                    <a:pt x="47" y="11"/>
                    <a:pt x="49" y="11"/>
                  </a:cubicBezTo>
                  <a:cubicBezTo>
                    <a:pt x="51" y="11"/>
                    <a:pt x="56" y="15"/>
                    <a:pt x="57" y="13"/>
                  </a:cubicBezTo>
                  <a:cubicBezTo>
                    <a:pt x="57" y="11"/>
                    <a:pt x="53" y="10"/>
                    <a:pt x="54" y="8"/>
                  </a:cubicBezTo>
                  <a:cubicBezTo>
                    <a:pt x="56" y="6"/>
                    <a:pt x="60" y="5"/>
                    <a:pt x="66" y="6"/>
                  </a:cubicBezTo>
                  <a:cubicBezTo>
                    <a:pt x="72" y="7"/>
                    <a:pt x="100" y="4"/>
                    <a:pt x="101" y="4"/>
                  </a:cubicBezTo>
                  <a:cubicBezTo>
                    <a:pt x="103" y="5"/>
                    <a:pt x="101" y="6"/>
                    <a:pt x="103" y="7"/>
                  </a:cubicBezTo>
                  <a:cubicBezTo>
                    <a:pt x="104" y="8"/>
                    <a:pt x="106" y="5"/>
                    <a:pt x="108" y="6"/>
                  </a:cubicBezTo>
                  <a:cubicBezTo>
                    <a:pt x="110" y="6"/>
                    <a:pt x="108" y="7"/>
                    <a:pt x="109" y="8"/>
                  </a:cubicBezTo>
                  <a:cubicBezTo>
                    <a:pt x="110" y="9"/>
                    <a:pt x="112" y="2"/>
                    <a:pt x="118" y="2"/>
                  </a:cubicBezTo>
                  <a:cubicBezTo>
                    <a:pt x="120" y="2"/>
                    <a:pt x="122" y="1"/>
                    <a:pt x="123" y="0"/>
                  </a:cubicBezTo>
                  <a:cubicBezTo>
                    <a:pt x="129" y="2"/>
                    <a:pt x="134" y="3"/>
                    <a:pt x="138" y="5"/>
                  </a:cubicBezTo>
                  <a:cubicBezTo>
                    <a:pt x="147" y="9"/>
                    <a:pt x="156" y="14"/>
                    <a:pt x="164" y="20"/>
                  </a:cubicBezTo>
                </a:path>
              </a:pathLst>
            </a:custGeom>
            <a:solidFill>
              <a:srgbClr val="43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23" name="Freeform 79">
              <a:extLst>
                <a:ext uri="{FF2B5EF4-FFF2-40B4-BE49-F238E27FC236}">
                  <a16:creationId xmlns:a16="http://schemas.microsoft.com/office/drawing/2014/main" id="{35F4B504-C55D-9242-9864-1E7CB02CE25E}"/>
                </a:ext>
              </a:extLst>
            </p:cNvPr>
            <p:cNvSpPr>
              <a:spLocks/>
            </p:cNvSpPr>
            <p:nvPr/>
          </p:nvSpPr>
          <p:spPr bwMode="auto">
            <a:xfrm>
              <a:off x="3774" y="2098"/>
              <a:ext cx="48" cy="24"/>
            </a:xfrm>
            <a:custGeom>
              <a:avLst/>
              <a:gdLst>
                <a:gd name="T0" fmla="*/ 20 w 20"/>
                <a:gd name="T1" fmla="*/ 4 h 10"/>
                <a:gd name="T2" fmla="*/ 8 w 20"/>
                <a:gd name="T3" fmla="*/ 1 h 10"/>
                <a:gd name="T4" fmla="*/ 1 w 20"/>
                <a:gd name="T5" fmla="*/ 4 h 10"/>
                <a:gd name="T6" fmla="*/ 7 w 20"/>
                <a:gd name="T7" fmla="*/ 7 h 10"/>
                <a:gd name="T8" fmla="*/ 15 w 20"/>
                <a:gd name="T9" fmla="*/ 6 h 10"/>
                <a:gd name="T10" fmla="*/ 20 w 20"/>
                <a:gd name="T11" fmla="*/ 4 h 10"/>
              </a:gdLst>
              <a:ahLst/>
              <a:cxnLst>
                <a:cxn ang="0">
                  <a:pos x="T0" y="T1"/>
                </a:cxn>
                <a:cxn ang="0">
                  <a:pos x="T2" y="T3"/>
                </a:cxn>
                <a:cxn ang="0">
                  <a:pos x="T4" y="T5"/>
                </a:cxn>
                <a:cxn ang="0">
                  <a:pos x="T6" y="T7"/>
                </a:cxn>
                <a:cxn ang="0">
                  <a:pos x="T8" y="T9"/>
                </a:cxn>
                <a:cxn ang="0">
                  <a:pos x="T10" y="T11"/>
                </a:cxn>
              </a:cxnLst>
              <a:rect l="0" t="0" r="r" b="b"/>
              <a:pathLst>
                <a:path w="20" h="10">
                  <a:moveTo>
                    <a:pt x="20" y="4"/>
                  </a:moveTo>
                  <a:cubicBezTo>
                    <a:pt x="20" y="4"/>
                    <a:pt x="12" y="0"/>
                    <a:pt x="8" y="1"/>
                  </a:cubicBezTo>
                  <a:cubicBezTo>
                    <a:pt x="3" y="1"/>
                    <a:pt x="0" y="3"/>
                    <a:pt x="1" y="4"/>
                  </a:cubicBezTo>
                  <a:cubicBezTo>
                    <a:pt x="3" y="5"/>
                    <a:pt x="5" y="4"/>
                    <a:pt x="7" y="7"/>
                  </a:cubicBezTo>
                  <a:cubicBezTo>
                    <a:pt x="10" y="10"/>
                    <a:pt x="12" y="4"/>
                    <a:pt x="15" y="6"/>
                  </a:cubicBezTo>
                  <a:cubicBezTo>
                    <a:pt x="19" y="7"/>
                    <a:pt x="20" y="6"/>
                    <a:pt x="20" y="4"/>
                  </a:cubicBezTo>
                </a:path>
              </a:pathLst>
            </a:custGeom>
            <a:solidFill>
              <a:srgbClr val="43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24" name="Freeform 80">
              <a:extLst>
                <a:ext uri="{FF2B5EF4-FFF2-40B4-BE49-F238E27FC236}">
                  <a16:creationId xmlns:a16="http://schemas.microsoft.com/office/drawing/2014/main" id="{FDC9292D-EFB1-DA4D-93C3-AAB187286870}"/>
                </a:ext>
              </a:extLst>
            </p:cNvPr>
            <p:cNvSpPr>
              <a:spLocks/>
            </p:cNvSpPr>
            <p:nvPr/>
          </p:nvSpPr>
          <p:spPr bwMode="auto">
            <a:xfrm>
              <a:off x="3817" y="2112"/>
              <a:ext cx="34" cy="19"/>
            </a:xfrm>
            <a:custGeom>
              <a:avLst/>
              <a:gdLst>
                <a:gd name="T0" fmla="*/ 9 w 14"/>
                <a:gd name="T1" fmla="*/ 1 h 8"/>
                <a:gd name="T2" fmla="*/ 1 w 14"/>
                <a:gd name="T3" fmla="*/ 5 h 8"/>
                <a:gd name="T4" fmla="*/ 7 w 14"/>
                <a:gd name="T5" fmla="*/ 6 h 8"/>
                <a:gd name="T6" fmla="*/ 14 w 14"/>
                <a:gd name="T7" fmla="*/ 5 h 8"/>
                <a:gd name="T8" fmla="*/ 9 w 14"/>
                <a:gd name="T9" fmla="*/ 1 h 8"/>
              </a:gdLst>
              <a:ahLst/>
              <a:cxnLst>
                <a:cxn ang="0">
                  <a:pos x="T0" y="T1"/>
                </a:cxn>
                <a:cxn ang="0">
                  <a:pos x="T2" y="T3"/>
                </a:cxn>
                <a:cxn ang="0">
                  <a:pos x="T4" y="T5"/>
                </a:cxn>
                <a:cxn ang="0">
                  <a:pos x="T6" y="T7"/>
                </a:cxn>
                <a:cxn ang="0">
                  <a:pos x="T8" y="T9"/>
                </a:cxn>
              </a:cxnLst>
              <a:rect l="0" t="0" r="r" b="b"/>
              <a:pathLst>
                <a:path w="14" h="8">
                  <a:moveTo>
                    <a:pt x="9" y="1"/>
                  </a:moveTo>
                  <a:cubicBezTo>
                    <a:pt x="9" y="1"/>
                    <a:pt x="2" y="2"/>
                    <a:pt x="1" y="5"/>
                  </a:cubicBezTo>
                  <a:cubicBezTo>
                    <a:pt x="0" y="8"/>
                    <a:pt x="4" y="4"/>
                    <a:pt x="7" y="6"/>
                  </a:cubicBezTo>
                  <a:cubicBezTo>
                    <a:pt x="11" y="7"/>
                    <a:pt x="13" y="7"/>
                    <a:pt x="14" y="5"/>
                  </a:cubicBezTo>
                  <a:cubicBezTo>
                    <a:pt x="14" y="2"/>
                    <a:pt x="12" y="0"/>
                    <a:pt x="9" y="1"/>
                  </a:cubicBezTo>
                </a:path>
              </a:pathLst>
            </a:custGeom>
            <a:solidFill>
              <a:srgbClr val="43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25" name="Freeform 81">
              <a:extLst>
                <a:ext uri="{FF2B5EF4-FFF2-40B4-BE49-F238E27FC236}">
                  <a16:creationId xmlns:a16="http://schemas.microsoft.com/office/drawing/2014/main" id="{A728C345-4520-5943-9B6F-AEFC45F35312}"/>
                </a:ext>
              </a:extLst>
            </p:cNvPr>
            <p:cNvSpPr>
              <a:spLocks/>
            </p:cNvSpPr>
            <p:nvPr/>
          </p:nvSpPr>
          <p:spPr bwMode="auto">
            <a:xfrm>
              <a:off x="3856" y="2120"/>
              <a:ext cx="16" cy="14"/>
            </a:xfrm>
            <a:custGeom>
              <a:avLst/>
              <a:gdLst>
                <a:gd name="T0" fmla="*/ 2 w 7"/>
                <a:gd name="T1" fmla="*/ 0 h 6"/>
                <a:gd name="T2" fmla="*/ 0 w 7"/>
                <a:gd name="T3" fmla="*/ 3 h 6"/>
                <a:gd name="T4" fmla="*/ 5 w 7"/>
                <a:gd name="T5" fmla="*/ 4 h 6"/>
                <a:gd name="T6" fmla="*/ 2 w 7"/>
                <a:gd name="T7" fmla="*/ 0 h 6"/>
              </a:gdLst>
              <a:ahLst/>
              <a:cxnLst>
                <a:cxn ang="0">
                  <a:pos x="T0" y="T1"/>
                </a:cxn>
                <a:cxn ang="0">
                  <a:pos x="T2" y="T3"/>
                </a:cxn>
                <a:cxn ang="0">
                  <a:pos x="T4" y="T5"/>
                </a:cxn>
                <a:cxn ang="0">
                  <a:pos x="T6" y="T7"/>
                </a:cxn>
              </a:cxnLst>
              <a:rect l="0" t="0" r="r" b="b"/>
              <a:pathLst>
                <a:path w="7" h="6">
                  <a:moveTo>
                    <a:pt x="2" y="0"/>
                  </a:moveTo>
                  <a:cubicBezTo>
                    <a:pt x="2" y="0"/>
                    <a:pt x="0" y="1"/>
                    <a:pt x="0" y="3"/>
                  </a:cubicBezTo>
                  <a:cubicBezTo>
                    <a:pt x="0" y="4"/>
                    <a:pt x="3" y="6"/>
                    <a:pt x="5" y="4"/>
                  </a:cubicBezTo>
                  <a:cubicBezTo>
                    <a:pt x="7" y="2"/>
                    <a:pt x="5" y="0"/>
                    <a:pt x="2" y="0"/>
                  </a:cubicBezTo>
                </a:path>
              </a:pathLst>
            </a:custGeom>
            <a:solidFill>
              <a:srgbClr val="43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26" name="Freeform 82">
              <a:extLst>
                <a:ext uri="{FF2B5EF4-FFF2-40B4-BE49-F238E27FC236}">
                  <a16:creationId xmlns:a16="http://schemas.microsoft.com/office/drawing/2014/main" id="{A8F94756-9C76-5D44-A0AE-993472C878AF}"/>
                </a:ext>
              </a:extLst>
            </p:cNvPr>
            <p:cNvSpPr>
              <a:spLocks/>
            </p:cNvSpPr>
            <p:nvPr/>
          </p:nvSpPr>
          <p:spPr bwMode="auto">
            <a:xfrm>
              <a:off x="4039" y="1972"/>
              <a:ext cx="96" cy="171"/>
            </a:xfrm>
            <a:custGeom>
              <a:avLst/>
              <a:gdLst>
                <a:gd name="T0" fmla="*/ 40 w 40"/>
                <a:gd name="T1" fmla="*/ 64 h 72"/>
                <a:gd name="T2" fmla="*/ 36 w 40"/>
                <a:gd name="T3" fmla="*/ 71 h 72"/>
                <a:gd name="T4" fmla="*/ 16 w 40"/>
                <a:gd name="T5" fmla="*/ 67 h 72"/>
                <a:gd name="T6" fmla="*/ 9 w 40"/>
                <a:gd name="T7" fmla="*/ 46 h 72"/>
                <a:gd name="T8" fmla="*/ 1 w 40"/>
                <a:gd name="T9" fmla="*/ 30 h 72"/>
                <a:gd name="T10" fmla="*/ 10 w 40"/>
                <a:gd name="T11" fmla="*/ 11 h 72"/>
                <a:gd name="T12" fmla="*/ 13 w 40"/>
                <a:gd name="T13" fmla="*/ 0 h 72"/>
                <a:gd name="T14" fmla="*/ 40 w 40"/>
                <a:gd name="T15" fmla="*/ 6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72">
                  <a:moveTo>
                    <a:pt x="40" y="64"/>
                  </a:moveTo>
                  <a:cubicBezTo>
                    <a:pt x="39" y="69"/>
                    <a:pt x="39" y="72"/>
                    <a:pt x="36" y="71"/>
                  </a:cubicBezTo>
                  <a:cubicBezTo>
                    <a:pt x="30" y="70"/>
                    <a:pt x="28" y="71"/>
                    <a:pt x="16" y="67"/>
                  </a:cubicBezTo>
                  <a:cubicBezTo>
                    <a:pt x="4" y="62"/>
                    <a:pt x="13" y="54"/>
                    <a:pt x="9" y="46"/>
                  </a:cubicBezTo>
                  <a:cubicBezTo>
                    <a:pt x="6" y="39"/>
                    <a:pt x="0" y="41"/>
                    <a:pt x="1" y="30"/>
                  </a:cubicBezTo>
                  <a:cubicBezTo>
                    <a:pt x="2" y="19"/>
                    <a:pt x="12" y="20"/>
                    <a:pt x="10" y="11"/>
                  </a:cubicBezTo>
                  <a:cubicBezTo>
                    <a:pt x="9" y="7"/>
                    <a:pt x="11" y="3"/>
                    <a:pt x="13" y="0"/>
                  </a:cubicBezTo>
                  <a:cubicBezTo>
                    <a:pt x="28" y="18"/>
                    <a:pt x="37" y="40"/>
                    <a:pt x="40" y="64"/>
                  </a:cubicBezTo>
                </a:path>
              </a:pathLst>
            </a:custGeom>
            <a:solidFill>
              <a:srgbClr val="43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27" name="Freeform 83">
              <a:extLst>
                <a:ext uri="{FF2B5EF4-FFF2-40B4-BE49-F238E27FC236}">
                  <a16:creationId xmlns:a16="http://schemas.microsoft.com/office/drawing/2014/main" id="{F9DD0157-98AA-C044-B3CF-93A10F407ACF}"/>
                </a:ext>
              </a:extLst>
            </p:cNvPr>
            <p:cNvSpPr>
              <a:spLocks/>
            </p:cNvSpPr>
            <p:nvPr/>
          </p:nvSpPr>
          <p:spPr bwMode="auto">
            <a:xfrm>
              <a:off x="4027" y="2193"/>
              <a:ext cx="110" cy="189"/>
            </a:xfrm>
            <a:custGeom>
              <a:avLst/>
              <a:gdLst>
                <a:gd name="T0" fmla="*/ 46 w 46"/>
                <a:gd name="T1" fmla="*/ 0 h 79"/>
                <a:gd name="T2" fmla="*/ 6 w 46"/>
                <a:gd name="T3" fmla="*/ 79 h 79"/>
                <a:gd name="T4" fmla="*/ 9 w 46"/>
                <a:gd name="T5" fmla="*/ 50 h 79"/>
                <a:gd name="T6" fmla="*/ 19 w 46"/>
                <a:gd name="T7" fmla="*/ 26 h 79"/>
                <a:gd name="T8" fmla="*/ 29 w 46"/>
                <a:gd name="T9" fmla="*/ 8 h 79"/>
                <a:gd name="T10" fmla="*/ 46 w 46"/>
                <a:gd name="T11" fmla="*/ 0 h 79"/>
              </a:gdLst>
              <a:ahLst/>
              <a:cxnLst>
                <a:cxn ang="0">
                  <a:pos x="T0" y="T1"/>
                </a:cxn>
                <a:cxn ang="0">
                  <a:pos x="T2" y="T3"/>
                </a:cxn>
                <a:cxn ang="0">
                  <a:pos x="T4" y="T5"/>
                </a:cxn>
                <a:cxn ang="0">
                  <a:pos x="T6" y="T7"/>
                </a:cxn>
                <a:cxn ang="0">
                  <a:pos x="T8" y="T9"/>
                </a:cxn>
                <a:cxn ang="0">
                  <a:pos x="T10" y="T11"/>
                </a:cxn>
              </a:cxnLst>
              <a:rect l="0" t="0" r="r" b="b"/>
              <a:pathLst>
                <a:path w="46" h="79">
                  <a:moveTo>
                    <a:pt x="46" y="0"/>
                  </a:moveTo>
                  <a:cubicBezTo>
                    <a:pt x="43" y="31"/>
                    <a:pt x="28" y="58"/>
                    <a:pt x="6" y="79"/>
                  </a:cubicBezTo>
                  <a:cubicBezTo>
                    <a:pt x="8" y="72"/>
                    <a:pt x="14" y="62"/>
                    <a:pt x="9" y="50"/>
                  </a:cubicBezTo>
                  <a:cubicBezTo>
                    <a:pt x="0" y="33"/>
                    <a:pt x="19" y="36"/>
                    <a:pt x="19" y="26"/>
                  </a:cubicBezTo>
                  <a:cubicBezTo>
                    <a:pt x="18" y="15"/>
                    <a:pt x="16" y="12"/>
                    <a:pt x="29" y="8"/>
                  </a:cubicBezTo>
                  <a:cubicBezTo>
                    <a:pt x="36" y="6"/>
                    <a:pt x="42" y="2"/>
                    <a:pt x="46" y="0"/>
                  </a:cubicBezTo>
                </a:path>
              </a:pathLst>
            </a:custGeom>
            <a:solidFill>
              <a:srgbClr val="43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28" name="Freeform 84">
              <a:extLst>
                <a:ext uri="{FF2B5EF4-FFF2-40B4-BE49-F238E27FC236}">
                  <a16:creationId xmlns:a16="http://schemas.microsoft.com/office/drawing/2014/main" id="{71F2383C-A54A-724A-94C7-136A18993932}"/>
                </a:ext>
              </a:extLst>
            </p:cNvPr>
            <p:cNvSpPr>
              <a:spLocks/>
            </p:cNvSpPr>
            <p:nvPr/>
          </p:nvSpPr>
          <p:spPr bwMode="auto">
            <a:xfrm>
              <a:off x="4051" y="2155"/>
              <a:ext cx="41" cy="41"/>
            </a:xfrm>
            <a:custGeom>
              <a:avLst/>
              <a:gdLst>
                <a:gd name="T0" fmla="*/ 12 w 17"/>
                <a:gd name="T1" fmla="*/ 1 h 17"/>
                <a:gd name="T2" fmla="*/ 4 w 17"/>
                <a:gd name="T3" fmla="*/ 4 h 17"/>
                <a:gd name="T4" fmla="*/ 0 w 17"/>
                <a:gd name="T5" fmla="*/ 13 h 17"/>
                <a:gd name="T6" fmla="*/ 7 w 17"/>
                <a:gd name="T7" fmla="*/ 12 h 17"/>
                <a:gd name="T8" fmla="*/ 14 w 17"/>
                <a:gd name="T9" fmla="*/ 11 h 17"/>
                <a:gd name="T10" fmla="*/ 12 w 17"/>
                <a:gd name="T11" fmla="*/ 1 h 17"/>
              </a:gdLst>
              <a:ahLst/>
              <a:cxnLst>
                <a:cxn ang="0">
                  <a:pos x="T0" y="T1"/>
                </a:cxn>
                <a:cxn ang="0">
                  <a:pos x="T2" y="T3"/>
                </a:cxn>
                <a:cxn ang="0">
                  <a:pos x="T4" y="T5"/>
                </a:cxn>
                <a:cxn ang="0">
                  <a:pos x="T6" y="T7"/>
                </a:cxn>
                <a:cxn ang="0">
                  <a:pos x="T8" y="T9"/>
                </a:cxn>
                <a:cxn ang="0">
                  <a:pos x="T10" y="T11"/>
                </a:cxn>
              </a:cxnLst>
              <a:rect l="0" t="0" r="r" b="b"/>
              <a:pathLst>
                <a:path w="17" h="17">
                  <a:moveTo>
                    <a:pt x="12" y="1"/>
                  </a:moveTo>
                  <a:cubicBezTo>
                    <a:pt x="12" y="1"/>
                    <a:pt x="6" y="0"/>
                    <a:pt x="4" y="4"/>
                  </a:cubicBezTo>
                  <a:cubicBezTo>
                    <a:pt x="1" y="8"/>
                    <a:pt x="1" y="8"/>
                    <a:pt x="0" y="13"/>
                  </a:cubicBezTo>
                  <a:cubicBezTo>
                    <a:pt x="0" y="17"/>
                    <a:pt x="5" y="12"/>
                    <a:pt x="7" y="12"/>
                  </a:cubicBezTo>
                  <a:cubicBezTo>
                    <a:pt x="10" y="12"/>
                    <a:pt x="12" y="15"/>
                    <a:pt x="14" y="11"/>
                  </a:cubicBezTo>
                  <a:cubicBezTo>
                    <a:pt x="16" y="6"/>
                    <a:pt x="17" y="3"/>
                    <a:pt x="12" y="1"/>
                  </a:cubicBezTo>
                </a:path>
              </a:pathLst>
            </a:custGeom>
            <a:solidFill>
              <a:srgbClr val="43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29" name="Freeform 85">
              <a:extLst>
                <a:ext uri="{FF2B5EF4-FFF2-40B4-BE49-F238E27FC236}">
                  <a16:creationId xmlns:a16="http://schemas.microsoft.com/office/drawing/2014/main" id="{8B7BD626-8122-7747-B426-929581B012B3}"/>
                </a:ext>
              </a:extLst>
            </p:cNvPr>
            <p:cNvSpPr>
              <a:spLocks/>
            </p:cNvSpPr>
            <p:nvPr/>
          </p:nvSpPr>
          <p:spPr bwMode="auto">
            <a:xfrm>
              <a:off x="3603" y="2084"/>
              <a:ext cx="229" cy="262"/>
            </a:xfrm>
            <a:custGeom>
              <a:avLst/>
              <a:gdLst>
                <a:gd name="T0" fmla="*/ 57 w 96"/>
                <a:gd name="T1" fmla="*/ 23 h 110"/>
                <a:gd name="T2" fmla="*/ 51 w 96"/>
                <a:gd name="T3" fmla="*/ 47 h 110"/>
                <a:gd name="T4" fmla="*/ 63 w 96"/>
                <a:gd name="T5" fmla="*/ 49 h 110"/>
                <a:gd name="T6" fmla="*/ 63 w 96"/>
                <a:gd name="T7" fmla="*/ 94 h 110"/>
                <a:gd name="T8" fmla="*/ 51 w 96"/>
                <a:gd name="T9" fmla="*/ 94 h 110"/>
                <a:gd name="T10" fmla="*/ 52 w 96"/>
                <a:gd name="T11" fmla="*/ 58 h 110"/>
                <a:gd name="T12" fmla="*/ 39 w 96"/>
                <a:gd name="T13" fmla="*/ 56 h 110"/>
                <a:gd name="T14" fmla="*/ 37 w 96"/>
                <a:gd name="T15" fmla="*/ 65 h 110"/>
                <a:gd name="T16" fmla="*/ 19 w 96"/>
                <a:gd name="T17" fmla="*/ 110 h 110"/>
                <a:gd name="T18" fmla="*/ 6 w 96"/>
                <a:gd name="T19" fmla="*/ 106 h 110"/>
                <a:gd name="T20" fmla="*/ 25 w 96"/>
                <a:gd name="T21" fmla="*/ 58 h 110"/>
                <a:gd name="T22" fmla="*/ 32 w 96"/>
                <a:gd name="T23" fmla="*/ 20 h 110"/>
                <a:gd name="T24" fmla="*/ 22 w 96"/>
                <a:gd name="T25" fmla="*/ 25 h 110"/>
                <a:gd name="T26" fmla="*/ 9 w 96"/>
                <a:gd name="T27" fmla="*/ 39 h 110"/>
                <a:gd name="T28" fmla="*/ 0 w 96"/>
                <a:gd name="T29" fmla="*/ 32 h 110"/>
                <a:gd name="T30" fmla="*/ 14 w 96"/>
                <a:gd name="T31" fmla="*/ 17 h 110"/>
                <a:gd name="T32" fmla="*/ 41 w 96"/>
                <a:gd name="T33" fmla="*/ 4 h 110"/>
                <a:gd name="T34" fmla="*/ 55 w 96"/>
                <a:gd name="T35" fmla="*/ 8 h 110"/>
                <a:gd name="T36" fmla="*/ 85 w 96"/>
                <a:gd name="T37" fmla="*/ 6 h 110"/>
                <a:gd name="T38" fmla="*/ 96 w 96"/>
                <a:gd name="T39" fmla="*/ 12 h 110"/>
                <a:gd name="T40" fmla="*/ 57 w 96"/>
                <a:gd name="T41"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10">
                  <a:moveTo>
                    <a:pt x="57" y="23"/>
                  </a:moveTo>
                  <a:cubicBezTo>
                    <a:pt x="51" y="47"/>
                    <a:pt x="51" y="47"/>
                    <a:pt x="51" y="47"/>
                  </a:cubicBezTo>
                  <a:cubicBezTo>
                    <a:pt x="63" y="49"/>
                    <a:pt x="63" y="49"/>
                    <a:pt x="63" y="49"/>
                  </a:cubicBezTo>
                  <a:cubicBezTo>
                    <a:pt x="63" y="94"/>
                    <a:pt x="63" y="94"/>
                    <a:pt x="63" y="94"/>
                  </a:cubicBezTo>
                  <a:cubicBezTo>
                    <a:pt x="51" y="94"/>
                    <a:pt x="51" y="94"/>
                    <a:pt x="51" y="94"/>
                  </a:cubicBezTo>
                  <a:cubicBezTo>
                    <a:pt x="52" y="58"/>
                    <a:pt x="52" y="58"/>
                    <a:pt x="52" y="58"/>
                  </a:cubicBezTo>
                  <a:cubicBezTo>
                    <a:pt x="39" y="56"/>
                    <a:pt x="39" y="56"/>
                    <a:pt x="39" y="56"/>
                  </a:cubicBezTo>
                  <a:cubicBezTo>
                    <a:pt x="37" y="65"/>
                    <a:pt x="37" y="65"/>
                    <a:pt x="37" y="65"/>
                  </a:cubicBezTo>
                  <a:cubicBezTo>
                    <a:pt x="19" y="110"/>
                    <a:pt x="19" y="110"/>
                    <a:pt x="19" y="110"/>
                  </a:cubicBezTo>
                  <a:cubicBezTo>
                    <a:pt x="6" y="106"/>
                    <a:pt x="6" y="106"/>
                    <a:pt x="6" y="106"/>
                  </a:cubicBezTo>
                  <a:cubicBezTo>
                    <a:pt x="25" y="58"/>
                    <a:pt x="25" y="58"/>
                    <a:pt x="25" y="58"/>
                  </a:cubicBezTo>
                  <a:cubicBezTo>
                    <a:pt x="32" y="20"/>
                    <a:pt x="32" y="20"/>
                    <a:pt x="32" y="20"/>
                  </a:cubicBezTo>
                  <a:cubicBezTo>
                    <a:pt x="22" y="25"/>
                    <a:pt x="22" y="25"/>
                    <a:pt x="22" y="25"/>
                  </a:cubicBezTo>
                  <a:cubicBezTo>
                    <a:pt x="9" y="39"/>
                    <a:pt x="9" y="39"/>
                    <a:pt x="9" y="39"/>
                  </a:cubicBezTo>
                  <a:cubicBezTo>
                    <a:pt x="0" y="32"/>
                    <a:pt x="0" y="32"/>
                    <a:pt x="0" y="32"/>
                  </a:cubicBezTo>
                  <a:cubicBezTo>
                    <a:pt x="14" y="17"/>
                    <a:pt x="14" y="17"/>
                    <a:pt x="14" y="17"/>
                  </a:cubicBezTo>
                  <a:cubicBezTo>
                    <a:pt x="41" y="4"/>
                    <a:pt x="41" y="4"/>
                    <a:pt x="41" y="4"/>
                  </a:cubicBezTo>
                  <a:cubicBezTo>
                    <a:pt x="41" y="4"/>
                    <a:pt x="50" y="0"/>
                    <a:pt x="55" y="8"/>
                  </a:cubicBezTo>
                  <a:cubicBezTo>
                    <a:pt x="55" y="8"/>
                    <a:pt x="66" y="26"/>
                    <a:pt x="85" y="6"/>
                  </a:cubicBezTo>
                  <a:cubicBezTo>
                    <a:pt x="96" y="12"/>
                    <a:pt x="96" y="12"/>
                    <a:pt x="96" y="12"/>
                  </a:cubicBezTo>
                  <a:cubicBezTo>
                    <a:pt x="96" y="12"/>
                    <a:pt x="73" y="39"/>
                    <a:pt x="57"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30" name="Oval 86">
              <a:extLst>
                <a:ext uri="{FF2B5EF4-FFF2-40B4-BE49-F238E27FC236}">
                  <a16:creationId xmlns:a16="http://schemas.microsoft.com/office/drawing/2014/main" id="{B1FFCDAF-3F72-E449-8C97-09B51AAE2C41}"/>
                </a:ext>
              </a:extLst>
            </p:cNvPr>
            <p:cNvSpPr>
              <a:spLocks noChangeArrowheads="1"/>
            </p:cNvSpPr>
            <p:nvPr/>
          </p:nvSpPr>
          <p:spPr bwMode="auto">
            <a:xfrm>
              <a:off x="3703" y="2029"/>
              <a:ext cx="57" cy="5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31" name="Freeform 87">
              <a:extLst>
                <a:ext uri="{FF2B5EF4-FFF2-40B4-BE49-F238E27FC236}">
                  <a16:creationId xmlns:a16="http://schemas.microsoft.com/office/drawing/2014/main" id="{A6758AD6-0820-5542-84F5-FFB3852CF2F1}"/>
                </a:ext>
              </a:extLst>
            </p:cNvPr>
            <p:cNvSpPr>
              <a:spLocks/>
            </p:cNvSpPr>
            <p:nvPr/>
          </p:nvSpPr>
          <p:spPr bwMode="auto">
            <a:xfrm>
              <a:off x="3817" y="1969"/>
              <a:ext cx="220" cy="224"/>
            </a:xfrm>
            <a:custGeom>
              <a:avLst/>
              <a:gdLst>
                <a:gd name="T0" fmla="*/ 29 w 92"/>
                <a:gd name="T1" fmla="*/ 29 h 94"/>
                <a:gd name="T2" fmla="*/ 33 w 92"/>
                <a:gd name="T3" fmla="*/ 47 h 94"/>
                <a:gd name="T4" fmla="*/ 23 w 92"/>
                <a:gd name="T5" fmla="*/ 59 h 94"/>
                <a:gd name="T6" fmla="*/ 32 w 92"/>
                <a:gd name="T7" fmla="*/ 93 h 94"/>
                <a:gd name="T8" fmla="*/ 44 w 92"/>
                <a:gd name="T9" fmla="*/ 94 h 94"/>
                <a:gd name="T10" fmla="*/ 36 w 92"/>
                <a:gd name="T11" fmla="*/ 64 h 94"/>
                <a:gd name="T12" fmla="*/ 45 w 92"/>
                <a:gd name="T13" fmla="*/ 56 h 94"/>
                <a:gd name="T14" fmla="*/ 51 w 92"/>
                <a:gd name="T15" fmla="*/ 81 h 94"/>
                <a:gd name="T16" fmla="*/ 92 w 92"/>
                <a:gd name="T17" fmla="*/ 73 h 94"/>
                <a:gd name="T18" fmla="*/ 90 w 92"/>
                <a:gd name="T19" fmla="*/ 62 h 94"/>
                <a:gd name="T20" fmla="*/ 61 w 92"/>
                <a:gd name="T21" fmla="*/ 68 h 94"/>
                <a:gd name="T22" fmla="*/ 52 w 92"/>
                <a:gd name="T23" fmla="*/ 20 h 94"/>
                <a:gd name="T24" fmla="*/ 62 w 92"/>
                <a:gd name="T25" fmla="*/ 24 h 94"/>
                <a:gd name="T26" fmla="*/ 62 w 92"/>
                <a:gd name="T27" fmla="*/ 44 h 94"/>
                <a:gd name="T28" fmla="*/ 74 w 92"/>
                <a:gd name="T29" fmla="*/ 44 h 94"/>
                <a:gd name="T30" fmla="*/ 73 w 92"/>
                <a:gd name="T31" fmla="*/ 16 h 94"/>
                <a:gd name="T32" fmla="*/ 43 w 92"/>
                <a:gd name="T33" fmla="*/ 4 h 94"/>
                <a:gd name="T34" fmla="*/ 29 w 92"/>
                <a:gd name="T35" fmla="*/ 8 h 94"/>
                <a:gd name="T36" fmla="*/ 0 w 92"/>
                <a:gd name="T37" fmla="*/ 50 h 94"/>
                <a:gd name="T38" fmla="*/ 11 w 92"/>
                <a:gd name="T39" fmla="*/ 54 h 94"/>
                <a:gd name="T40" fmla="*/ 29 w 92"/>
                <a:gd name="T41" fmla="*/ 2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4">
                  <a:moveTo>
                    <a:pt x="29" y="29"/>
                  </a:moveTo>
                  <a:cubicBezTo>
                    <a:pt x="33" y="47"/>
                    <a:pt x="33" y="47"/>
                    <a:pt x="33" y="47"/>
                  </a:cubicBezTo>
                  <a:cubicBezTo>
                    <a:pt x="23" y="59"/>
                    <a:pt x="23" y="59"/>
                    <a:pt x="23" y="59"/>
                  </a:cubicBezTo>
                  <a:cubicBezTo>
                    <a:pt x="32" y="93"/>
                    <a:pt x="32" y="93"/>
                    <a:pt x="32" y="93"/>
                  </a:cubicBezTo>
                  <a:cubicBezTo>
                    <a:pt x="44" y="94"/>
                    <a:pt x="44" y="94"/>
                    <a:pt x="44" y="94"/>
                  </a:cubicBezTo>
                  <a:cubicBezTo>
                    <a:pt x="36" y="64"/>
                    <a:pt x="36" y="64"/>
                    <a:pt x="36" y="64"/>
                  </a:cubicBezTo>
                  <a:cubicBezTo>
                    <a:pt x="45" y="56"/>
                    <a:pt x="45" y="56"/>
                    <a:pt x="45" y="56"/>
                  </a:cubicBezTo>
                  <a:cubicBezTo>
                    <a:pt x="51" y="81"/>
                    <a:pt x="51" y="81"/>
                    <a:pt x="51" y="81"/>
                  </a:cubicBezTo>
                  <a:cubicBezTo>
                    <a:pt x="92" y="73"/>
                    <a:pt x="92" y="73"/>
                    <a:pt x="92" y="73"/>
                  </a:cubicBezTo>
                  <a:cubicBezTo>
                    <a:pt x="90" y="62"/>
                    <a:pt x="90" y="62"/>
                    <a:pt x="90" y="62"/>
                  </a:cubicBezTo>
                  <a:cubicBezTo>
                    <a:pt x="61" y="68"/>
                    <a:pt x="61" y="68"/>
                    <a:pt x="61" y="68"/>
                  </a:cubicBezTo>
                  <a:cubicBezTo>
                    <a:pt x="52" y="20"/>
                    <a:pt x="52" y="20"/>
                    <a:pt x="52" y="20"/>
                  </a:cubicBezTo>
                  <a:cubicBezTo>
                    <a:pt x="62" y="24"/>
                    <a:pt x="62" y="24"/>
                    <a:pt x="62" y="24"/>
                  </a:cubicBezTo>
                  <a:cubicBezTo>
                    <a:pt x="62" y="44"/>
                    <a:pt x="62" y="44"/>
                    <a:pt x="62" y="44"/>
                  </a:cubicBezTo>
                  <a:cubicBezTo>
                    <a:pt x="74" y="44"/>
                    <a:pt x="74" y="44"/>
                    <a:pt x="74" y="44"/>
                  </a:cubicBezTo>
                  <a:cubicBezTo>
                    <a:pt x="73" y="16"/>
                    <a:pt x="73" y="16"/>
                    <a:pt x="73" y="16"/>
                  </a:cubicBezTo>
                  <a:cubicBezTo>
                    <a:pt x="43" y="4"/>
                    <a:pt x="43" y="4"/>
                    <a:pt x="43" y="4"/>
                  </a:cubicBezTo>
                  <a:cubicBezTo>
                    <a:pt x="43" y="4"/>
                    <a:pt x="34" y="0"/>
                    <a:pt x="29" y="8"/>
                  </a:cubicBezTo>
                  <a:cubicBezTo>
                    <a:pt x="0" y="50"/>
                    <a:pt x="0" y="50"/>
                    <a:pt x="0" y="50"/>
                  </a:cubicBezTo>
                  <a:cubicBezTo>
                    <a:pt x="11" y="54"/>
                    <a:pt x="11" y="54"/>
                    <a:pt x="11" y="54"/>
                  </a:cubicBezTo>
                  <a:lnTo>
                    <a:pt x="2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32" name="Oval 88">
              <a:extLst>
                <a:ext uri="{FF2B5EF4-FFF2-40B4-BE49-F238E27FC236}">
                  <a16:creationId xmlns:a16="http://schemas.microsoft.com/office/drawing/2014/main" id="{C96C9448-BBE5-C640-A9AD-B4393460FF2B}"/>
                </a:ext>
              </a:extLst>
            </p:cNvPr>
            <p:cNvSpPr>
              <a:spLocks noChangeArrowheads="1"/>
            </p:cNvSpPr>
            <p:nvPr/>
          </p:nvSpPr>
          <p:spPr bwMode="auto">
            <a:xfrm>
              <a:off x="3860" y="1912"/>
              <a:ext cx="58" cy="5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33" name="Freeform 89">
              <a:extLst>
                <a:ext uri="{FF2B5EF4-FFF2-40B4-BE49-F238E27FC236}">
                  <a16:creationId xmlns:a16="http://schemas.microsoft.com/office/drawing/2014/main" id="{A04978D9-09D4-2148-A48D-A6E8FDCFD4FA}"/>
                </a:ext>
              </a:extLst>
            </p:cNvPr>
            <p:cNvSpPr>
              <a:spLocks/>
            </p:cNvSpPr>
            <p:nvPr/>
          </p:nvSpPr>
          <p:spPr bwMode="auto">
            <a:xfrm>
              <a:off x="3591" y="2074"/>
              <a:ext cx="608" cy="379"/>
            </a:xfrm>
            <a:custGeom>
              <a:avLst/>
              <a:gdLst>
                <a:gd name="T0" fmla="*/ 255 w 255"/>
                <a:gd name="T1" fmla="*/ 15 h 159"/>
                <a:gd name="T2" fmla="*/ 207 w 255"/>
                <a:gd name="T3" fmla="*/ 15 h 159"/>
                <a:gd name="T4" fmla="*/ 207 w 255"/>
                <a:gd name="T5" fmla="*/ 63 h 159"/>
                <a:gd name="T6" fmla="*/ 130 w 255"/>
                <a:gd name="T7" fmla="*/ 63 h 159"/>
                <a:gd name="T8" fmla="*/ 130 w 255"/>
                <a:gd name="T9" fmla="*/ 111 h 159"/>
                <a:gd name="T10" fmla="*/ 52 w 255"/>
                <a:gd name="T11" fmla="*/ 111 h 159"/>
                <a:gd name="T12" fmla="*/ 52 w 255"/>
                <a:gd name="T13" fmla="*/ 159 h 159"/>
                <a:gd name="T14" fmla="*/ 13 w 255"/>
                <a:gd name="T15" fmla="*/ 159 h 159"/>
                <a:gd name="T16" fmla="*/ 7 w 255"/>
                <a:gd name="T17" fmla="*/ 154 h 159"/>
                <a:gd name="T18" fmla="*/ 3 w 255"/>
                <a:gd name="T19" fmla="*/ 151 h 159"/>
                <a:gd name="T20" fmla="*/ 1 w 255"/>
                <a:gd name="T21" fmla="*/ 149 h 159"/>
                <a:gd name="T22" fmla="*/ 0 w 255"/>
                <a:gd name="T23" fmla="*/ 148 h 159"/>
                <a:gd name="T24" fmla="*/ 0 w 255"/>
                <a:gd name="T25" fmla="*/ 144 h 159"/>
                <a:gd name="T26" fmla="*/ 37 w 255"/>
                <a:gd name="T27" fmla="*/ 144 h 159"/>
                <a:gd name="T28" fmla="*/ 37 w 255"/>
                <a:gd name="T29" fmla="*/ 96 h 159"/>
                <a:gd name="T30" fmla="*/ 115 w 255"/>
                <a:gd name="T31" fmla="*/ 96 h 159"/>
                <a:gd name="T32" fmla="*/ 115 w 255"/>
                <a:gd name="T33" fmla="*/ 48 h 159"/>
                <a:gd name="T34" fmla="*/ 192 w 255"/>
                <a:gd name="T35" fmla="*/ 48 h 159"/>
                <a:gd name="T36" fmla="*/ 192 w 255"/>
                <a:gd name="T37" fmla="*/ 0 h 159"/>
                <a:gd name="T38" fmla="*/ 252 w 255"/>
                <a:gd name="T39" fmla="*/ 0 h 159"/>
                <a:gd name="T40" fmla="*/ 255 w 255"/>
                <a:gd name="T41" fmla="*/ 13 h 159"/>
                <a:gd name="T42" fmla="*/ 255 w 255"/>
                <a:gd name="T43" fmla="*/ 13 h 159"/>
                <a:gd name="T44" fmla="*/ 255 w 255"/>
                <a:gd name="T45"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5" h="159">
                  <a:moveTo>
                    <a:pt x="255" y="15"/>
                  </a:moveTo>
                  <a:cubicBezTo>
                    <a:pt x="207" y="15"/>
                    <a:pt x="207" y="15"/>
                    <a:pt x="207" y="15"/>
                  </a:cubicBezTo>
                  <a:cubicBezTo>
                    <a:pt x="207" y="63"/>
                    <a:pt x="207" y="63"/>
                    <a:pt x="207" y="63"/>
                  </a:cubicBezTo>
                  <a:cubicBezTo>
                    <a:pt x="130" y="63"/>
                    <a:pt x="130" y="63"/>
                    <a:pt x="130" y="63"/>
                  </a:cubicBezTo>
                  <a:cubicBezTo>
                    <a:pt x="130" y="111"/>
                    <a:pt x="130" y="111"/>
                    <a:pt x="130" y="111"/>
                  </a:cubicBezTo>
                  <a:cubicBezTo>
                    <a:pt x="52" y="111"/>
                    <a:pt x="52" y="111"/>
                    <a:pt x="52" y="111"/>
                  </a:cubicBezTo>
                  <a:cubicBezTo>
                    <a:pt x="52" y="159"/>
                    <a:pt x="52" y="159"/>
                    <a:pt x="52" y="159"/>
                  </a:cubicBezTo>
                  <a:cubicBezTo>
                    <a:pt x="13" y="159"/>
                    <a:pt x="13" y="159"/>
                    <a:pt x="13" y="159"/>
                  </a:cubicBezTo>
                  <a:cubicBezTo>
                    <a:pt x="11" y="157"/>
                    <a:pt x="9" y="155"/>
                    <a:pt x="7" y="154"/>
                  </a:cubicBezTo>
                  <a:cubicBezTo>
                    <a:pt x="5" y="153"/>
                    <a:pt x="4" y="152"/>
                    <a:pt x="3" y="151"/>
                  </a:cubicBezTo>
                  <a:cubicBezTo>
                    <a:pt x="3" y="150"/>
                    <a:pt x="2" y="150"/>
                    <a:pt x="1" y="149"/>
                  </a:cubicBezTo>
                  <a:cubicBezTo>
                    <a:pt x="1" y="149"/>
                    <a:pt x="0" y="148"/>
                    <a:pt x="0" y="148"/>
                  </a:cubicBezTo>
                  <a:cubicBezTo>
                    <a:pt x="0" y="144"/>
                    <a:pt x="0" y="144"/>
                    <a:pt x="0" y="144"/>
                  </a:cubicBezTo>
                  <a:cubicBezTo>
                    <a:pt x="37" y="144"/>
                    <a:pt x="37" y="144"/>
                    <a:pt x="37" y="144"/>
                  </a:cubicBezTo>
                  <a:cubicBezTo>
                    <a:pt x="37" y="96"/>
                    <a:pt x="37" y="96"/>
                    <a:pt x="37" y="96"/>
                  </a:cubicBezTo>
                  <a:cubicBezTo>
                    <a:pt x="115" y="96"/>
                    <a:pt x="115" y="96"/>
                    <a:pt x="115" y="96"/>
                  </a:cubicBezTo>
                  <a:cubicBezTo>
                    <a:pt x="115" y="48"/>
                    <a:pt x="115" y="48"/>
                    <a:pt x="115" y="48"/>
                  </a:cubicBezTo>
                  <a:cubicBezTo>
                    <a:pt x="192" y="48"/>
                    <a:pt x="192" y="48"/>
                    <a:pt x="192" y="48"/>
                  </a:cubicBezTo>
                  <a:cubicBezTo>
                    <a:pt x="192" y="0"/>
                    <a:pt x="192" y="0"/>
                    <a:pt x="192" y="0"/>
                  </a:cubicBezTo>
                  <a:cubicBezTo>
                    <a:pt x="252" y="0"/>
                    <a:pt x="252" y="0"/>
                    <a:pt x="252" y="0"/>
                  </a:cubicBezTo>
                  <a:cubicBezTo>
                    <a:pt x="253" y="4"/>
                    <a:pt x="254" y="9"/>
                    <a:pt x="255" y="13"/>
                  </a:cubicBezTo>
                  <a:cubicBezTo>
                    <a:pt x="255" y="13"/>
                    <a:pt x="255" y="13"/>
                    <a:pt x="255" y="13"/>
                  </a:cubicBezTo>
                  <a:cubicBezTo>
                    <a:pt x="255" y="14"/>
                    <a:pt x="255" y="15"/>
                    <a:pt x="255" y="15"/>
                  </a:cubicBezTo>
                </a:path>
              </a:pathLst>
            </a:custGeom>
            <a:solidFill>
              <a:srgbClr val="FFD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sp>
          <p:nvSpPr>
            <p:cNvPr id="34" name="Freeform 90">
              <a:extLst>
                <a:ext uri="{FF2B5EF4-FFF2-40B4-BE49-F238E27FC236}">
                  <a16:creationId xmlns:a16="http://schemas.microsoft.com/office/drawing/2014/main" id="{F6D2BB6B-115E-0F40-A102-F067AE189B3B}"/>
                </a:ext>
              </a:extLst>
            </p:cNvPr>
            <p:cNvSpPr>
              <a:spLocks noEditPoints="1"/>
            </p:cNvSpPr>
            <p:nvPr/>
          </p:nvSpPr>
          <p:spPr bwMode="auto">
            <a:xfrm>
              <a:off x="3474" y="1796"/>
              <a:ext cx="728" cy="729"/>
            </a:xfrm>
            <a:custGeom>
              <a:avLst/>
              <a:gdLst>
                <a:gd name="T0" fmla="*/ 304 w 305"/>
                <a:gd name="T1" fmla="*/ 132 h 306"/>
                <a:gd name="T2" fmla="*/ 304 w 305"/>
                <a:gd name="T3" fmla="*/ 130 h 306"/>
                <a:gd name="T4" fmla="*/ 260 w 305"/>
                <a:gd name="T5" fmla="*/ 44 h 306"/>
                <a:gd name="T6" fmla="*/ 151 w 305"/>
                <a:gd name="T7" fmla="*/ 0 h 306"/>
                <a:gd name="T8" fmla="*/ 0 w 305"/>
                <a:gd name="T9" fmla="*/ 154 h 306"/>
                <a:gd name="T10" fmla="*/ 31 w 305"/>
                <a:gd name="T11" fmla="*/ 245 h 306"/>
                <a:gd name="T12" fmla="*/ 46 w 305"/>
                <a:gd name="T13" fmla="*/ 262 h 306"/>
                <a:gd name="T14" fmla="*/ 49 w 305"/>
                <a:gd name="T15" fmla="*/ 265 h 306"/>
                <a:gd name="T16" fmla="*/ 52 w 305"/>
                <a:gd name="T17" fmla="*/ 268 h 306"/>
                <a:gd name="T18" fmla="*/ 62 w 305"/>
                <a:gd name="T19" fmla="*/ 276 h 306"/>
                <a:gd name="T20" fmla="*/ 75 w 305"/>
                <a:gd name="T21" fmla="*/ 285 h 306"/>
                <a:gd name="T22" fmla="*/ 87 w 305"/>
                <a:gd name="T23" fmla="*/ 291 h 306"/>
                <a:gd name="T24" fmla="*/ 141 w 305"/>
                <a:gd name="T25" fmla="*/ 305 h 306"/>
                <a:gd name="T26" fmla="*/ 154 w 305"/>
                <a:gd name="T27" fmla="*/ 306 h 306"/>
                <a:gd name="T28" fmla="*/ 201 w 305"/>
                <a:gd name="T29" fmla="*/ 298 h 306"/>
                <a:gd name="T30" fmla="*/ 211 w 305"/>
                <a:gd name="T31" fmla="*/ 294 h 306"/>
                <a:gd name="T32" fmla="*/ 218 w 305"/>
                <a:gd name="T33" fmla="*/ 291 h 306"/>
                <a:gd name="T34" fmla="*/ 262 w 305"/>
                <a:gd name="T35" fmla="*/ 260 h 306"/>
                <a:gd name="T36" fmla="*/ 269 w 305"/>
                <a:gd name="T37" fmla="*/ 252 h 306"/>
                <a:gd name="T38" fmla="*/ 290 w 305"/>
                <a:gd name="T39" fmla="*/ 219 h 306"/>
                <a:gd name="T40" fmla="*/ 305 w 305"/>
                <a:gd name="T41" fmla="*/ 152 h 306"/>
                <a:gd name="T42" fmla="*/ 296 w 305"/>
                <a:gd name="T43" fmla="*/ 156 h 306"/>
                <a:gd name="T44" fmla="*/ 295 w 305"/>
                <a:gd name="T45" fmla="*/ 172 h 306"/>
                <a:gd name="T46" fmla="*/ 286 w 305"/>
                <a:gd name="T47" fmla="*/ 206 h 306"/>
                <a:gd name="T48" fmla="*/ 269 w 305"/>
                <a:gd name="T49" fmla="*/ 236 h 306"/>
                <a:gd name="T50" fmla="*/ 258 w 305"/>
                <a:gd name="T51" fmla="*/ 250 h 306"/>
                <a:gd name="T52" fmla="*/ 241 w 305"/>
                <a:gd name="T53" fmla="*/ 266 h 306"/>
                <a:gd name="T54" fmla="*/ 213 w 305"/>
                <a:gd name="T55" fmla="*/ 283 h 306"/>
                <a:gd name="T56" fmla="*/ 193 w 305"/>
                <a:gd name="T57" fmla="*/ 290 h 306"/>
                <a:gd name="T58" fmla="*/ 164 w 305"/>
                <a:gd name="T59" fmla="*/ 296 h 306"/>
                <a:gd name="T60" fmla="*/ 151 w 305"/>
                <a:gd name="T61" fmla="*/ 296 h 306"/>
                <a:gd name="T62" fmla="*/ 131 w 305"/>
                <a:gd name="T63" fmla="*/ 295 h 306"/>
                <a:gd name="T64" fmla="*/ 121 w 305"/>
                <a:gd name="T65" fmla="*/ 293 h 306"/>
                <a:gd name="T66" fmla="*/ 103 w 305"/>
                <a:gd name="T67" fmla="*/ 287 h 306"/>
                <a:gd name="T68" fmla="*/ 96 w 305"/>
                <a:gd name="T69" fmla="*/ 285 h 306"/>
                <a:gd name="T70" fmla="*/ 79 w 305"/>
                <a:gd name="T71" fmla="*/ 276 h 306"/>
                <a:gd name="T72" fmla="*/ 67 w 305"/>
                <a:gd name="T73" fmla="*/ 268 h 306"/>
                <a:gd name="T74" fmla="*/ 59 w 305"/>
                <a:gd name="T75" fmla="*/ 262 h 306"/>
                <a:gd name="T76" fmla="*/ 52 w 305"/>
                <a:gd name="T77" fmla="*/ 255 h 306"/>
                <a:gd name="T78" fmla="*/ 47 w 305"/>
                <a:gd name="T79" fmla="*/ 249 h 306"/>
                <a:gd name="T80" fmla="*/ 43 w 305"/>
                <a:gd name="T81" fmla="*/ 245 h 306"/>
                <a:gd name="T82" fmla="*/ 33 w 305"/>
                <a:gd name="T83" fmla="*/ 232 h 306"/>
                <a:gd name="T84" fmla="*/ 10 w 305"/>
                <a:gd name="T85" fmla="*/ 163 h 306"/>
                <a:gd name="T86" fmla="*/ 51 w 305"/>
                <a:gd name="T87" fmla="*/ 53 h 306"/>
                <a:gd name="T88" fmla="*/ 153 w 305"/>
                <a:gd name="T89" fmla="*/ 10 h 306"/>
                <a:gd name="T90" fmla="*/ 289 w 305"/>
                <a:gd name="T91" fmla="*/ 111 h 306"/>
                <a:gd name="T92" fmla="*/ 294 w 305"/>
                <a:gd name="T93" fmla="*/ 128 h 306"/>
                <a:gd name="T94" fmla="*/ 294 w 305"/>
                <a:gd name="T95" fmla="*/ 130 h 306"/>
                <a:gd name="T96" fmla="*/ 296 w 305"/>
                <a:gd name="T97" fmla="*/ 146 h 306"/>
                <a:gd name="T98" fmla="*/ 296 w 305"/>
                <a:gd name="T99" fmla="*/ 15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306">
                  <a:moveTo>
                    <a:pt x="305" y="138"/>
                  </a:moveTo>
                  <a:cubicBezTo>
                    <a:pt x="304" y="136"/>
                    <a:pt x="304" y="134"/>
                    <a:pt x="304" y="132"/>
                  </a:cubicBezTo>
                  <a:cubicBezTo>
                    <a:pt x="304" y="132"/>
                    <a:pt x="304" y="131"/>
                    <a:pt x="304" y="130"/>
                  </a:cubicBezTo>
                  <a:cubicBezTo>
                    <a:pt x="304" y="130"/>
                    <a:pt x="304" y="130"/>
                    <a:pt x="304" y="130"/>
                  </a:cubicBezTo>
                  <a:cubicBezTo>
                    <a:pt x="303" y="126"/>
                    <a:pt x="302" y="121"/>
                    <a:pt x="301" y="117"/>
                  </a:cubicBezTo>
                  <a:cubicBezTo>
                    <a:pt x="295" y="90"/>
                    <a:pt x="280" y="65"/>
                    <a:pt x="260" y="44"/>
                  </a:cubicBezTo>
                  <a:cubicBezTo>
                    <a:pt x="231" y="16"/>
                    <a:pt x="193" y="0"/>
                    <a:pt x="153" y="0"/>
                  </a:cubicBezTo>
                  <a:cubicBezTo>
                    <a:pt x="151" y="0"/>
                    <a:pt x="151" y="0"/>
                    <a:pt x="151" y="0"/>
                  </a:cubicBezTo>
                  <a:cubicBezTo>
                    <a:pt x="111" y="1"/>
                    <a:pt x="72" y="17"/>
                    <a:pt x="44" y="46"/>
                  </a:cubicBezTo>
                  <a:cubicBezTo>
                    <a:pt x="15" y="75"/>
                    <a:pt x="0" y="114"/>
                    <a:pt x="0" y="154"/>
                  </a:cubicBezTo>
                  <a:cubicBezTo>
                    <a:pt x="0" y="187"/>
                    <a:pt x="11" y="217"/>
                    <a:pt x="29" y="243"/>
                  </a:cubicBezTo>
                  <a:cubicBezTo>
                    <a:pt x="30" y="243"/>
                    <a:pt x="30" y="244"/>
                    <a:pt x="31" y="245"/>
                  </a:cubicBezTo>
                  <a:cubicBezTo>
                    <a:pt x="32" y="246"/>
                    <a:pt x="33" y="248"/>
                    <a:pt x="34" y="249"/>
                  </a:cubicBezTo>
                  <a:cubicBezTo>
                    <a:pt x="38" y="253"/>
                    <a:pt x="41" y="258"/>
                    <a:pt x="46" y="262"/>
                  </a:cubicBezTo>
                  <a:cubicBezTo>
                    <a:pt x="46" y="262"/>
                    <a:pt x="46" y="262"/>
                    <a:pt x="46" y="262"/>
                  </a:cubicBezTo>
                  <a:cubicBezTo>
                    <a:pt x="47" y="263"/>
                    <a:pt x="48" y="264"/>
                    <a:pt x="49" y="265"/>
                  </a:cubicBezTo>
                  <a:cubicBezTo>
                    <a:pt x="49" y="265"/>
                    <a:pt x="50" y="266"/>
                    <a:pt x="50" y="266"/>
                  </a:cubicBezTo>
                  <a:cubicBezTo>
                    <a:pt x="51" y="267"/>
                    <a:pt x="52" y="267"/>
                    <a:pt x="52" y="268"/>
                  </a:cubicBezTo>
                  <a:cubicBezTo>
                    <a:pt x="53" y="269"/>
                    <a:pt x="54" y="270"/>
                    <a:pt x="56" y="271"/>
                  </a:cubicBezTo>
                  <a:cubicBezTo>
                    <a:pt x="58" y="272"/>
                    <a:pt x="60" y="274"/>
                    <a:pt x="62" y="276"/>
                  </a:cubicBezTo>
                  <a:cubicBezTo>
                    <a:pt x="63" y="276"/>
                    <a:pt x="63" y="277"/>
                    <a:pt x="64" y="277"/>
                  </a:cubicBezTo>
                  <a:cubicBezTo>
                    <a:pt x="68" y="280"/>
                    <a:pt x="71" y="282"/>
                    <a:pt x="75" y="285"/>
                  </a:cubicBezTo>
                  <a:cubicBezTo>
                    <a:pt x="79" y="287"/>
                    <a:pt x="82" y="288"/>
                    <a:pt x="85" y="290"/>
                  </a:cubicBezTo>
                  <a:cubicBezTo>
                    <a:pt x="86" y="290"/>
                    <a:pt x="87" y="291"/>
                    <a:pt x="87" y="291"/>
                  </a:cubicBezTo>
                  <a:cubicBezTo>
                    <a:pt x="101" y="298"/>
                    <a:pt x="116" y="302"/>
                    <a:pt x="131" y="304"/>
                  </a:cubicBezTo>
                  <a:cubicBezTo>
                    <a:pt x="134" y="305"/>
                    <a:pt x="138" y="305"/>
                    <a:pt x="141" y="305"/>
                  </a:cubicBezTo>
                  <a:cubicBezTo>
                    <a:pt x="145" y="305"/>
                    <a:pt x="148" y="306"/>
                    <a:pt x="151" y="306"/>
                  </a:cubicBezTo>
                  <a:cubicBezTo>
                    <a:pt x="154" y="306"/>
                    <a:pt x="154" y="306"/>
                    <a:pt x="154" y="306"/>
                  </a:cubicBezTo>
                  <a:cubicBezTo>
                    <a:pt x="157" y="306"/>
                    <a:pt x="161" y="305"/>
                    <a:pt x="164" y="305"/>
                  </a:cubicBezTo>
                  <a:cubicBezTo>
                    <a:pt x="177" y="304"/>
                    <a:pt x="189" y="302"/>
                    <a:pt x="201" y="298"/>
                  </a:cubicBezTo>
                  <a:cubicBezTo>
                    <a:pt x="202" y="297"/>
                    <a:pt x="203" y="297"/>
                    <a:pt x="204" y="297"/>
                  </a:cubicBezTo>
                  <a:cubicBezTo>
                    <a:pt x="206" y="296"/>
                    <a:pt x="208" y="295"/>
                    <a:pt x="211" y="294"/>
                  </a:cubicBezTo>
                  <a:cubicBezTo>
                    <a:pt x="211" y="294"/>
                    <a:pt x="212" y="294"/>
                    <a:pt x="212" y="294"/>
                  </a:cubicBezTo>
                  <a:cubicBezTo>
                    <a:pt x="214" y="293"/>
                    <a:pt x="216" y="292"/>
                    <a:pt x="218" y="291"/>
                  </a:cubicBezTo>
                  <a:cubicBezTo>
                    <a:pt x="226" y="287"/>
                    <a:pt x="234" y="283"/>
                    <a:pt x="241" y="278"/>
                  </a:cubicBezTo>
                  <a:cubicBezTo>
                    <a:pt x="248" y="272"/>
                    <a:pt x="255" y="267"/>
                    <a:pt x="262" y="260"/>
                  </a:cubicBezTo>
                  <a:cubicBezTo>
                    <a:pt x="262" y="259"/>
                    <a:pt x="263" y="259"/>
                    <a:pt x="263" y="258"/>
                  </a:cubicBezTo>
                  <a:cubicBezTo>
                    <a:pt x="265" y="256"/>
                    <a:pt x="267" y="254"/>
                    <a:pt x="269" y="252"/>
                  </a:cubicBezTo>
                  <a:cubicBezTo>
                    <a:pt x="273" y="247"/>
                    <a:pt x="277" y="242"/>
                    <a:pt x="281" y="236"/>
                  </a:cubicBezTo>
                  <a:cubicBezTo>
                    <a:pt x="284" y="231"/>
                    <a:pt x="287" y="225"/>
                    <a:pt x="290" y="219"/>
                  </a:cubicBezTo>
                  <a:cubicBezTo>
                    <a:pt x="300" y="200"/>
                    <a:pt x="305" y="178"/>
                    <a:pt x="305" y="156"/>
                  </a:cubicBezTo>
                  <a:cubicBezTo>
                    <a:pt x="305" y="155"/>
                    <a:pt x="305" y="153"/>
                    <a:pt x="305" y="152"/>
                  </a:cubicBezTo>
                  <a:cubicBezTo>
                    <a:pt x="305" y="147"/>
                    <a:pt x="305" y="142"/>
                    <a:pt x="305" y="138"/>
                  </a:cubicBezTo>
                  <a:moveTo>
                    <a:pt x="296" y="156"/>
                  </a:moveTo>
                  <a:cubicBezTo>
                    <a:pt x="296" y="159"/>
                    <a:pt x="296" y="162"/>
                    <a:pt x="295" y="164"/>
                  </a:cubicBezTo>
                  <a:cubicBezTo>
                    <a:pt x="295" y="167"/>
                    <a:pt x="295" y="169"/>
                    <a:pt x="295" y="172"/>
                  </a:cubicBezTo>
                  <a:cubicBezTo>
                    <a:pt x="294" y="178"/>
                    <a:pt x="293" y="184"/>
                    <a:pt x="291" y="189"/>
                  </a:cubicBezTo>
                  <a:cubicBezTo>
                    <a:pt x="290" y="195"/>
                    <a:pt x="288" y="201"/>
                    <a:pt x="286" y="206"/>
                  </a:cubicBezTo>
                  <a:cubicBezTo>
                    <a:pt x="284" y="210"/>
                    <a:pt x="282" y="215"/>
                    <a:pt x="280" y="219"/>
                  </a:cubicBezTo>
                  <a:cubicBezTo>
                    <a:pt x="277" y="225"/>
                    <a:pt x="273" y="231"/>
                    <a:pt x="269" y="236"/>
                  </a:cubicBezTo>
                  <a:cubicBezTo>
                    <a:pt x="267" y="239"/>
                    <a:pt x="265" y="242"/>
                    <a:pt x="263" y="245"/>
                  </a:cubicBezTo>
                  <a:cubicBezTo>
                    <a:pt x="261" y="247"/>
                    <a:pt x="259" y="249"/>
                    <a:pt x="258" y="250"/>
                  </a:cubicBezTo>
                  <a:cubicBezTo>
                    <a:pt x="257" y="251"/>
                    <a:pt x="256" y="252"/>
                    <a:pt x="255" y="253"/>
                  </a:cubicBezTo>
                  <a:cubicBezTo>
                    <a:pt x="250" y="258"/>
                    <a:pt x="246" y="262"/>
                    <a:pt x="241" y="266"/>
                  </a:cubicBezTo>
                  <a:cubicBezTo>
                    <a:pt x="234" y="272"/>
                    <a:pt x="226" y="276"/>
                    <a:pt x="218" y="281"/>
                  </a:cubicBezTo>
                  <a:cubicBezTo>
                    <a:pt x="216" y="281"/>
                    <a:pt x="215" y="282"/>
                    <a:pt x="213" y="283"/>
                  </a:cubicBezTo>
                  <a:cubicBezTo>
                    <a:pt x="213" y="283"/>
                    <a:pt x="213" y="283"/>
                    <a:pt x="212" y="283"/>
                  </a:cubicBezTo>
                  <a:cubicBezTo>
                    <a:pt x="206" y="286"/>
                    <a:pt x="200" y="288"/>
                    <a:pt x="193" y="290"/>
                  </a:cubicBezTo>
                  <a:cubicBezTo>
                    <a:pt x="193" y="290"/>
                    <a:pt x="193" y="290"/>
                    <a:pt x="193" y="291"/>
                  </a:cubicBezTo>
                  <a:cubicBezTo>
                    <a:pt x="183" y="293"/>
                    <a:pt x="174" y="295"/>
                    <a:pt x="164" y="296"/>
                  </a:cubicBezTo>
                  <a:cubicBezTo>
                    <a:pt x="161" y="296"/>
                    <a:pt x="157" y="296"/>
                    <a:pt x="154" y="296"/>
                  </a:cubicBezTo>
                  <a:cubicBezTo>
                    <a:pt x="151" y="296"/>
                    <a:pt x="151" y="296"/>
                    <a:pt x="151" y="296"/>
                  </a:cubicBezTo>
                  <a:cubicBezTo>
                    <a:pt x="148" y="296"/>
                    <a:pt x="145" y="296"/>
                    <a:pt x="141" y="296"/>
                  </a:cubicBezTo>
                  <a:cubicBezTo>
                    <a:pt x="138" y="295"/>
                    <a:pt x="134" y="295"/>
                    <a:pt x="131" y="295"/>
                  </a:cubicBezTo>
                  <a:cubicBezTo>
                    <a:pt x="128" y="294"/>
                    <a:pt x="125" y="294"/>
                    <a:pt x="122" y="293"/>
                  </a:cubicBezTo>
                  <a:cubicBezTo>
                    <a:pt x="122" y="293"/>
                    <a:pt x="121" y="293"/>
                    <a:pt x="121" y="293"/>
                  </a:cubicBezTo>
                  <a:cubicBezTo>
                    <a:pt x="115" y="291"/>
                    <a:pt x="110" y="290"/>
                    <a:pt x="105" y="288"/>
                  </a:cubicBezTo>
                  <a:cubicBezTo>
                    <a:pt x="104" y="288"/>
                    <a:pt x="104" y="288"/>
                    <a:pt x="103" y="287"/>
                  </a:cubicBezTo>
                  <a:cubicBezTo>
                    <a:pt x="103" y="287"/>
                    <a:pt x="102" y="287"/>
                    <a:pt x="102" y="287"/>
                  </a:cubicBezTo>
                  <a:cubicBezTo>
                    <a:pt x="100" y="286"/>
                    <a:pt x="98" y="285"/>
                    <a:pt x="96" y="285"/>
                  </a:cubicBezTo>
                  <a:cubicBezTo>
                    <a:pt x="93" y="283"/>
                    <a:pt x="90" y="282"/>
                    <a:pt x="87" y="280"/>
                  </a:cubicBezTo>
                  <a:cubicBezTo>
                    <a:pt x="84" y="279"/>
                    <a:pt x="81" y="277"/>
                    <a:pt x="79" y="276"/>
                  </a:cubicBezTo>
                  <a:cubicBezTo>
                    <a:pt x="76" y="274"/>
                    <a:pt x="74" y="272"/>
                    <a:pt x="71" y="271"/>
                  </a:cubicBezTo>
                  <a:cubicBezTo>
                    <a:pt x="70" y="270"/>
                    <a:pt x="69" y="269"/>
                    <a:pt x="67" y="268"/>
                  </a:cubicBezTo>
                  <a:cubicBezTo>
                    <a:pt x="66" y="267"/>
                    <a:pt x="65" y="266"/>
                    <a:pt x="64" y="266"/>
                  </a:cubicBezTo>
                  <a:cubicBezTo>
                    <a:pt x="63" y="264"/>
                    <a:pt x="61" y="263"/>
                    <a:pt x="59" y="262"/>
                  </a:cubicBezTo>
                  <a:cubicBezTo>
                    <a:pt x="59" y="261"/>
                    <a:pt x="59" y="261"/>
                    <a:pt x="58" y="261"/>
                  </a:cubicBezTo>
                  <a:cubicBezTo>
                    <a:pt x="56" y="259"/>
                    <a:pt x="54" y="257"/>
                    <a:pt x="52" y="255"/>
                  </a:cubicBezTo>
                  <a:cubicBezTo>
                    <a:pt x="52" y="254"/>
                    <a:pt x="51" y="254"/>
                    <a:pt x="50" y="253"/>
                  </a:cubicBezTo>
                  <a:cubicBezTo>
                    <a:pt x="49" y="252"/>
                    <a:pt x="48" y="251"/>
                    <a:pt x="47" y="249"/>
                  </a:cubicBezTo>
                  <a:cubicBezTo>
                    <a:pt x="47" y="249"/>
                    <a:pt x="47" y="249"/>
                    <a:pt x="46" y="249"/>
                  </a:cubicBezTo>
                  <a:cubicBezTo>
                    <a:pt x="45" y="248"/>
                    <a:pt x="44" y="246"/>
                    <a:pt x="43" y="245"/>
                  </a:cubicBezTo>
                  <a:cubicBezTo>
                    <a:pt x="43" y="245"/>
                    <a:pt x="42" y="244"/>
                    <a:pt x="42" y="244"/>
                  </a:cubicBezTo>
                  <a:cubicBezTo>
                    <a:pt x="39" y="240"/>
                    <a:pt x="36" y="236"/>
                    <a:pt x="33" y="232"/>
                  </a:cubicBezTo>
                  <a:cubicBezTo>
                    <a:pt x="21" y="214"/>
                    <a:pt x="13" y="193"/>
                    <a:pt x="11" y="170"/>
                  </a:cubicBezTo>
                  <a:cubicBezTo>
                    <a:pt x="10" y="168"/>
                    <a:pt x="10" y="165"/>
                    <a:pt x="10" y="163"/>
                  </a:cubicBezTo>
                  <a:cubicBezTo>
                    <a:pt x="10" y="160"/>
                    <a:pt x="10" y="157"/>
                    <a:pt x="10" y="154"/>
                  </a:cubicBezTo>
                  <a:cubicBezTo>
                    <a:pt x="9" y="116"/>
                    <a:pt x="24" y="80"/>
                    <a:pt x="51" y="53"/>
                  </a:cubicBezTo>
                  <a:cubicBezTo>
                    <a:pt x="77" y="25"/>
                    <a:pt x="113" y="10"/>
                    <a:pt x="151" y="10"/>
                  </a:cubicBezTo>
                  <a:cubicBezTo>
                    <a:pt x="153" y="10"/>
                    <a:pt x="153" y="10"/>
                    <a:pt x="153" y="10"/>
                  </a:cubicBezTo>
                  <a:cubicBezTo>
                    <a:pt x="190" y="10"/>
                    <a:pt x="226" y="24"/>
                    <a:pt x="253" y="51"/>
                  </a:cubicBezTo>
                  <a:cubicBezTo>
                    <a:pt x="270" y="68"/>
                    <a:pt x="283" y="88"/>
                    <a:pt x="289" y="111"/>
                  </a:cubicBezTo>
                  <a:cubicBezTo>
                    <a:pt x="290" y="113"/>
                    <a:pt x="291" y="115"/>
                    <a:pt x="291" y="117"/>
                  </a:cubicBezTo>
                  <a:cubicBezTo>
                    <a:pt x="292" y="121"/>
                    <a:pt x="293" y="125"/>
                    <a:pt x="294" y="128"/>
                  </a:cubicBezTo>
                  <a:cubicBezTo>
                    <a:pt x="294" y="129"/>
                    <a:pt x="294" y="129"/>
                    <a:pt x="294" y="130"/>
                  </a:cubicBezTo>
                  <a:cubicBezTo>
                    <a:pt x="294" y="130"/>
                    <a:pt x="294" y="130"/>
                    <a:pt x="294" y="130"/>
                  </a:cubicBezTo>
                  <a:cubicBezTo>
                    <a:pt x="294" y="131"/>
                    <a:pt x="294" y="132"/>
                    <a:pt x="294" y="132"/>
                  </a:cubicBezTo>
                  <a:cubicBezTo>
                    <a:pt x="295" y="137"/>
                    <a:pt x="295" y="142"/>
                    <a:pt x="296" y="146"/>
                  </a:cubicBezTo>
                  <a:cubicBezTo>
                    <a:pt x="296" y="148"/>
                    <a:pt x="296" y="150"/>
                    <a:pt x="296" y="152"/>
                  </a:cubicBezTo>
                  <a:cubicBezTo>
                    <a:pt x="296" y="153"/>
                    <a:pt x="296" y="155"/>
                    <a:pt x="296" y="156"/>
                  </a:cubicBezTo>
                </a:path>
              </a:pathLst>
            </a:custGeom>
            <a:solidFill>
              <a:srgbClr val="002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000" dirty="0">
                <a:solidFill>
                  <a:srgbClr val="000000"/>
                </a:solidFill>
                <a:sym typeface="Univers LT Std 55 Roman"/>
              </a:endParaRPr>
            </a:p>
          </p:txBody>
        </p:sp>
      </p:grpSp>
      <p:pic>
        <p:nvPicPr>
          <p:cNvPr id="18" name="Picture 17">
            <a:extLst>
              <a:ext uri="{FF2B5EF4-FFF2-40B4-BE49-F238E27FC236}">
                <a16:creationId xmlns:a16="http://schemas.microsoft.com/office/drawing/2014/main" id="{9EE765FA-7CDE-1442-A826-40D88FB81689}"/>
              </a:ext>
            </a:extLst>
          </p:cNvPr>
          <p:cNvPicPr>
            <a:picLocks noChangeAspect="1"/>
          </p:cNvPicPr>
          <p:nvPr/>
        </p:nvPicPr>
        <p:blipFill>
          <a:blip r:embed="rId4"/>
          <a:stretch>
            <a:fillRect/>
          </a:stretch>
        </p:blipFill>
        <p:spPr>
          <a:xfrm>
            <a:off x="7105131" y="2748024"/>
            <a:ext cx="1120245" cy="1066751"/>
          </a:xfrm>
          <a:prstGeom prst="ellipse">
            <a:avLst/>
          </a:prstGeom>
        </p:spPr>
      </p:pic>
      <p:pic>
        <p:nvPicPr>
          <p:cNvPr id="2" name="Picture 1"/>
          <p:cNvPicPr>
            <a:picLocks noChangeAspect="1"/>
          </p:cNvPicPr>
          <p:nvPr/>
        </p:nvPicPr>
        <p:blipFill>
          <a:blip r:embed="rId5"/>
          <a:stretch>
            <a:fillRect/>
          </a:stretch>
        </p:blipFill>
        <p:spPr>
          <a:xfrm>
            <a:off x="10003464" y="2720551"/>
            <a:ext cx="1455645" cy="1772520"/>
          </a:xfrm>
          <a:prstGeom prst="rect">
            <a:avLst/>
          </a:prstGeom>
        </p:spPr>
      </p:pic>
      <p:pic>
        <p:nvPicPr>
          <p:cNvPr id="87" name="Picture 86"/>
          <p:cNvPicPr>
            <a:picLocks noChangeAspect="1"/>
          </p:cNvPicPr>
          <p:nvPr/>
        </p:nvPicPr>
        <p:blipFill>
          <a:blip r:embed="rId6"/>
          <a:stretch>
            <a:fillRect/>
          </a:stretch>
        </p:blipFill>
        <p:spPr>
          <a:xfrm>
            <a:off x="2572169" y="2769638"/>
            <a:ext cx="986729" cy="1052643"/>
          </a:xfrm>
          <a:prstGeom prst="rect">
            <a:avLst/>
          </a:prstGeom>
        </p:spPr>
      </p:pic>
      <p:sp>
        <p:nvSpPr>
          <p:cNvPr id="96" name="TextBox 95">
            <a:extLst>
              <a:ext uri="{FF2B5EF4-FFF2-40B4-BE49-F238E27FC236}">
                <a16:creationId xmlns:a16="http://schemas.microsoft.com/office/drawing/2014/main" id="{957615CF-8D1E-7144-839E-B85DB15CFC24}"/>
              </a:ext>
            </a:extLst>
          </p:cNvPr>
          <p:cNvSpPr txBox="1"/>
          <p:nvPr/>
        </p:nvSpPr>
        <p:spPr>
          <a:xfrm>
            <a:off x="2283003" y="3964563"/>
            <a:ext cx="1560301" cy="418063"/>
          </a:xfrm>
          <a:prstGeom prst="rect">
            <a:avLst/>
          </a:prstGeom>
          <a:noFill/>
        </p:spPr>
        <p:txBody>
          <a:bodyPr wrap="square" lIns="54610" tIns="54610" rIns="54610" bIns="54610" rtlCol="0">
            <a:spAutoFit/>
          </a:bodyPr>
          <a:lstStyle/>
          <a:p>
            <a:pPr algn="ctr">
              <a:lnSpc>
                <a:spcPct val="50000"/>
              </a:lnSpc>
              <a:spcAft>
                <a:spcPts val="600"/>
              </a:spcAft>
            </a:pPr>
            <a:r>
              <a:rPr lang="en-GB" sz="4000" dirty="0">
                <a:solidFill>
                  <a:srgbClr val="00338D"/>
                </a:solidFill>
                <a:latin typeface="KPMG Extralight"/>
                <a:sym typeface="Univers LT Std 55 Roman"/>
              </a:rPr>
              <a:t>Values/HUT</a:t>
            </a:r>
          </a:p>
        </p:txBody>
      </p:sp>
      <p:sp>
        <p:nvSpPr>
          <p:cNvPr id="95" name="Rectangle 94">
            <a:extLst>
              <a:ext uri="{FF2B5EF4-FFF2-40B4-BE49-F238E27FC236}">
                <a16:creationId xmlns:a16="http://schemas.microsoft.com/office/drawing/2014/main" id="{E12F0D8C-C250-3B41-90A8-7934A99D7866}"/>
              </a:ext>
            </a:extLst>
          </p:cNvPr>
          <p:cNvSpPr/>
          <p:nvPr/>
        </p:nvSpPr>
        <p:spPr>
          <a:xfrm>
            <a:off x="660400" y="2038156"/>
            <a:ext cx="10854243" cy="5585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100" name="TextBox 99">
            <a:extLst>
              <a:ext uri="{FF2B5EF4-FFF2-40B4-BE49-F238E27FC236}">
                <a16:creationId xmlns:a16="http://schemas.microsoft.com/office/drawing/2014/main" id="{B378921B-340E-B64E-A439-FB8DA147DFD7}"/>
              </a:ext>
            </a:extLst>
          </p:cNvPr>
          <p:cNvSpPr txBox="1"/>
          <p:nvPr/>
        </p:nvSpPr>
        <p:spPr>
          <a:xfrm>
            <a:off x="960400" y="1955157"/>
            <a:ext cx="1238461" cy="694573"/>
          </a:xfrm>
          <a:prstGeom prst="rect">
            <a:avLst/>
          </a:prstGeom>
          <a:noFill/>
        </p:spPr>
        <p:txBody>
          <a:bodyPr wrap="none" lIns="54610" tIns="54610" rIns="54610" bIns="54610" rtlCol="0" anchor="ctr">
            <a:noAutofit/>
          </a:bodyPr>
          <a:lstStyle/>
          <a:p>
            <a:pPr algn="ctr">
              <a:spcAft>
                <a:spcPts val="600"/>
              </a:spcAft>
            </a:pPr>
            <a:r>
              <a:rPr lang="en-US" b="1" dirty="0">
                <a:solidFill>
                  <a:schemeClr val="bg1"/>
                </a:solidFill>
              </a:rPr>
              <a:t>March</a:t>
            </a:r>
          </a:p>
        </p:txBody>
      </p:sp>
      <p:sp>
        <p:nvSpPr>
          <p:cNvPr id="101" name="TextBox 100">
            <a:extLst>
              <a:ext uri="{FF2B5EF4-FFF2-40B4-BE49-F238E27FC236}">
                <a16:creationId xmlns:a16="http://schemas.microsoft.com/office/drawing/2014/main" id="{D21750E8-CD3F-1140-9C2E-58029DC8E146}"/>
              </a:ext>
            </a:extLst>
          </p:cNvPr>
          <p:cNvSpPr txBox="1"/>
          <p:nvPr/>
        </p:nvSpPr>
        <p:spPr>
          <a:xfrm>
            <a:off x="2404266" y="1954837"/>
            <a:ext cx="1358061" cy="694573"/>
          </a:xfrm>
          <a:prstGeom prst="rect">
            <a:avLst/>
          </a:prstGeom>
          <a:noFill/>
        </p:spPr>
        <p:txBody>
          <a:bodyPr wrap="none" lIns="54610" tIns="54610" rIns="54610" bIns="54610" rtlCol="0" anchor="ctr">
            <a:noAutofit/>
          </a:bodyPr>
          <a:lstStyle/>
          <a:p>
            <a:pPr algn="ctr">
              <a:spcAft>
                <a:spcPts val="600"/>
              </a:spcAft>
            </a:pPr>
            <a:r>
              <a:rPr lang="en-US" b="1" dirty="0">
                <a:solidFill>
                  <a:schemeClr val="bg1"/>
                </a:solidFill>
              </a:rPr>
              <a:t>April</a:t>
            </a:r>
          </a:p>
        </p:txBody>
      </p:sp>
      <p:sp>
        <p:nvSpPr>
          <p:cNvPr id="102" name="TextBox 101">
            <a:extLst>
              <a:ext uri="{FF2B5EF4-FFF2-40B4-BE49-F238E27FC236}">
                <a16:creationId xmlns:a16="http://schemas.microsoft.com/office/drawing/2014/main" id="{7219C923-CA77-1943-B993-BDB6A3AB1F7E}"/>
              </a:ext>
            </a:extLst>
          </p:cNvPr>
          <p:cNvSpPr txBox="1"/>
          <p:nvPr/>
        </p:nvSpPr>
        <p:spPr>
          <a:xfrm>
            <a:off x="4176941" y="1955157"/>
            <a:ext cx="1036308" cy="694573"/>
          </a:xfrm>
          <a:prstGeom prst="rect">
            <a:avLst/>
          </a:prstGeom>
          <a:noFill/>
        </p:spPr>
        <p:txBody>
          <a:bodyPr wrap="none" lIns="54610" tIns="54610" rIns="54610" bIns="54610" rtlCol="0" anchor="ctr">
            <a:noAutofit/>
          </a:bodyPr>
          <a:lstStyle/>
          <a:p>
            <a:pPr algn="ctr">
              <a:spcAft>
                <a:spcPts val="600"/>
              </a:spcAft>
            </a:pPr>
            <a:r>
              <a:rPr lang="en-US" b="1" dirty="0">
                <a:solidFill>
                  <a:schemeClr val="bg1"/>
                </a:solidFill>
              </a:rPr>
              <a:t>May</a:t>
            </a:r>
          </a:p>
        </p:txBody>
      </p:sp>
      <p:sp>
        <p:nvSpPr>
          <p:cNvPr id="103" name="TextBox 102">
            <a:extLst>
              <a:ext uri="{FF2B5EF4-FFF2-40B4-BE49-F238E27FC236}">
                <a16:creationId xmlns:a16="http://schemas.microsoft.com/office/drawing/2014/main" id="{E444DB37-4D99-AD47-B5EA-144B004547AC}"/>
              </a:ext>
            </a:extLst>
          </p:cNvPr>
          <p:cNvSpPr txBox="1"/>
          <p:nvPr/>
        </p:nvSpPr>
        <p:spPr>
          <a:xfrm>
            <a:off x="7184511" y="1961161"/>
            <a:ext cx="1125885" cy="694573"/>
          </a:xfrm>
          <a:prstGeom prst="rect">
            <a:avLst/>
          </a:prstGeom>
          <a:noFill/>
        </p:spPr>
        <p:txBody>
          <a:bodyPr wrap="none" lIns="54610" tIns="54610" rIns="54610" bIns="54610" rtlCol="0" anchor="ctr">
            <a:noAutofit/>
          </a:bodyPr>
          <a:lstStyle/>
          <a:p>
            <a:pPr algn="ctr">
              <a:spcAft>
                <a:spcPts val="600"/>
              </a:spcAft>
            </a:pPr>
            <a:r>
              <a:rPr lang="en-US" b="1" dirty="0">
                <a:solidFill>
                  <a:schemeClr val="bg1"/>
                </a:solidFill>
              </a:rPr>
              <a:t>July</a:t>
            </a:r>
          </a:p>
        </p:txBody>
      </p:sp>
      <p:sp>
        <p:nvSpPr>
          <p:cNvPr id="104" name="TextBox 103">
            <a:extLst>
              <a:ext uri="{FF2B5EF4-FFF2-40B4-BE49-F238E27FC236}">
                <a16:creationId xmlns:a16="http://schemas.microsoft.com/office/drawing/2014/main" id="{7D8BA84E-5C4C-5240-B955-4E5E6CE6EF78}"/>
              </a:ext>
            </a:extLst>
          </p:cNvPr>
          <p:cNvSpPr txBox="1"/>
          <p:nvPr/>
        </p:nvSpPr>
        <p:spPr>
          <a:xfrm>
            <a:off x="8689088" y="1971420"/>
            <a:ext cx="1018312" cy="694573"/>
          </a:xfrm>
          <a:prstGeom prst="rect">
            <a:avLst/>
          </a:prstGeom>
          <a:noFill/>
        </p:spPr>
        <p:txBody>
          <a:bodyPr wrap="none" lIns="54610" tIns="54610" rIns="54610" bIns="54610" rtlCol="0" anchor="ctr">
            <a:noAutofit/>
          </a:bodyPr>
          <a:lstStyle/>
          <a:p>
            <a:pPr algn="ctr">
              <a:spcAft>
                <a:spcPts val="600"/>
              </a:spcAft>
            </a:pPr>
            <a:r>
              <a:rPr lang="en-US" b="1" dirty="0">
                <a:solidFill>
                  <a:schemeClr val="bg1"/>
                </a:solidFill>
              </a:rPr>
              <a:t>August</a:t>
            </a:r>
          </a:p>
        </p:txBody>
      </p:sp>
      <p:sp>
        <p:nvSpPr>
          <p:cNvPr id="105" name="TextBox 104">
            <a:extLst>
              <a:ext uri="{FF2B5EF4-FFF2-40B4-BE49-F238E27FC236}">
                <a16:creationId xmlns:a16="http://schemas.microsoft.com/office/drawing/2014/main" id="{7A5B4A24-40D9-6048-A8F8-D47A2204C357}"/>
              </a:ext>
            </a:extLst>
          </p:cNvPr>
          <p:cNvSpPr txBox="1"/>
          <p:nvPr/>
        </p:nvSpPr>
        <p:spPr>
          <a:xfrm>
            <a:off x="10035945" y="1954836"/>
            <a:ext cx="1337910" cy="694573"/>
          </a:xfrm>
          <a:prstGeom prst="rect">
            <a:avLst/>
          </a:prstGeom>
          <a:noFill/>
        </p:spPr>
        <p:txBody>
          <a:bodyPr wrap="none" lIns="54610" tIns="54610" rIns="54610" bIns="54610" rtlCol="0" anchor="ctr">
            <a:noAutofit/>
          </a:bodyPr>
          <a:lstStyle/>
          <a:p>
            <a:pPr algn="ctr">
              <a:spcAft>
                <a:spcPts val="600"/>
              </a:spcAft>
            </a:pPr>
            <a:r>
              <a:rPr lang="en-US" b="1" dirty="0">
                <a:solidFill>
                  <a:schemeClr val="bg1"/>
                </a:solidFill>
              </a:rPr>
              <a:t>September</a:t>
            </a:r>
          </a:p>
        </p:txBody>
      </p:sp>
      <p:sp>
        <p:nvSpPr>
          <p:cNvPr id="106" name="TextBox 105">
            <a:extLst>
              <a:ext uri="{FF2B5EF4-FFF2-40B4-BE49-F238E27FC236}">
                <a16:creationId xmlns:a16="http://schemas.microsoft.com/office/drawing/2014/main" id="{7219C923-CA77-1943-B993-BDB6A3AB1F7E}"/>
              </a:ext>
            </a:extLst>
          </p:cNvPr>
          <p:cNvSpPr txBox="1"/>
          <p:nvPr/>
        </p:nvSpPr>
        <p:spPr>
          <a:xfrm>
            <a:off x="5742384" y="1961162"/>
            <a:ext cx="972231" cy="694573"/>
          </a:xfrm>
          <a:prstGeom prst="rect">
            <a:avLst/>
          </a:prstGeom>
          <a:noFill/>
        </p:spPr>
        <p:txBody>
          <a:bodyPr wrap="none" lIns="54610" tIns="54610" rIns="54610" bIns="54610" rtlCol="0" anchor="ctr">
            <a:noAutofit/>
          </a:bodyPr>
          <a:lstStyle/>
          <a:p>
            <a:pPr algn="ctr">
              <a:spcAft>
                <a:spcPts val="600"/>
              </a:spcAft>
            </a:pPr>
            <a:r>
              <a:rPr lang="en-US" b="1" dirty="0">
                <a:solidFill>
                  <a:schemeClr val="bg1"/>
                </a:solidFill>
              </a:rPr>
              <a:t>June</a:t>
            </a:r>
          </a:p>
        </p:txBody>
      </p:sp>
      <p:cxnSp>
        <p:nvCxnSpPr>
          <p:cNvPr id="119" name="Straight Connector 118"/>
          <p:cNvCxnSpPr/>
          <p:nvPr/>
        </p:nvCxnSpPr>
        <p:spPr>
          <a:xfrm>
            <a:off x="2283003" y="2043269"/>
            <a:ext cx="0" cy="553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921303" y="2043269"/>
            <a:ext cx="0" cy="553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483403" y="2043269"/>
            <a:ext cx="0" cy="553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007403" y="2043269"/>
            <a:ext cx="0" cy="553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461581" y="2043269"/>
            <a:ext cx="0" cy="553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9871281" y="2043269"/>
            <a:ext cx="0" cy="553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5" name="Isosceles Triangle 134"/>
          <p:cNvSpPr/>
          <p:nvPr/>
        </p:nvSpPr>
        <p:spPr>
          <a:xfrm rot="10800000">
            <a:off x="1473603" y="2595304"/>
            <a:ext cx="143799" cy="9229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schemeClr val="bg1"/>
              </a:solidFill>
            </a:endParaRPr>
          </a:p>
        </p:txBody>
      </p:sp>
      <p:sp>
        <p:nvSpPr>
          <p:cNvPr id="136" name="Isosceles Triangle 135"/>
          <p:cNvSpPr/>
          <p:nvPr/>
        </p:nvSpPr>
        <p:spPr>
          <a:xfrm rot="10800000">
            <a:off x="3029465" y="2595304"/>
            <a:ext cx="143799" cy="9229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schemeClr val="bg1"/>
              </a:solidFill>
            </a:endParaRPr>
          </a:p>
        </p:txBody>
      </p:sp>
      <p:sp>
        <p:nvSpPr>
          <p:cNvPr id="137" name="Isosceles Triangle 136"/>
          <p:cNvSpPr/>
          <p:nvPr/>
        </p:nvSpPr>
        <p:spPr>
          <a:xfrm rot="10800000">
            <a:off x="4610411" y="2595304"/>
            <a:ext cx="143799" cy="9229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schemeClr val="bg1"/>
              </a:solidFill>
            </a:endParaRPr>
          </a:p>
        </p:txBody>
      </p:sp>
      <p:sp>
        <p:nvSpPr>
          <p:cNvPr id="138" name="Isosceles Triangle 137"/>
          <p:cNvSpPr/>
          <p:nvPr/>
        </p:nvSpPr>
        <p:spPr>
          <a:xfrm rot="10800000">
            <a:off x="6134273" y="2595304"/>
            <a:ext cx="143799" cy="9229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schemeClr val="bg1"/>
              </a:solidFill>
            </a:endParaRPr>
          </a:p>
        </p:txBody>
      </p:sp>
      <p:sp>
        <p:nvSpPr>
          <p:cNvPr id="140" name="Isosceles Triangle 139"/>
          <p:cNvSpPr/>
          <p:nvPr/>
        </p:nvSpPr>
        <p:spPr>
          <a:xfrm rot="10800000">
            <a:off x="7665253" y="2595304"/>
            <a:ext cx="143799" cy="9229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schemeClr val="bg1"/>
              </a:solidFill>
            </a:endParaRPr>
          </a:p>
        </p:txBody>
      </p:sp>
      <p:sp>
        <p:nvSpPr>
          <p:cNvPr id="141" name="Isosceles Triangle 140"/>
          <p:cNvSpPr/>
          <p:nvPr/>
        </p:nvSpPr>
        <p:spPr>
          <a:xfrm rot="10800000">
            <a:off x="9103702" y="2595304"/>
            <a:ext cx="143799" cy="9229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schemeClr val="bg1"/>
              </a:solidFill>
            </a:endParaRPr>
          </a:p>
        </p:txBody>
      </p:sp>
      <p:sp>
        <p:nvSpPr>
          <p:cNvPr id="142" name="Isosceles Triangle 141"/>
          <p:cNvSpPr/>
          <p:nvPr/>
        </p:nvSpPr>
        <p:spPr>
          <a:xfrm rot="10800000">
            <a:off x="10668752" y="2595304"/>
            <a:ext cx="143799" cy="9229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schemeClr val="bg1"/>
              </a:solidFill>
            </a:endParaRPr>
          </a:p>
        </p:txBody>
      </p:sp>
      <p:grpSp>
        <p:nvGrpSpPr>
          <p:cNvPr id="85" name="Group 84"/>
          <p:cNvGrpSpPr/>
          <p:nvPr/>
        </p:nvGrpSpPr>
        <p:grpSpPr>
          <a:xfrm>
            <a:off x="992343" y="4362674"/>
            <a:ext cx="1664091" cy="1002457"/>
            <a:chOff x="941543" y="4700604"/>
            <a:chExt cx="1664091" cy="1002457"/>
          </a:xfrm>
        </p:grpSpPr>
        <p:sp>
          <p:nvSpPr>
            <p:cNvPr id="3" name="TextBox 2"/>
            <p:cNvSpPr txBox="1"/>
            <p:nvPr/>
          </p:nvSpPr>
          <p:spPr>
            <a:xfrm>
              <a:off x="941543" y="4907935"/>
              <a:ext cx="1664091" cy="795126"/>
            </a:xfrm>
            <a:prstGeom prst="rect">
              <a:avLst/>
            </a:prstGeom>
            <a:solidFill>
              <a:srgbClr val="00A3A1"/>
            </a:solidFill>
            <a:ln>
              <a:solidFill>
                <a:srgbClr val="00A3A1"/>
              </a:solidFill>
            </a:ln>
          </p:spPr>
          <p:txBody>
            <a:bodyPr wrap="square" lIns="54610" tIns="54610" rIns="54610" bIns="54610" rtlCol="0">
              <a:noAutofit/>
            </a:bodyPr>
            <a:lstStyle/>
            <a:p>
              <a:pPr algn="ctr">
                <a:spcAft>
                  <a:spcPts val="600"/>
                </a:spcAft>
              </a:pPr>
              <a:r>
                <a:rPr lang="en-US" sz="1400" dirty="0">
                  <a:solidFill>
                    <a:schemeClr val="bg1"/>
                  </a:solidFill>
                </a:rPr>
                <a:t>Given COVID–19, </a:t>
              </a:r>
              <a:br>
                <a:rPr lang="en-US" sz="1400" dirty="0">
                  <a:solidFill>
                    <a:schemeClr val="bg1"/>
                  </a:solidFill>
                </a:rPr>
              </a:br>
              <a:r>
                <a:rPr lang="en-US" sz="1400" dirty="0">
                  <a:solidFill>
                    <a:schemeClr val="bg1"/>
                  </a:solidFill>
                </a:rPr>
                <a:t>pivot to add the … @Home element</a:t>
              </a:r>
            </a:p>
          </p:txBody>
        </p:sp>
        <p:sp>
          <p:nvSpPr>
            <p:cNvPr id="7" name="Isosceles Triangle 6"/>
            <p:cNvSpPr/>
            <p:nvPr/>
          </p:nvSpPr>
          <p:spPr>
            <a:xfrm>
              <a:off x="1021399" y="4700604"/>
              <a:ext cx="240504" cy="207331"/>
            </a:xfrm>
            <a:prstGeom prst="triangle">
              <a:avLst/>
            </a:prstGeom>
            <a:solidFill>
              <a:srgbClr val="00A3A1"/>
            </a:solid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grpSp>
      <p:grpSp>
        <p:nvGrpSpPr>
          <p:cNvPr id="84" name="Group 83"/>
          <p:cNvGrpSpPr/>
          <p:nvPr/>
        </p:nvGrpSpPr>
        <p:grpSpPr>
          <a:xfrm>
            <a:off x="4106666" y="4362674"/>
            <a:ext cx="1664091" cy="1002457"/>
            <a:chOff x="4055866" y="4700604"/>
            <a:chExt cx="1664091" cy="1002457"/>
          </a:xfrm>
        </p:grpSpPr>
        <p:sp>
          <p:nvSpPr>
            <p:cNvPr id="115" name="TextBox 114"/>
            <p:cNvSpPr txBox="1"/>
            <p:nvPr/>
          </p:nvSpPr>
          <p:spPr>
            <a:xfrm>
              <a:off x="4055866" y="4907935"/>
              <a:ext cx="1664091" cy="795126"/>
            </a:xfrm>
            <a:prstGeom prst="rect">
              <a:avLst/>
            </a:prstGeom>
            <a:solidFill>
              <a:srgbClr val="00A3A1"/>
            </a:solidFill>
            <a:ln>
              <a:solidFill>
                <a:srgbClr val="00A3A1"/>
              </a:solidFill>
            </a:ln>
          </p:spPr>
          <p:txBody>
            <a:bodyPr wrap="square" lIns="54610" tIns="54610" rIns="54610" bIns="54610" rtlCol="0">
              <a:noAutofit/>
            </a:bodyPr>
            <a:lstStyle/>
            <a:p>
              <a:pPr algn="ctr">
                <a:spcAft>
                  <a:spcPts val="600"/>
                </a:spcAft>
              </a:pPr>
              <a:r>
                <a:rPr lang="en-US" sz="1400" dirty="0">
                  <a:solidFill>
                    <a:schemeClr val="bg1"/>
                  </a:solidFill>
                </a:rPr>
                <a:t>Restart of </a:t>
              </a:r>
              <a:br>
                <a:rPr lang="en-US" sz="1400" dirty="0">
                  <a:solidFill>
                    <a:schemeClr val="bg1"/>
                  </a:solidFill>
                </a:rPr>
              </a:br>
              <a:r>
                <a:rPr lang="en-US" sz="1400" dirty="0">
                  <a:solidFill>
                    <a:schemeClr val="bg1"/>
                  </a:solidFill>
                </a:rPr>
                <a:t>Deep Dives (Reverse Order)</a:t>
              </a:r>
            </a:p>
          </p:txBody>
        </p:sp>
        <p:sp>
          <p:nvSpPr>
            <p:cNvPr id="116" name="Isosceles Triangle 115"/>
            <p:cNvSpPr/>
            <p:nvPr/>
          </p:nvSpPr>
          <p:spPr>
            <a:xfrm>
              <a:off x="4135722" y="4700604"/>
              <a:ext cx="240504" cy="207331"/>
            </a:xfrm>
            <a:prstGeom prst="triangle">
              <a:avLst/>
            </a:prstGeom>
            <a:solidFill>
              <a:srgbClr val="00A3A1"/>
            </a:solid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grpSp>
      <p:sp>
        <p:nvSpPr>
          <p:cNvPr id="117" name="Rectangle">
            <a:extLst>
              <a:ext uri="{FF2B5EF4-FFF2-40B4-BE49-F238E27FC236}">
                <a16:creationId xmlns:a16="http://schemas.microsoft.com/office/drawing/2014/main" id="{A79618AC-EE1D-F24A-AC62-2F28F00CC6BE}"/>
              </a:ext>
            </a:extLst>
          </p:cNvPr>
          <p:cNvSpPr/>
          <p:nvPr/>
        </p:nvSpPr>
        <p:spPr>
          <a:xfrm>
            <a:off x="0" y="-8235"/>
            <a:ext cx="12202160" cy="103903"/>
          </a:xfrm>
          <a:prstGeom prst="rect">
            <a:avLst/>
          </a:prstGeom>
          <a:solidFill>
            <a:srgbClr val="0391D9"/>
          </a:solidFill>
          <a:ln w="12700">
            <a:miter lim="400000"/>
          </a:ln>
        </p:spPr>
        <p:txBody>
          <a:bodyPr lIns="45718" tIns="45718" rIns="45718" bIns="45718" anchor="ctr"/>
          <a:lstStyle/>
          <a:p>
            <a:pPr defTabSz="311726">
              <a:defRPr sz="1200"/>
            </a:pPr>
            <a:endParaRPr sz="1200">
              <a:solidFill>
                <a:srgbClr val="000000"/>
              </a:solidFill>
              <a:sym typeface="Univers LT Std 55 Roman"/>
            </a:endParaRPr>
          </a:p>
        </p:txBody>
      </p:sp>
    </p:spTree>
    <p:extLst>
      <p:ext uri="{BB962C8B-B14F-4D97-AF65-F5344CB8AC3E}">
        <p14:creationId xmlns:p14="http://schemas.microsoft.com/office/powerpoint/2010/main" val="26825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a:extLst>
              <a:ext uri="{FF2B5EF4-FFF2-40B4-BE49-F238E27FC236}">
                <a16:creationId xmlns:a16="http://schemas.microsoft.com/office/drawing/2014/main" id="{6F690C8A-B126-1443-9A1A-137EA7E102AB}"/>
              </a:ext>
            </a:extLst>
          </p:cNvPr>
          <p:cNvSpPr/>
          <p:nvPr/>
        </p:nvSpPr>
        <p:spPr>
          <a:xfrm>
            <a:off x="0" y="-1"/>
            <a:ext cx="12202160" cy="103903"/>
          </a:xfrm>
          <a:prstGeom prst="rect">
            <a:avLst/>
          </a:prstGeom>
          <a:solidFill>
            <a:srgbClr val="0391D9"/>
          </a:solidFill>
          <a:ln w="12700">
            <a:miter lim="400000"/>
          </a:ln>
        </p:spPr>
        <p:txBody>
          <a:bodyPr lIns="45718" tIns="45718" rIns="45718" bIns="45718" anchor="ctr"/>
          <a:lstStyle/>
          <a:p>
            <a:pPr defTabSz="311726" hangingPunct="0">
              <a:defRPr sz="1200"/>
            </a:pPr>
            <a:endParaRPr sz="1200" kern="0">
              <a:solidFill>
                <a:srgbClr val="000000"/>
              </a:solidFill>
              <a:sym typeface="Univers LT Std 55 Roman"/>
            </a:endParaRPr>
          </a:p>
        </p:txBody>
      </p:sp>
      <p:sp>
        <p:nvSpPr>
          <p:cNvPr id="42" name="Title 1"/>
          <p:cNvSpPr txBox="1">
            <a:spLocks/>
          </p:cNvSpPr>
          <p:nvPr/>
        </p:nvSpPr>
        <p:spPr>
          <a:xfrm>
            <a:off x="695147" y="7263"/>
            <a:ext cx="9006384" cy="905256"/>
          </a:xfrm>
          <a:prstGeom prst="rect">
            <a:avLst/>
          </a:prstGeom>
        </p:spPr>
        <p:txBody>
          <a:bodyPr/>
          <a:lstStyle>
            <a:lvl1pPr algn="l" rtl="0" eaLnBrk="1" fontAlgn="base" hangingPunct="1">
              <a:spcBef>
                <a:spcPct val="0"/>
              </a:spcBef>
              <a:spcAft>
                <a:spcPct val="0"/>
              </a:spcAft>
              <a:defRPr lang="en-GB" sz="6600" b="0" kern="1200" baseline="0" dirty="0">
                <a:solidFill>
                  <a:schemeClr val="tx2"/>
                </a:solidFill>
                <a:latin typeface="+mj-lt"/>
                <a:ea typeface="+mj-ea"/>
                <a:cs typeface="Arial" pitchFamily="34" charset="0"/>
              </a:defRPr>
            </a:lvl1pPr>
            <a:lvl2pPr algn="l" rtl="0" eaLnBrk="1" fontAlgn="base" hangingPunct="1">
              <a:spcBef>
                <a:spcPct val="0"/>
              </a:spcBef>
              <a:spcAft>
                <a:spcPct val="0"/>
              </a:spcAft>
              <a:defRPr lang="en-GB" sz="2000" b="1" kern="1200" dirty="0">
                <a:solidFill>
                  <a:schemeClr val="bg1"/>
                </a:solidFill>
                <a:latin typeface="Arial" pitchFamily="34" charset="0"/>
                <a:ea typeface="+mj-ea"/>
                <a:cs typeface="Arial" pitchFamily="34" charset="0"/>
              </a:defRPr>
            </a:lvl2pPr>
            <a:lvl3pPr algn="l" rtl="0" eaLnBrk="1" fontAlgn="base" hangingPunct="1">
              <a:spcBef>
                <a:spcPct val="0"/>
              </a:spcBef>
              <a:spcAft>
                <a:spcPct val="0"/>
              </a:spcAft>
              <a:defRPr lang="en-GB" sz="2000" b="1" kern="1200" dirty="0">
                <a:solidFill>
                  <a:schemeClr val="bg1"/>
                </a:solidFill>
                <a:latin typeface="Arial" pitchFamily="34" charset="0"/>
                <a:ea typeface="+mj-ea"/>
                <a:cs typeface="Arial" pitchFamily="34" charset="0"/>
              </a:defRPr>
            </a:lvl3pPr>
            <a:lvl4pPr algn="l" rtl="0" eaLnBrk="1" fontAlgn="base" hangingPunct="1">
              <a:spcBef>
                <a:spcPct val="0"/>
              </a:spcBef>
              <a:spcAft>
                <a:spcPct val="0"/>
              </a:spcAft>
              <a:defRPr lang="en-GB" sz="2000" b="1" kern="1200" dirty="0">
                <a:solidFill>
                  <a:schemeClr val="bg1"/>
                </a:solidFill>
                <a:latin typeface="Arial" pitchFamily="34" charset="0"/>
                <a:ea typeface="+mj-ea"/>
                <a:cs typeface="Arial" pitchFamily="34" charset="0"/>
              </a:defRPr>
            </a:lvl4pPr>
            <a:lvl5pPr algn="l" rtl="0" eaLnBrk="1" fontAlgn="base" hangingPunct="1">
              <a:spcBef>
                <a:spcPct val="0"/>
              </a:spcBef>
              <a:spcAft>
                <a:spcPct val="0"/>
              </a:spcAft>
              <a:defRPr lang="en-GB" sz="2000" b="1" kern="120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r>
              <a:rPr lang="en-US" sz="7200" dirty="0">
                <a:latin typeface="KPMG Light" panose="020B0403030202040204" pitchFamily="34" charset="0"/>
              </a:rPr>
              <a:t>Our pivot (continued)</a:t>
            </a:r>
          </a:p>
        </p:txBody>
      </p:sp>
      <p:sp>
        <p:nvSpPr>
          <p:cNvPr id="32" name="object 47"/>
          <p:cNvSpPr txBox="1">
            <a:spLocks/>
          </p:cNvSpPr>
          <p:nvPr/>
        </p:nvSpPr>
        <p:spPr>
          <a:xfrm>
            <a:off x="8846344" y="8310703"/>
            <a:ext cx="107315" cy="139065"/>
          </a:xfrm>
          <a:prstGeom prst="rect">
            <a:avLst/>
          </a:prstGeom>
        </p:spPr>
        <p:txBody>
          <a:bodyPr vert="horz" wrap="square" lIns="0" tIns="317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5"/>
              </a:spcBef>
            </a:pPr>
            <a:fld id="{81D60167-4931-47E6-BA6A-407CBD079E47}" type="slidenum">
              <a:rPr lang="en-US" smtClean="0"/>
              <a:pPr marL="25400">
                <a:spcBef>
                  <a:spcPts val="25"/>
                </a:spcBef>
              </a:pPr>
              <a:t>9</a:t>
            </a:fld>
            <a:endParaRPr lang="en-US" dirty="0"/>
          </a:p>
        </p:txBody>
      </p:sp>
      <p:grpSp>
        <p:nvGrpSpPr>
          <p:cNvPr id="8" name="Group 7">
            <a:extLst>
              <a:ext uri="{FF2B5EF4-FFF2-40B4-BE49-F238E27FC236}">
                <a16:creationId xmlns:a16="http://schemas.microsoft.com/office/drawing/2014/main" id="{F095F322-E4E1-4E7C-96FA-1C3A16ACA5BE}"/>
              </a:ext>
            </a:extLst>
          </p:cNvPr>
          <p:cNvGrpSpPr/>
          <p:nvPr/>
        </p:nvGrpSpPr>
        <p:grpSpPr>
          <a:xfrm>
            <a:off x="695147" y="2041593"/>
            <a:ext cx="3595500" cy="2212984"/>
            <a:chOff x="701891" y="2029523"/>
            <a:chExt cx="3595500" cy="2212984"/>
          </a:xfrm>
        </p:grpSpPr>
        <p:pic>
          <p:nvPicPr>
            <p:cNvPr id="3" name="Picture 2">
              <a:extLst>
                <a:ext uri="{FF2B5EF4-FFF2-40B4-BE49-F238E27FC236}">
                  <a16:creationId xmlns:a16="http://schemas.microsoft.com/office/drawing/2014/main" id="{7DEDA02D-B7EA-4000-85F7-38D6475AAB6C}"/>
                </a:ext>
              </a:extLst>
            </p:cNvPr>
            <p:cNvPicPr>
              <a:picLocks noChangeAspect="1"/>
            </p:cNvPicPr>
            <p:nvPr/>
          </p:nvPicPr>
          <p:blipFill rotWithShape="1">
            <a:blip r:embed="rId3"/>
            <a:srcRect t="25206"/>
            <a:stretch/>
          </p:blipFill>
          <p:spPr>
            <a:xfrm>
              <a:off x="701892" y="2029523"/>
              <a:ext cx="3595499" cy="1312666"/>
            </a:xfrm>
            <a:prstGeom prst="rect">
              <a:avLst/>
            </a:prstGeom>
          </p:spPr>
        </p:pic>
        <p:pic>
          <p:nvPicPr>
            <p:cNvPr id="2" name="Picture 1">
              <a:extLst>
                <a:ext uri="{FF2B5EF4-FFF2-40B4-BE49-F238E27FC236}">
                  <a16:creationId xmlns:a16="http://schemas.microsoft.com/office/drawing/2014/main" id="{E07C2E26-7485-44CF-9DDE-2C20F544972E}"/>
                </a:ext>
              </a:extLst>
            </p:cNvPr>
            <p:cNvPicPr>
              <a:picLocks noChangeAspect="1"/>
            </p:cNvPicPr>
            <p:nvPr/>
          </p:nvPicPr>
          <p:blipFill>
            <a:blip r:embed="rId4"/>
            <a:stretch>
              <a:fillRect/>
            </a:stretch>
          </p:blipFill>
          <p:spPr>
            <a:xfrm>
              <a:off x="701891" y="2787710"/>
              <a:ext cx="3595499" cy="1454797"/>
            </a:xfrm>
            <a:prstGeom prst="rect">
              <a:avLst/>
            </a:prstGeom>
          </p:spPr>
        </p:pic>
      </p:grpSp>
      <p:pic>
        <p:nvPicPr>
          <p:cNvPr id="4" name="Picture 3">
            <a:extLst>
              <a:ext uri="{FF2B5EF4-FFF2-40B4-BE49-F238E27FC236}">
                <a16:creationId xmlns:a16="http://schemas.microsoft.com/office/drawing/2014/main" id="{341576E3-027F-4E49-9E28-9459A2AF71F5}"/>
              </a:ext>
            </a:extLst>
          </p:cNvPr>
          <p:cNvPicPr>
            <a:picLocks noChangeAspect="1"/>
          </p:cNvPicPr>
          <p:nvPr/>
        </p:nvPicPr>
        <p:blipFill rotWithShape="1">
          <a:blip r:embed="rId5"/>
          <a:srcRect l="4941" r="10570"/>
          <a:stretch/>
        </p:blipFill>
        <p:spPr>
          <a:xfrm>
            <a:off x="4354429" y="2041593"/>
            <a:ext cx="3540183" cy="2196036"/>
          </a:xfrm>
          <a:prstGeom prst="rect">
            <a:avLst/>
          </a:prstGeom>
        </p:spPr>
      </p:pic>
      <p:sp>
        <p:nvSpPr>
          <p:cNvPr id="11" name="TextBox 10">
            <a:extLst>
              <a:ext uri="{FF2B5EF4-FFF2-40B4-BE49-F238E27FC236}">
                <a16:creationId xmlns:a16="http://schemas.microsoft.com/office/drawing/2014/main" id="{B769F3BD-26AC-4DD8-987C-A9F8992E46D7}"/>
              </a:ext>
            </a:extLst>
          </p:cNvPr>
          <p:cNvSpPr txBox="1"/>
          <p:nvPr/>
        </p:nvSpPr>
        <p:spPr>
          <a:xfrm>
            <a:off x="787220" y="4680300"/>
            <a:ext cx="3550967" cy="184666"/>
          </a:xfrm>
          <a:prstGeom prst="rect">
            <a:avLst/>
          </a:prstGeom>
          <a:noFill/>
        </p:spPr>
        <p:txBody>
          <a:bodyPr wrap="square" lIns="0" tIns="0" rIns="0" bIns="0" rtlCol="0">
            <a:spAutoFit/>
          </a:bodyPr>
          <a:lstStyle/>
          <a:p>
            <a:pPr algn="ctr"/>
            <a:r>
              <a:rPr lang="en-US" sz="1200" b="1" dirty="0">
                <a:solidFill>
                  <a:srgbClr val="00338D"/>
                </a:solidFill>
                <a:cs typeface="Arial" panose="020B0604020202020204" pitchFamily="34" charset="0"/>
              </a:rPr>
              <a:t>Leaning into Our </a:t>
            </a:r>
            <a:r>
              <a:rPr lang="en-US" sz="1200" b="1" dirty="0" err="1">
                <a:solidFill>
                  <a:srgbClr val="00338D"/>
                </a:solidFill>
                <a:cs typeface="Arial" panose="020B0604020202020204" pitchFamily="34" charset="0"/>
              </a:rPr>
              <a:t>Values@Home</a:t>
            </a:r>
            <a:endParaRPr lang="en-US" sz="1200" b="1" dirty="0">
              <a:solidFill>
                <a:srgbClr val="00338D"/>
              </a:solidFill>
              <a:cs typeface="Arial" panose="020B0604020202020204" pitchFamily="34" charset="0"/>
            </a:endParaRPr>
          </a:p>
        </p:txBody>
      </p:sp>
      <p:sp>
        <p:nvSpPr>
          <p:cNvPr id="12" name="TextBox 11">
            <a:extLst>
              <a:ext uri="{FF2B5EF4-FFF2-40B4-BE49-F238E27FC236}">
                <a16:creationId xmlns:a16="http://schemas.microsoft.com/office/drawing/2014/main" id="{44899F7A-E441-4D52-8DCB-5408F90C82C2}"/>
              </a:ext>
            </a:extLst>
          </p:cNvPr>
          <p:cNvSpPr txBox="1"/>
          <p:nvPr/>
        </p:nvSpPr>
        <p:spPr>
          <a:xfrm>
            <a:off x="4354428" y="4503122"/>
            <a:ext cx="3540183" cy="369332"/>
          </a:xfrm>
          <a:prstGeom prst="rect">
            <a:avLst/>
          </a:prstGeom>
          <a:noFill/>
        </p:spPr>
        <p:txBody>
          <a:bodyPr wrap="square" lIns="0" tIns="0" rIns="0" bIns="0" rtlCol="0">
            <a:spAutoFit/>
          </a:bodyPr>
          <a:lstStyle/>
          <a:p>
            <a:pPr algn="ctr"/>
            <a:r>
              <a:rPr lang="en-US" sz="1200" b="1" dirty="0">
                <a:solidFill>
                  <a:srgbClr val="00338D"/>
                </a:solidFill>
                <a:cs typeface="Arial" panose="020B0604020202020204" pitchFamily="34" charset="0"/>
              </a:rPr>
              <a:t>Bold New Commitments - </a:t>
            </a:r>
          </a:p>
          <a:p>
            <a:pPr algn="ctr"/>
            <a:r>
              <a:rPr lang="en-US" sz="1200" b="1" dirty="0">
                <a:solidFill>
                  <a:srgbClr val="00338D"/>
                </a:solidFill>
                <a:cs typeface="Arial" panose="020B0604020202020204" pitchFamily="34" charset="0"/>
              </a:rPr>
              <a:t>Reinforcing Our Values</a:t>
            </a:r>
          </a:p>
        </p:txBody>
      </p:sp>
      <p:pic>
        <p:nvPicPr>
          <p:cNvPr id="6" name="Picture 5">
            <a:extLst>
              <a:ext uri="{FF2B5EF4-FFF2-40B4-BE49-F238E27FC236}">
                <a16:creationId xmlns:a16="http://schemas.microsoft.com/office/drawing/2014/main" id="{7F5C60C3-54B6-41E8-BC0A-772963B44E94}"/>
              </a:ext>
            </a:extLst>
          </p:cNvPr>
          <p:cNvPicPr>
            <a:picLocks noChangeAspect="1"/>
          </p:cNvPicPr>
          <p:nvPr/>
        </p:nvPicPr>
        <p:blipFill rotWithShape="1">
          <a:blip r:embed="rId6"/>
          <a:srcRect l="2186" r="2394"/>
          <a:stretch/>
        </p:blipFill>
        <p:spPr>
          <a:xfrm>
            <a:off x="7958394" y="2042482"/>
            <a:ext cx="3732245" cy="2195147"/>
          </a:xfrm>
          <a:prstGeom prst="rect">
            <a:avLst/>
          </a:prstGeom>
        </p:spPr>
      </p:pic>
      <p:sp>
        <p:nvSpPr>
          <p:cNvPr id="16" name="TextBox 15">
            <a:extLst>
              <a:ext uri="{FF2B5EF4-FFF2-40B4-BE49-F238E27FC236}">
                <a16:creationId xmlns:a16="http://schemas.microsoft.com/office/drawing/2014/main" id="{D50E9099-747C-440D-BC41-32E0900F6504}"/>
              </a:ext>
            </a:extLst>
          </p:cNvPr>
          <p:cNvSpPr txBox="1"/>
          <p:nvPr/>
        </p:nvSpPr>
        <p:spPr>
          <a:xfrm>
            <a:off x="7958394" y="4503122"/>
            <a:ext cx="3701590" cy="369332"/>
          </a:xfrm>
          <a:prstGeom prst="rect">
            <a:avLst/>
          </a:prstGeom>
          <a:noFill/>
        </p:spPr>
        <p:txBody>
          <a:bodyPr wrap="square" lIns="0" tIns="0" rIns="0" bIns="0" rtlCol="0">
            <a:spAutoFit/>
          </a:bodyPr>
          <a:lstStyle/>
          <a:p>
            <a:pPr algn="ctr"/>
            <a:r>
              <a:rPr lang="en-US" sz="1200" b="1" dirty="0">
                <a:solidFill>
                  <a:srgbClr val="00338D"/>
                </a:solidFill>
                <a:cs typeface="Arial" panose="020B0604020202020204" pitchFamily="34" charset="0"/>
              </a:rPr>
              <a:t>Doubling Down on Resiliency &amp; </a:t>
            </a:r>
          </a:p>
          <a:p>
            <a:pPr algn="ctr"/>
            <a:r>
              <a:rPr lang="en-US" sz="1200" b="1" dirty="0">
                <a:solidFill>
                  <a:srgbClr val="00338D"/>
                </a:solidFill>
                <a:cs typeface="Arial" panose="020B0604020202020204" pitchFamily="34" charset="0"/>
              </a:rPr>
              <a:t>Employee Experience</a:t>
            </a:r>
          </a:p>
        </p:txBody>
      </p:sp>
    </p:spTree>
    <p:extLst>
      <p:ext uri="{BB962C8B-B14F-4D97-AF65-F5344CB8AC3E}">
        <p14:creationId xmlns:p14="http://schemas.microsoft.com/office/powerpoint/2010/main" val="28509565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30a"/>
  <p:tag name="TYPE" val="ScreenWide"/>
  <p:tag name="KEYWORD" val="SCREENWIDE"/>
  <p:tag name="TEMPLATEVERSION" val="30/04/2019 20:42:5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5ukCdR1TzmQxCzzDmSBlQ"/>
</p:tagLst>
</file>

<file path=ppt/theme/theme1.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5" id="{659B43EE-7A79-4F3F-B552-6A972C0A24E4}" vid="{929CAD13-9DD4-476E-80D1-F4C35CC615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845273E07B764B8ACC53E5CF5062F2" ma:contentTypeVersion="12" ma:contentTypeDescription="Create a new document." ma:contentTypeScope="" ma:versionID="04d7bcac3cf459c356290980e5b70696">
  <xsd:schema xmlns:xsd="http://www.w3.org/2001/XMLSchema" xmlns:xs="http://www.w3.org/2001/XMLSchema" xmlns:p="http://schemas.microsoft.com/office/2006/metadata/properties" xmlns:ns2="e1a1b725-e39d-4c81-80dc-c27e73e20b01" xmlns:ns3="0fe7030e-5c41-4183-b157-83a590551ffc" targetNamespace="http://schemas.microsoft.com/office/2006/metadata/properties" ma:root="true" ma:fieldsID="2585b57eef7b893882b255321c1b42e4" ns2:_="" ns3:_="">
    <xsd:import namespace="e1a1b725-e39d-4c81-80dc-c27e73e20b01"/>
    <xsd:import namespace="0fe7030e-5c41-4183-b157-83a590551f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1b725-e39d-4c81-80dc-c27e73e20b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e7030e-5c41-4183-b157-83a590551ff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2B5B68-8BE7-4331-843C-476EE918ACB2}">
  <ds:schemaRefs>
    <ds:schemaRef ds:uri="http://purl.org/dc/terms/"/>
    <ds:schemaRef ds:uri="http://schemas.microsoft.com/office/2006/metadata/properties"/>
    <ds:schemaRef ds:uri="http://schemas.microsoft.com/office/2006/documentManagement/types"/>
    <ds:schemaRef ds:uri="http://purl.org/dc/elements/1.1/"/>
    <ds:schemaRef ds:uri="0fe7030e-5c41-4183-b157-83a590551ffc"/>
    <ds:schemaRef ds:uri="http://purl.org/dc/dcmitype/"/>
    <ds:schemaRef ds:uri="http://schemas.openxmlformats.org/package/2006/metadata/core-properties"/>
    <ds:schemaRef ds:uri="http://schemas.microsoft.com/office/infopath/2007/PartnerControls"/>
    <ds:schemaRef ds:uri="e1a1b725-e39d-4c81-80dc-c27e73e20b01"/>
    <ds:schemaRef ds:uri="http://www.w3.org/XML/1998/namespace"/>
  </ds:schemaRefs>
</ds:datastoreItem>
</file>

<file path=customXml/itemProps2.xml><?xml version="1.0" encoding="utf-8"?>
<ds:datastoreItem xmlns:ds="http://schemas.openxmlformats.org/officeDocument/2006/customXml" ds:itemID="{735C713C-EE11-49C8-AC08-076258CBC534}">
  <ds:schemaRefs>
    <ds:schemaRef ds:uri="http://schemas.microsoft.com/sharepoint/v3/contenttype/forms"/>
  </ds:schemaRefs>
</ds:datastoreItem>
</file>

<file path=customXml/itemProps3.xml><?xml version="1.0" encoding="utf-8"?>
<ds:datastoreItem xmlns:ds="http://schemas.openxmlformats.org/officeDocument/2006/customXml" ds:itemID="{6853DC04-D781-4A63-9AEC-B31A73AB4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1b725-e39d-4c81-80dc-c27e73e20b01"/>
    <ds:schemaRef ds:uri="0fe7030e-5c41-4183-b157-83a590551f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KPMG Widescreen Standard Template</Template>
  <TotalTime>23844</TotalTime>
  <Words>1373</Words>
  <Application>Microsoft Office PowerPoint</Application>
  <PresentationFormat>Widescreen</PresentationFormat>
  <Paragraphs>179</Paragraphs>
  <Slides>19</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Arial Narrow</vt:lpstr>
      <vt:lpstr>Calibri</vt:lpstr>
      <vt:lpstr>KPMG Extralight</vt:lpstr>
      <vt:lpstr>KPMG Light</vt:lpstr>
      <vt:lpstr>Univers LT Std 55 Roman</vt:lpstr>
      <vt:lpstr>Wingdings</vt:lpstr>
      <vt:lpstr>KPMG_Widescreen_16:9 02/02/2016</vt:lpstr>
      <vt:lpstr>think-cell Slide</vt:lpstr>
      <vt:lpstr>Culture: The Story of KPMG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companies struggle?</vt:lpstr>
      <vt:lpstr>Drivers of Culture</vt:lpstr>
      <vt:lpstr>PowerPoint Presentation</vt:lpstr>
      <vt:lpstr>PowerPoint Presentation</vt:lpstr>
      <vt:lpstr>PowerPoint Presentation</vt:lpstr>
      <vt:lpstr>What you can do today</vt:lpstr>
      <vt:lpstr>PowerPoint Presentation</vt:lpstr>
      <vt:lpstr>Culture Resources</vt:lpstr>
      <vt:lpstr>PowerPoint Presentation</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You Get What You Give</dc:title>
  <dc:creator>Pamela Gordon</dc:creator>
  <cp:lastModifiedBy>Keele, Tracey</cp:lastModifiedBy>
  <cp:revision>186</cp:revision>
  <cp:lastPrinted>2021-01-14T10:28:02Z</cp:lastPrinted>
  <dcterms:created xsi:type="dcterms:W3CDTF">2019-11-20T15:32:19Z</dcterms:created>
  <dcterms:modified xsi:type="dcterms:W3CDTF">2021-05-13T11:14:19Z</dcterms:modified>
  <cp:category>KPMG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0x01010043845273E07B764B8ACC53E5CF5062F2</vt:lpwstr>
  </property>
</Properties>
</file>