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964" r:id="rId4"/>
    <p:sldMasterId id="2147484013" r:id="rId5"/>
    <p:sldMasterId id="2147484039" r:id="rId6"/>
  </p:sldMasterIdLst>
  <p:notesMasterIdLst>
    <p:notesMasterId r:id="rId85"/>
  </p:notesMasterIdLst>
  <p:handoutMasterIdLst>
    <p:handoutMasterId r:id="rId86"/>
  </p:handoutMasterIdLst>
  <p:sldIdLst>
    <p:sldId id="444" r:id="rId7"/>
    <p:sldId id="511" r:id="rId8"/>
    <p:sldId id="521" r:id="rId9"/>
    <p:sldId id="515" r:id="rId10"/>
    <p:sldId id="522" r:id="rId11"/>
    <p:sldId id="508" r:id="rId12"/>
    <p:sldId id="531" r:id="rId13"/>
    <p:sldId id="523" r:id="rId14"/>
    <p:sldId id="524" r:id="rId15"/>
    <p:sldId id="525" r:id="rId16"/>
    <p:sldId id="529" r:id="rId17"/>
    <p:sldId id="479" r:id="rId18"/>
    <p:sldId id="504" r:id="rId19"/>
    <p:sldId id="481" r:id="rId20"/>
    <p:sldId id="503" r:id="rId21"/>
    <p:sldId id="482" r:id="rId22"/>
    <p:sldId id="449" r:id="rId23"/>
    <p:sldId id="483" r:id="rId24"/>
    <p:sldId id="422" r:id="rId25"/>
    <p:sldId id="513" r:id="rId26"/>
    <p:sldId id="486" r:id="rId27"/>
    <p:sldId id="431" r:id="rId28"/>
    <p:sldId id="488" r:id="rId29"/>
    <p:sldId id="280" r:id="rId30"/>
    <p:sldId id="489" r:id="rId31"/>
    <p:sldId id="490" r:id="rId32"/>
    <p:sldId id="491" r:id="rId33"/>
    <p:sldId id="283" r:id="rId34"/>
    <p:sldId id="492" r:id="rId35"/>
    <p:sldId id="493" r:id="rId36"/>
    <p:sldId id="494" r:id="rId37"/>
    <p:sldId id="495" r:id="rId38"/>
    <p:sldId id="497" r:id="rId39"/>
    <p:sldId id="498" r:id="rId40"/>
    <p:sldId id="499" r:id="rId41"/>
    <p:sldId id="500" r:id="rId42"/>
    <p:sldId id="457" r:id="rId43"/>
    <p:sldId id="502" r:id="rId44"/>
    <p:sldId id="584" r:id="rId45"/>
    <p:sldId id="546" r:id="rId46"/>
    <p:sldId id="547" r:id="rId47"/>
    <p:sldId id="548" r:id="rId48"/>
    <p:sldId id="549" r:id="rId49"/>
    <p:sldId id="550" r:id="rId50"/>
    <p:sldId id="551" r:id="rId51"/>
    <p:sldId id="552" r:id="rId52"/>
    <p:sldId id="553" r:id="rId53"/>
    <p:sldId id="554" r:id="rId54"/>
    <p:sldId id="555" r:id="rId55"/>
    <p:sldId id="556" r:id="rId56"/>
    <p:sldId id="557" r:id="rId57"/>
    <p:sldId id="558" r:id="rId58"/>
    <p:sldId id="559" r:id="rId59"/>
    <p:sldId id="560" r:id="rId60"/>
    <p:sldId id="561" r:id="rId61"/>
    <p:sldId id="562" r:id="rId62"/>
    <p:sldId id="563" r:id="rId63"/>
    <p:sldId id="564" r:id="rId64"/>
    <p:sldId id="565" r:id="rId65"/>
    <p:sldId id="566" r:id="rId66"/>
    <p:sldId id="567" r:id="rId67"/>
    <p:sldId id="568" r:id="rId68"/>
    <p:sldId id="569" r:id="rId69"/>
    <p:sldId id="570" r:id="rId70"/>
    <p:sldId id="571" r:id="rId71"/>
    <p:sldId id="572" r:id="rId72"/>
    <p:sldId id="573" r:id="rId73"/>
    <p:sldId id="574" r:id="rId74"/>
    <p:sldId id="575" r:id="rId75"/>
    <p:sldId id="576" r:id="rId76"/>
    <p:sldId id="577" r:id="rId77"/>
    <p:sldId id="578" r:id="rId78"/>
    <p:sldId id="579" r:id="rId79"/>
    <p:sldId id="580" r:id="rId80"/>
    <p:sldId id="581" r:id="rId81"/>
    <p:sldId id="585" r:id="rId82"/>
    <p:sldId id="582" r:id="rId83"/>
    <p:sldId id="583" r:id="rId84"/>
  </p:sldIdLst>
  <p:sldSz cx="24384000" cy="13716000"/>
  <p:notesSz cx="6858000" cy="9144000"/>
  <p:embeddedFontLst>
    <p:embeddedFont>
      <p:font typeface="Wingdings 2" panose="05020102010507070707" pitchFamily="18" charset="2"/>
      <p:regular r:id="rId87"/>
    </p:embeddedFont>
    <p:embeddedFont>
      <p:font typeface="Calibri" panose="020F0502020204030204" pitchFamily="34" charset="0"/>
      <p:regular r:id="rId88"/>
      <p:bold r:id="rId89"/>
      <p:italic r:id="rId90"/>
      <p:boldItalic r:id="rId91"/>
    </p:embeddedFont>
    <p:embeddedFont>
      <p:font typeface="Nunito Sans" panose="00000500000000000000" pitchFamily="2" charset="0"/>
      <p:regular r:id="rId92"/>
      <p:bold r:id="rId93"/>
      <p:italic r:id="rId94"/>
      <p:boldItalic r:id="rId95"/>
    </p:embeddedFont>
    <p:embeddedFont>
      <p:font typeface="Fira Sans" panose="020B0604020202020204" charset="0"/>
      <p:bold r:id="rId96"/>
    </p:embeddedFont>
    <p:embeddedFont>
      <p:font typeface="Raleway" panose="020B0604020202020204" charset="0"/>
      <p:regular r:id="rId97"/>
      <p:bold r:id="rId98"/>
      <p:italic r:id="rId99"/>
      <p:boldItalic r:id="rId100"/>
    </p:embeddedFont>
    <p:embeddedFont>
      <p:font typeface="Calibri Light" panose="020F0302020204030204" pitchFamily="34" charset="0"/>
      <p:regular r:id="rId101"/>
      <p:italic r:id="rId102"/>
    </p:embeddedFont>
    <p:embeddedFont>
      <p:font typeface="Times" panose="02020603050405020304" pitchFamily="18" charset="0"/>
      <p:regular r:id="rId103"/>
      <p:bold r:id="rId104"/>
      <p:italic r:id="rId105"/>
      <p:boldItalic r:id="rId106"/>
    </p:embeddedFont>
    <p:embeddedFont>
      <p:font typeface="Arial Black" panose="020B0A04020102020204" pitchFamily="34" charset="0"/>
      <p:bold r:id="rId107"/>
    </p:embeddedFont>
    <p:embeddedFont>
      <p:font typeface="Fira Sans Light" panose="020B0604020202020204" charset="0"/>
      <p:regular r:id="rId10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327A"/>
    <a:srgbClr val="FFFEFC"/>
    <a:srgbClr val="757679"/>
    <a:srgbClr val="E6E6E6"/>
    <a:srgbClr val="C8C8C9"/>
    <a:srgbClr val="D3D3D3"/>
    <a:srgbClr val="1F83BD"/>
    <a:srgbClr val="156F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2" dt="2021-04-19T14:55:59.9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74" autoAdjust="0"/>
    <p:restoredTop sz="95421" autoAdjust="0"/>
  </p:normalViewPr>
  <p:slideViewPr>
    <p:cSldViewPr>
      <p:cViewPr varScale="1">
        <p:scale>
          <a:sx n="58" d="100"/>
          <a:sy n="58" d="100"/>
        </p:scale>
        <p:origin x="504" y="108"/>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804"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font" Target="fonts/font3.fntdata"/><Relationship Id="rId112"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font" Target="fonts/font21.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16.fntdata"/><Relationship Id="rId5" Type="http://schemas.openxmlformats.org/officeDocument/2006/relationships/slideMaster" Target="slideMasters/slideMaster2.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microsoft.com/office/2015/10/relationships/revisionInfo" Target="revisionInfo.xml"/><Relationship Id="rId80" Type="http://schemas.openxmlformats.org/officeDocument/2006/relationships/slide" Target="slides/slide74.xml"/><Relationship Id="rId85" Type="http://schemas.openxmlformats.org/officeDocument/2006/relationships/notesMaster" Target="notesMasters/notesMaster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17.fntdata"/><Relationship Id="rId108" Type="http://schemas.openxmlformats.org/officeDocument/2006/relationships/font" Target="fonts/font22.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font" Target="fonts/font20.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handoutMaster" Target="handoutMasters/handout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presProps" Target="pres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1.fntdata"/><Relationship Id="rId104" Type="http://schemas.openxmlformats.org/officeDocument/2006/relationships/font" Target="fonts/font18.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fntdata"/><Relationship Id="rId110"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14.fntdata"/><Relationship Id="rId105" Type="http://schemas.openxmlformats.org/officeDocument/2006/relationships/font" Target="fonts/font19.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font" Target="fonts/font2.fntdata"/><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6487447280918902"/>
          <c:y val="0.124356215772722"/>
          <c:w val="0.67930695100184202"/>
          <c:h val="0.64132397356024295"/>
        </c:manualLayout>
      </c:layout>
      <c:barChart>
        <c:barDir val="bar"/>
        <c:grouping val="clustered"/>
        <c:varyColors val="0"/>
        <c:ser>
          <c:idx val="0"/>
          <c:order val="0"/>
          <c:tx>
            <c:strRef>
              <c:f>Sheet1!$B$1</c:f>
              <c:strCache>
                <c:ptCount val="1"/>
                <c:pt idx="0">
                  <c:v>Sales</c:v>
                </c:pt>
              </c:strCache>
            </c:strRef>
          </c:tx>
          <c:spPr>
            <a:ln w="47625">
              <a:noFill/>
            </a:ln>
            <a:effectLst/>
          </c:spPr>
          <c:invertIfNegative val="0"/>
          <c:dPt>
            <c:idx val="0"/>
            <c:invertIfNegative val="0"/>
            <c:bubble3D val="0"/>
            <c:spPr>
              <a:solidFill>
                <a:srgbClr val="AB499C"/>
              </a:solidFill>
              <a:ln w="47625">
                <a:noFill/>
              </a:ln>
              <a:effectLst/>
            </c:spPr>
            <c:extLst>
              <c:ext xmlns:c16="http://schemas.microsoft.com/office/drawing/2014/chart" uri="{C3380CC4-5D6E-409C-BE32-E72D297353CC}">
                <c16:uniqueId val="{00000001-72A1-4E4E-8A5B-EE3414ECB0EE}"/>
              </c:ext>
            </c:extLst>
          </c:dPt>
          <c:dPt>
            <c:idx val="1"/>
            <c:invertIfNegative val="0"/>
            <c:bubble3D val="0"/>
            <c:spPr>
              <a:solidFill>
                <a:srgbClr val="00A9A4"/>
              </a:solidFill>
              <a:ln w="47625">
                <a:noFill/>
              </a:ln>
              <a:effectLst/>
            </c:spPr>
            <c:extLst>
              <c:ext xmlns:c16="http://schemas.microsoft.com/office/drawing/2014/chart" uri="{C3380CC4-5D6E-409C-BE32-E72D297353CC}">
                <c16:uniqueId val="{00000003-72A1-4E4E-8A5B-EE3414ECB0EE}"/>
              </c:ext>
            </c:extLst>
          </c:dPt>
          <c:dPt>
            <c:idx val="2"/>
            <c:invertIfNegative val="0"/>
            <c:bubble3D val="0"/>
            <c:spPr>
              <a:solidFill>
                <a:srgbClr val="F1971C"/>
              </a:solidFill>
              <a:ln w="47625">
                <a:noFill/>
              </a:ln>
              <a:effectLst/>
            </c:spPr>
            <c:extLst>
              <c:ext xmlns:c16="http://schemas.microsoft.com/office/drawing/2014/chart" uri="{C3380CC4-5D6E-409C-BE32-E72D297353CC}">
                <c16:uniqueId val="{00000005-72A1-4E4E-8A5B-EE3414ECB0EE}"/>
              </c:ext>
            </c:extLst>
          </c:dPt>
          <c:dPt>
            <c:idx val="3"/>
            <c:invertIfNegative val="0"/>
            <c:bubble3D val="0"/>
            <c:spPr>
              <a:solidFill>
                <a:srgbClr val="19A951"/>
              </a:solidFill>
              <a:ln w="47625">
                <a:noFill/>
              </a:ln>
              <a:effectLst/>
            </c:spPr>
            <c:extLst>
              <c:ext xmlns:c16="http://schemas.microsoft.com/office/drawing/2014/chart" uri="{C3380CC4-5D6E-409C-BE32-E72D297353CC}">
                <c16:uniqueId val="{00000007-72A1-4E4E-8A5B-EE3414ECB0EE}"/>
              </c:ext>
            </c:extLst>
          </c:dPt>
          <c:dPt>
            <c:idx val="4"/>
            <c:invertIfNegative val="0"/>
            <c:bubble3D val="0"/>
            <c:spPr>
              <a:solidFill>
                <a:srgbClr val="E9187E"/>
              </a:solidFill>
              <a:ln w="47625">
                <a:noFill/>
              </a:ln>
              <a:effectLst/>
            </c:spPr>
            <c:extLst>
              <c:ext xmlns:c16="http://schemas.microsoft.com/office/drawing/2014/chart" uri="{C3380CC4-5D6E-409C-BE32-E72D297353CC}">
                <c16:uniqueId val="{00000009-72A1-4E4E-8A5B-EE3414ECB0EE}"/>
              </c:ext>
            </c:extLst>
          </c:dPt>
          <c:dPt>
            <c:idx val="5"/>
            <c:invertIfNegative val="0"/>
            <c:bubble3D val="0"/>
            <c:spPr>
              <a:solidFill>
                <a:srgbClr val="FFC50F"/>
              </a:solidFill>
              <a:ln w="47625">
                <a:noFill/>
              </a:ln>
              <a:effectLst/>
            </c:spPr>
            <c:extLst>
              <c:ext xmlns:c16="http://schemas.microsoft.com/office/drawing/2014/chart" uri="{C3380CC4-5D6E-409C-BE32-E72D297353CC}">
                <c16:uniqueId val="{0000000B-72A1-4E4E-8A5B-EE3414ECB0EE}"/>
              </c:ext>
            </c:extLst>
          </c:dPt>
          <c:cat>
            <c:strRef>
              <c:f>Sheet1!$A$2:$A$7</c:f>
              <c:strCache>
                <c:ptCount val="6"/>
                <c:pt idx="0">
                  <c:v>First</c:v>
                </c:pt>
                <c:pt idx="1">
                  <c:v>Second</c:v>
                </c:pt>
                <c:pt idx="2">
                  <c:v>Third</c:v>
                </c:pt>
                <c:pt idx="3">
                  <c:v>Fourth</c:v>
                </c:pt>
                <c:pt idx="4">
                  <c:v>Fifth</c:v>
                </c:pt>
                <c:pt idx="5">
                  <c:v>Sixth</c:v>
                </c:pt>
              </c:strCache>
            </c:strRef>
          </c:cat>
          <c:val>
            <c:numRef>
              <c:f>Sheet1!$B$2:$B$7</c:f>
              <c:numCache>
                <c:formatCode>General</c:formatCode>
                <c:ptCount val="6"/>
                <c:pt idx="0">
                  <c:v>8.1999999999999993</c:v>
                </c:pt>
                <c:pt idx="1">
                  <c:v>3.2</c:v>
                </c:pt>
                <c:pt idx="2">
                  <c:v>1.4</c:v>
                </c:pt>
                <c:pt idx="3">
                  <c:v>6.3</c:v>
                </c:pt>
                <c:pt idx="4">
                  <c:v>1.2</c:v>
                </c:pt>
                <c:pt idx="5">
                  <c:v>2</c:v>
                </c:pt>
              </c:numCache>
            </c:numRef>
          </c:val>
          <c:extLst>
            <c:ext xmlns:c16="http://schemas.microsoft.com/office/drawing/2014/chart" uri="{C3380CC4-5D6E-409C-BE32-E72D297353CC}">
              <c16:uniqueId val="{0000000C-72A1-4E4E-8A5B-EE3414ECB0EE}"/>
            </c:ext>
          </c:extLst>
        </c:ser>
        <c:dLbls>
          <c:showLegendKey val="0"/>
          <c:showVal val="0"/>
          <c:showCatName val="0"/>
          <c:showSerName val="0"/>
          <c:showPercent val="0"/>
          <c:showBubbleSize val="0"/>
        </c:dLbls>
        <c:gapWidth val="25"/>
        <c:axId val="1687658336"/>
        <c:axId val="1687658880"/>
      </c:barChart>
      <c:catAx>
        <c:axId val="1687658336"/>
        <c:scaling>
          <c:orientation val="minMax"/>
        </c:scaling>
        <c:delete val="0"/>
        <c:axPos val="l"/>
        <c:numFmt formatCode="General" sourceLinked="0"/>
        <c:majorTickMark val="out"/>
        <c:minorTickMark val="none"/>
        <c:tickLblPos val="nextTo"/>
        <c:txPr>
          <a:bodyPr/>
          <a:lstStyle/>
          <a:p>
            <a:pPr algn="r">
              <a:defRPr sz="1400">
                <a:latin typeface="Arial  "/>
                <a:cs typeface="Arial  "/>
              </a:defRPr>
            </a:pPr>
            <a:endParaRPr lang="en-US"/>
          </a:p>
        </c:txPr>
        <c:crossAx val="1687658880"/>
        <c:crosses val="autoZero"/>
        <c:auto val="1"/>
        <c:lblAlgn val="ctr"/>
        <c:lblOffset val="100"/>
        <c:noMultiLvlLbl val="0"/>
      </c:catAx>
      <c:valAx>
        <c:axId val="1687658880"/>
        <c:scaling>
          <c:orientation val="minMax"/>
        </c:scaling>
        <c:delete val="0"/>
        <c:axPos val="b"/>
        <c:numFmt formatCode="General" sourceLinked="1"/>
        <c:majorTickMark val="out"/>
        <c:minorTickMark val="none"/>
        <c:tickLblPos val="nextTo"/>
        <c:crossAx val="16876583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1"/>
          <c:order val="0"/>
          <c:tx>
            <c:strRef>
              <c:f>Sheet1!$B$1</c:f>
              <c:strCache>
                <c:ptCount val="1"/>
                <c:pt idx="0">
                  <c:v>Often Volunteer</c:v>
                </c:pt>
              </c:strCache>
            </c:strRef>
          </c:tx>
          <c:spPr>
            <a:solidFill>
              <a:srgbClr val="AB499C"/>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60</c:v>
                </c:pt>
                <c:pt idx="1">
                  <c:v>50</c:v>
                </c:pt>
                <c:pt idx="2">
                  <c:v>43</c:v>
                </c:pt>
                <c:pt idx="3">
                  <c:v>55</c:v>
                </c:pt>
              </c:numCache>
            </c:numRef>
          </c:val>
          <c:extLst>
            <c:ext xmlns:c16="http://schemas.microsoft.com/office/drawing/2014/chart" uri="{C3380CC4-5D6E-409C-BE32-E72D297353CC}">
              <c16:uniqueId val="{00000000-0E73-4E5B-A5E9-28754F0385B4}"/>
            </c:ext>
          </c:extLst>
        </c:ser>
        <c:ser>
          <c:idx val="2"/>
          <c:order val="1"/>
          <c:tx>
            <c:strRef>
              <c:f>Sheet1!$C$1</c:f>
              <c:strCache>
                <c:ptCount val="1"/>
                <c:pt idx="0">
                  <c:v>Rarely Volunteer</c:v>
                </c:pt>
              </c:strCache>
            </c:strRef>
          </c:tx>
          <c:spPr>
            <a:solidFill>
              <a:srgbClr val="6D6A7F"/>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45</c:v>
                </c:pt>
                <c:pt idx="1">
                  <c:v>38</c:v>
                </c:pt>
                <c:pt idx="2">
                  <c:v>30</c:v>
                </c:pt>
                <c:pt idx="3">
                  <c:v>42</c:v>
                </c:pt>
              </c:numCache>
            </c:numRef>
          </c:val>
          <c:extLst>
            <c:ext xmlns:c16="http://schemas.microsoft.com/office/drawing/2014/chart" uri="{C3380CC4-5D6E-409C-BE32-E72D297353CC}">
              <c16:uniqueId val="{00000001-0E73-4E5B-A5E9-28754F0385B4}"/>
            </c:ext>
          </c:extLst>
        </c:ser>
        <c:dLbls>
          <c:showLegendKey val="0"/>
          <c:showVal val="0"/>
          <c:showCatName val="0"/>
          <c:showSerName val="0"/>
          <c:showPercent val="0"/>
          <c:showBubbleSize val="0"/>
        </c:dLbls>
        <c:gapWidth val="30"/>
        <c:axId val="1687659968"/>
        <c:axId val="1687668672"/>
      </c:barChart>
      <c:catAx>
        <c:axId val="1687659968"/>
        <c:scaling>
          <c:orientation val="minMax"/>
        </c:scaling>
        <c:delete val="0"/>
        <c:axPos val="l"/>
        <c:numFmt formatCode="General" sourceLinked="0"/>
        <c:majorTickMark val="out"/>
        <c:minorTickMark val="none"/>
        <c:tickLblPos val="nextTo"/>
        <c:spPr>
          <a:ln w="25400">
            <a:solidFill>
              <a:schemeClr val="tx1"/>
            </a:solidFill>
          </a:ln>
        </c:spPr>
        <c:txPr>
          <a:bodyPr/>
          <a:lstStyle/>
          <a:p>
            <a:pPr>
              <a:defRPr>
                <a:latin typeface="Arial  "/>
                <a:cs typeface="Arial  "/>
              </a:defRPr>
            </a:pPr>
            <a:endParaRPr lang="en-US"/>
          </a:p>
        </c:txPr>
        <c:crossAx val="1687668672"/>
        <c:crosses val="autoZero"/>
        <c:auto val="1"/>
        <c:lblAlgn val="ctr"/>
        <c:lblOffset val="100"/>
        <c:noMultiLvlLbl val="0"/>
      </c:catAx>
      <c:valAx>
        <c:axId val="1687668672"/>
        <c:scaling>
          <c:orientation val="minMax"/>
        </c:scaling>
        <c:delete val="0"/>
        <c:axPos val="b"/>
        <c:numFmt formatCode="General" sourceLinked="1"/>
        <c:majorTickMark val="out"/>
        <c:minorTickMark val="none"/>
        <c:tickLblPos val="nextTo"/>
        <c:spPr>
          <a:ln w="25400">
            <a:solidFill>
              <a:schemeClr val="tx1"/>
            </a:solidFill>
          </a:ln>
        </c:spPr>
        <c:crossAx val="1687659968"/>
        <c:crosses val="autoZero"/>
        <c:crossBetween val="between"/>
      </c:valAx>
      <c:spPr>
        <a:ln w="12700" cmpd="sng"/>
      </c:spPr>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996196309304501"/>
          <c:y val="2.9355228303355199E-2"/>
          <c:w val="0.75865321640373096"/>
          <c:h val="0.76811880994221204"/>
        </c:manualLayout>
      </c:layout>
      <c:pieChart>
        <c:varyColors val="1"/>
        <c:ser>
          <c:idx val="0"/>
          <c:order val="0"/>
          <c:tx>
            <c:strRef>
              <c:f>Sheet1!$B$1</c:f>
              <c:strCache>
                <c:ptCount val="1"/>
                <c:pt idx="0">
                  <c:v>Sales</c:v>
                </c:pt>
              </c:strCache>
            </c:strRef>
          </c:tx>
          <c:spPr>
            <a:effectLst/>
          </c:spPr>
          <c:dPt>
            <c:idx val="0"/>
            <c:bubble3D val="0"/>
            <c:spPr>
              <a:solidFill>
                <a:srgbClr val="AB499C"/>
              </a:solidFill>
              <a:effectLst/>
            </c:spPr>
            <c:extLst>
              <c:ext xmlns:c16="http://schemas.microsoft.com/office/drawing/2014/chart" uri="{C3380CC4-5D6E-409C-BE32-E72D297353CC}">
                <c16:uniqueId val="{00000001-D5BA-493E-B015-42DCF9813629}"/>
              </c:ext>
            </c:extLst>
          </c:dPt>
          <c:dPt>
            <c:idx val="1"/>
            <c:bubble3D val="0"/>
            <c:spPr>
              <a:solidFill>
                <a:srgbClr val="00A9A4"/>
              </a:solidFill>
              <a:effectLst/>
            </c:spPr>
            <c:extLst>
              <c:ext xmlns:c16="http://schemas.microsoft.com/office/drawing/2014/chart" uri="{C3380CC4-5D6E-409C-BE32-E72D297353CC}">
                <c16:uniqueId val="{00000003-D5BA-493E-B015-42DCF9813629}"/>
              </c:ext>
            </c:extLst>
          </c:dPt>
          <c:dPt>
            <c:idx val="2"/>
            <c:bubble3D val="0"/>
            <c:spPr>
              <a:solidFill>
                <a:srgbClr val="F1971C"/>
              </a:solidFill>
              <a:effectLst/>
            </c:spPr>
            <c:extLst>
              <c:ext xmlns:c16="http://schemas.microsoft.com/office/drawing/2014/chart" uri="{C3380CC4-5D6E-409C-BE32-E72D297353CC}">
                <c16:uniqueId val="{00000005-D5BA-493E-B015-42DCF9813629}"/>
              </c:ext>
            </c:extLst>
          </c:dPt>
          <c:dPt>
            <c:idx val="3"/>
            <c:bubble3D val="0"/>
            <c:spPr>
              <a:solidFill>
                <a:srgbClr val="19A951"/>
              </a:solidFill>
              <a:effectLst/>
            </c:spPr>
            <c:extLst>
              <c:ext xmlns:c16="http://schemas.microsoft.com/office/drawing/2014/chart" uri="{C3380CC4-5D6E-409C-BE32-E72D297353CC}">
                <c16:uniqueId val="{00000007-D5BA-493E-B015-42DCF9813629}"/>
              </c:ext>
            </c:extLst>
          </c:dPt>
          <c:dPt>
            <c:idx val="4"/>
            <c:bubble3D val="0"/>
            <c:spPr>
              <a:solidFill>
                <a:srgbClr val="E9187E"/>
              </a:solidFill>
              <a:effectLst/>
            </c:spPr>
            <c:extLst>
              <c:ext xmlns:c16="http://schemas.microsoft.com/office/drawing/2014/chart" uri="{C3380CC4-5D6E-409C-BE32-E72D297353CC}">
                <c16:uniqueId val="{00000009-D5BA-493E-B015-42DCF9813629}"/>
              </c:ext>
            </c:extLst>
          </c:dPt>
          <c:dPt>
            <c:idx val="5"/>
            <c:bubble3D val="0"/>
            <c:spPr>
              <a:solidFill>
                <a:srgbClr val="FFC50F"/>
              </a:solidFill>
              <a:effectLst/>
            </c:spPr>
            <c:extLst>
              <c:ext xmlns:c16="http://schemas.microsoft.com/office/drawing/2014/chart" uri="{C3380CC4-5D6E-409C-BE32-E72D297353CC}">
                <c16:uniqueId val="{0000000B-D5BA-493E-B015-42DCF9813629}"/>
              </c:ext>
            </c:extLst>
          </c:dPt>
          <c:cat>
            <c:strRef>
              <c:f>Sheet1!$A$2:$A$7</c:f>
              <c:strCache>
                <c:ptCount val="6"/>
                <c:pt idx="0">
                  <c:v>1st</c:v>
                </c:pt>
                <c:pt idx="1">
                  <c:v>2nd</c:v>
                </c:pt>
                <c:pt idx="2">
                  <c:v>3rd</c:v>
                </c:pt>
                <c:pt idx="3">
                  <c:v>4th</c:v>
                </c:pt>
                <c:pt idx="4">
                  <c:v>5th</c:v>
                </c:pt>
                <c:pt idx="5">
                  <c:v>6th</c:v>
                </c:pt>
              </c:strCache>
            </c:strRef>
          </c:cat>
          <c:val>
            <c:numRef>
              <c:f>Sheet1!$B$2:$B$7</c:f>
              <c:numCache>
                <c:formatCode>General</c:formatCode>
                <c:ptCount val="6"/>
                <c:pt idx="0">
                  <c:v>8.1999999999999993</c:v>
                </c:pt>
                <c:pt idx="1">
                  <c:v>3.2</c:v>
                </c:pt>
                <c:pt idx="2">
                  <c:v>1.4</c:v>
                </c:pt>
                <c:pt idx="3">
                  <c:v>1.2</c:v>
                </c:pt>
                <c:pt idx="4">
                  <c:v>0.5</c:v>
                </c:pt>
                <c:pt idx="5">
                  <c:v>0.25</c:v>
                </c:pt>
              </c:numCache>
            </c:numRef>
          </c:val>
          <c:extLst>
            <c:ext xmlns:c16="http://schemas.microsoft.com/office/drawing/2014/chart" uri="{C3380CC4-5D6E-409C-BE32-E72D297353CC}">
              <c16:uniqueId val="{0000000C-D5BA-493E-B015-42DCF981362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11711103034316001"/>
          <c:y val="0.79933194293368703"/>
          <c:w val="0.78347549192480404"/>
          <c:h val="0.160564423382376"/>
        </c:manualLayout>
      </c:layout>
      <c:overlay val="0"/>
      <c:txPr>
        <a:bodyPr/>
        <a:lstStyle/>
        <a:p>
          <a:pPr algn="ctr">
            <a:defRPr sz="1400">
              <a:latin typeface="Arial  "/>
              <a:cs typeface="Arial  "/>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6487447280918902"/>
          <c:y val="0.124356215772722"/>
          <c:w val="0.67930695100184202"/>
          <c:h val="0.64132397356024295"/>
        </c:manualLayout>
      </c:layout>
      <c:barChart>
        <c:barDir val="bar"/>
        <c:grouping val="clustered"/>
        <c:varyColors val="0"/>
        <c:ser>
          <c:idx val="0"/>
          <c:order val="0"/>
          <c:tx>
            <c:strRef>
              <c:f>Sheet1!$B$1</c:f>
              <c:strCache>
                <c:ptCount val="1"/>
                <c:pt idx="0">
                  <c:v>Sales</c:v>
                </c:pt>
              </c:strCache>
            </c:strRef>
          </c:tx>
          <c:spPr>
            <a:ln w="47625">
              <a:noFill/>
            </a:ln>
            <a:effectLst/>
          </c:spPr>
          <c:invertIfNegative val="0"/>
          <c:dPt>
            <c:idx val="0"/>
            <c:invertIfNegative val="0"/>
            <c:bubble3D val="0"/>
            <c:spPr>
              <a:solidFill>
                <a:srgbClr val="AB499C"/>
              </a:solidFill>
              <a:ln w="47625">
                <a:noFill/>
              </a:ln>
              <a:effectLst/>
            </c:spPr>
            <c:extLst>
              <c:ext xmlns:c16="http://schemas.microsoft.com/office/drawing/2014/chart" uri="{C3380CC4-5D6E-409C-BE32-E72D297353CC}">
                <c16:uniqueId val="{00000001-72A1-4E4E-8A5B-EE3414ECB0EE}"/>
              </c:ext>
            </c:extLst>
          </c:dPt>
          <c:dPt>
            <c:idx val="1"/>
            <c:invertIfNegative val="0"/>
            <c:bubble3D val="0"/>
            <c:spPr>
              <a:solidFill>
                <a:srgbClr val="00A9A4"/>
              </a:solidFill>
              <a:ln w="47625">
                <a:noFill/>
              </a:ln>
              <a:effectLst/>
            </c:spPr>
            <c:extLst>
              <c:ext xmlns:c16="http://schemas.microsoft.com/office/drawing/2014/chart" uri="{C3380CC4-5D6E-409C-BE32-E72D297353CC}">
                <c16:uniqueId val="{00000003-72A1-4E4E-8A5B-EE3414ECB0EE}"/>
              </c:ext>
            </c:extLst>
          </c:dPt>
          <c:dPt>
            <c:idx val="2"/>
            <c:invertIfNegative val="0"/>
            <c:bubble3D val="0"/>
            <c:spPr>
              <a:solidFill>
                <a:srgbClr val="F1971C"/>
              </a:solidFill>
              <a:ln w="47625">
                <a:noFill/>
              </a:ln>
              <a:effectLst/>
            </c:spPr>
            <c:extLst>
              <c:ext xmlns:c16="http://schemas.microsoft.com/office/drawing/2014/chart" uri="{C3380CC4-5D6E-409C-BE32-E72D297353CC}">
                <c16:uniqueId val="{00000005-72A1-4E4E-8A5B-EE3414ECB0EE}"/>
              </c:ext>
            </c:extLst>
          </c:dPt>
          <c:dPt>
            <c:idx val="3"/>
            <c:invertIfNegative val="0"/>
            <c:bubble3D val="0"/>
            <c:spPr>
              <a:solidFill>
                <a:srgbClr val="19A951"/>
              </a:solidFill>
              <a:ln w="47625">
                <a:noFill/>
              </a:ln>
              <a:effectLst/>
            </c:spPr>
            <c:extLst>
              <c:ext xmlns:c16="http://schemas.microsoft.com/office/drawing/2014/chart" uri="{C3380CC4-5D6E-409C-BE32-E72D297353CC}">
                <c16:uniqueId val="{00000007-72A1-4E4E-8A5B-EE3414ECB0EE}"/>
              </c:ext>
            </c:extLst>
          </c:dPt>
          <c:dPt>
            <c:idx val="4"/>
            <c:invertIfNegative val="0"/>
            <c:bubble3D val="0"/>
            <c:spPr>
              <a:solidFill>
                <a:srgbClr val="E9187E"/>
              </a:solidFill>
              <a:ln w="47625">
                <a:noFill/>
              </a:ln>
              <a:effectLst/>
            </c:spPr>
            <c:extLst>
              <c:ext xmlns:c16="http://schemas.microsoft.com/office/drawing/2014/chart" uri="{C3380CC4-5D6E-409C-BE32-E72D297353CC}">
                <c16:uniqueId val="{00000009-72A1-4E4E-8A5B-EE3414ECB0EE}"/>
              </c:ext>
            </c:extLst>
          </c:dPt>
          <c:dPt>
            <c:idx val="5"/>
            <c:invertIfNegative val="0"/>
            <c:bubble3D val="0"/>
            <c:spPr>
              <a:solidFill>
                <a:srgbClr val="FFC50F"/>
              </a:solidFill>
              <a:ln w="47625">
                <a:noFill/>
              </a:ln>
              <a:effectLst/>
            </c:spPr>
            <c:extLst>
              <c:ext xmlns:c16="http://schemas.microsoft.com/office/drawing/2014/chart" uri="{C3380CC4-5D6E-409C-BE32-E72D297353CC}">
                <c16:uniqueId val="{0000000B-72A1-4E4E-8A5B-EE3414ECB0EE}"/>
              </c:ext>
            </c:extLst>
          </c:dPt>
          <c:cat>
            <c:strRef>
              <c:f>Sheet1!$A$2:$A$7</c:f>
              <c:strCache>
                <c:ptCount val="6"/>
                <c:pt idx="0">
                  <c:v>First</c:v>
                </c:pt>
                <c:pt idx="1">
                  <c:v>Second</c:v>
                </c:pt>
                <c:pt idx="2">
                  <c:v>Third</c:v>
                </c:pt>
                <c:pt idx="3">
                  <c:v>Fourth</c:v>
                </c:pt>
                <c:pt idx="4">
                  <c:v>Fifth</c:v>
                </c:pt>
                <c:pt idx="5">
                  <c:v>Sixth</c:v>
                </c:pt>
              </c:strCache>
            </c:strRef>
          </c:cat>
          <c:val>
            <c:numRef>
              <c:f>Sheet1!$B$2:$B$7</c:f>
              <c:numCache>
                <c:formatCode>General</c:formatCode>
                <c:ptCount val="6"/>
                <c:pt idx="0">
                  <c:v>8.1999999999999993</c:v>
                </c:pt>
                <c:pt idx="1">
                  <c:v>3.2</c:v>
                </c:pt>
                <c:pt idx="2">
                  <c:v>1.4</c:v>
                </c:pt>
                <c:pt idx="3">
                  <c:v>6.3</c:v>
                </c:pt>
                <c:pt idx="4">
                  <c:v>1.2</c:v>
                </c:pt>
                <c:pt idx="5">
                  <c:v>2</c:v>
                </c:pt>
              </c:numCache>
            </c:numRef>
          </c:val>
          <c:extLst>
            <c:ext xmlns:c16="http://schemas.microsoft.com/office/drawing/2014/chart" uri="{C3380CC4-5D6E-409C-BE32-E72D297353CC}">
              <c16:uniqueId val="{0000000C-72A1-4E4E-8A5B-EE3414ECB0EE}"/>
            </c:ext>
          </c:extLst>
        </c:ser>
        <c:dLbls>
          <c:showLegendKey val="0"/>
          <c:showVal val="0"/>
          <c:showCatName val="0"/>
          <c:showSerName val="0"/>
          <c:showPercent val="0"/>
          <c:showBubbleSize val="0"/>
        </c:dLbls>
        <c:gapWidth val="25"/>
        <c:axId val="1687658336"/>
        <c:axId val="1687658880"/>
      </c:barChart>
      <c:catAx>
        <c:axId val="1687658336"/>
        <c:scaling>
          <c:orientation val="minMax"/>
        </c:scaling>
        <c:delete val="0"/>
        <c:axPos val="l"/>
        <c:numFmt formatCode="General" sourceLinked="0"/>
        <c:majorTickMark val="out"/>
        <c:minorTickMark val="none"/>
        <c:tickLblPos val="nextTo"/>
        <c:txPr>
          <a:bodyPr/>
          <a:lstStyle/>
          <a:p>
            <a:pPr algn="r">
              <a:defRPr sz="1400">
                <a:latin typeface="Arial  "/>
                <a:cs typeface="Arial  "/>
              </a:defRPr>
            </a:pPr>
            <a:endParaRPr lang="en-US"/>
          </a:p>
        </c:txPr>
        <c:crossAx val="1687658880"/>
        <c:crosses val="autoZero"/>
        <c:auto val="1"/>
        <c:lblAlgn val="ctr"/>
        <c:lblOffset val="100"/>
        <c:noMultiLvlLbl val="0"/>
      </c:catAx>
      <c:valAx>
        <c:axId val="1687658880"/>
        <c:scaling>
          <c:orientation val="minMax"/>
        </c:scaling>
        <c:delete val="0"/>
        <c:axPos val="b"/>
        <c:numFmt formatCode="General" sourceLinked="1"/>
        <c:majorTickMark val="out"/>
        <c:minorTickMark val="none"/>
        <c:tickLblPos val="nextTo"/>
        <c:crossAx val="16876583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1"/>
          <c:order val="0"/>
          <c:tx>
            <c:strRef>
              <c:f>Sheet1!$B$1</c:f>
              <c:strCache>
                <c:ptCount val="1"/>
                <c:pt idx="0">
                  <c:v>Often Volunteer</c:v>
                </c:pt>
              </c:strCache>
            </c:strRef>
          </c:tx>
          <c:spPr>
            <a:solidFill>
              <a:srgbClr val="AB499C"/>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60</c:v>
                </c:pt>
                <c:pt idx="1">
                  <c:v>50</c:v>
                </c:pt>
                <c:pt idx="2">
                  <c:v>43</c:v>
                </c:pt>
                <c:pt idx="3">
                  <c:v>55</c:v>
                </c:pt>
              </c:numCache>
            </c:numRef>
          </c:val>
          <c:extLst>
            <c:ext xmlns:c16="http://schemas.microsoft.com/office/drawing/2014/chart" uri="{C3380CC4-5D6E-409C-BE32-E72D297353CC}">
              <c16:uniqueId val="{00000000-0E73-4E5B-A5E9-28754F0385B4}"/>
            </c:ext>
          </c:extLst>
        </c:ser>
        <c:ser>
          <c:idx val="2"/>
          <c:order val="1"/>
          <c:tx>
            <c:strRef>
              <c:f>Sheet1!$C$1</c:f>
              <c:strCache>
                <c:ptCount val="1"/>
                <c:pt idx="0">
                  <c:v>Rarely Volunteer</c:v>
                </c:pt>
              </c:strCache>
            </c:strRef>
          </c:tx>
          <c:spPr>
            <a:solidFill>
              <a:srgbClr val="6D6A7F"/>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45</c:v>
                </c:pt>
                <c:pt idx="1">
                  <c:v>38</c:v>
                </c:pt>
                <c:pt idx="2">
                  <c:v>30</c:v>
                </c:pt>
                <c:pt idx="3">
                  <c:v>42</c:v>
                </c:pt>
              </c:numCache>
            </c:numRef>
          </c:val>
          <c:extLst>
            <c:ext xmlns:c16="http://schemas.microsoft.com/office/drawing/2014/chart" uri="{C3380CC4-5D6E-409C-BE32-E72D297353CC}">
              <c16:uniqueId val="{00000001-0E73-4E5B-A5E9-28754F0385B4}"/>
            </c:ext>
          </c:extLst>
        </c:ser>
        <c:dLbls>
          <c:showLegendKey val="0"/>
          <c:showVal val="0"/>
          <c:showCatName val="0"/>
          <c:showSerName val="0"/>
          <c:showPercent val="0"/>
          <c:showBubbleSize val="0"/>
        </c:dLbls>
        <c:gapWidth val="30"/>
        <c:axId val="1687659968"/>
        <c:axId val="1687668672"/>
      </c:barChart>
      <c:catAx>
        <c:axId val="1687659968"/>
        <c:scaling>
          <c:orientation val="minMax"/>
        </c:scaling>
        <c:delete val="0"/>
        <c:axPos val="l"/>
        <c:numFmt formatCode="General" sourceLinked="0"/>
        <c:majorTickMark val="out"/>
        <c:minorTickMark val="none"/>
        <c:tickLblPos val="nextTo"/>
        <c:spPr>
          <a:ln w="25400">
            <a:solidFill>
              <a:schemeClr val="tx1"/>
            </a:solidFill>
          </a:ln>
        </c:spPr>
        <c:txPr>
          <a:bodyPr/>
          <a:lstStyle/>
          <a:p>
            <a:pPr>
              <a:defRPr>
                <a:latin typeface="Arial  "/>
                <a:cs typeface="Arial  "/>
              </a:defRPr>
            </a:pPr>
            <a:endParaRPr lang="en-US"/>
          </a:p>
        </c:txPr>
        <c:crossAx val="1687668672"/>
        <c:crosses val="autoZero"/>
        <c:auto val="1"/>
        <c:lblAlgn val="ctr"/>
        <c:lblOffset val="100"/>
        <c:noMultiLvlLbl val="0"/>
      </c:catAx>
      <c:valAx>
        <c:axId val="1687668672"/>
        <c:scaling>
          <c:orientation val="minMax"/>
        </c:scaling>
        <c:delete val="0"/>
        <c:axPos val="b"/>
        <c:numFmt formatCode="General" sourceLinked="1"/>
        <c:majorTickMark val="out"/>
        <c:minorTickMark val="none"/>
        <c:tickLblPos val="nextTo"/>
        <c:spPr>
          <a:ln w="25400">
            <a:solidFill>
              <a:schemeClr val="tx1"/>
            </a:solidFill>
          </a:ln>
        </c:spPr>
        <c:crossAx val="1687659968"/>
        <c:crosses val="autoZero"/>
        <c:crossBetween val="between"/>
      </c:valAx>
      <c:spPr>
        <a:ln w="12700" cmpd="sng"/>
      </c:spPr>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996196309304501"/>
          <c:y val="2.9355228303355199E-2"/>
          <c:w val="0.75865321640373096"/>
          <c:h val="0.76811880994221204"/>
        </c:manualLayout>
      </c:layout>
      <c:pieChart>
        <c:varyColors val="1"/>
        <c:ser>
          <c:idx val="0"/>
          <c:order val="0"/>
          <c:tx>
            <c:strRef>
              <c:f>Sheet1!$B$1</c:f>
              <c:strCache>
                <c:ptCount val="1"/>
                <c:pt idx="0">
                  <c:v>Sales</c:v>
                </c:pt>
              </c:strCache>
            </c:strRef>
          </c:tx>
          <c:spPr>
            <a:effectLst/>
          </c:spPr>
          <c:dPt>
            <c:idx val="0"/>
            <c:bubble3D val="0"/>
            <c:spPr>
              <a:solidFill>
                <a:srgbClr val="AB499C"/>
              </a:solidFill>
              <a:effectLst/>
            </c:spPr>
            <c:extLst>
              <c:ext xmlns:c16="http://schemas.microsoft.com/office/drawing/2014/chart" uri="{C3380CC4-5D6E-409C-BE32-E72D297353CC}">
                <c16:uniqueId val="{00000001-D5BA-493E-B015-42DCF9813629}"/>
              </c:ext>
            </c:extLst>
          </c:dPt>
          <c:dPt>
            <c:idx val="1"/>
            <c:bubble3D val="0"/>
            <c:spPr>
              <a:solidFill>
                <a:srgbClr val="00A9A4"/>
              </a:solidFill>
              <a:effectLst/>
            </c:spPr>
            <c:extLst>
              <c:ext xmlns:c16="http://schemas.microsoft.com/office/drawing/2014/chart" uri="{C3380CC4-5D6E-409C-BE32-E72D297353CC}">
                <c16:uniqueId val="{00000003-D5BA-493E-B015-42DCF9813629}"/>
              </c:ext>
            </c:extLst>
          </c:dPt>
          <c:dPt>
            <c:idx val="2"/>
            <c:bubble3D val="0"/>
            <c:spPr>
              <a:solidFill>
                <a:srgbClr val="F1971C"/>
              </a:solidFill>
              <a:effectLst/>
            </c:spPr>
            <c:extLst>
              <c:ext xmlns:c16="http://schemas.microsoft.com/office/drawing/2014/chart" uri="{C3380CC4-5D6E-409C-BE32-E72D297353CC}">
                <c16:uniqueId val="{00000005-D5BA-493E-B015-42DCF9813629}"/>
              </c:ext>
            </c:extLst>
          </c:dPt>
          <c:dPt>
            <c:idx val="3"/>
            <c:bubble3D val="0"/>
            <c:spPr>
              <a:solidFill>
                <a:srgbClr val="19A951"/>
              </a:solidFill>
              <a:effectLst/>
            </c:spPr>
            <c:extLst>
              <c:ext xmlns:c16="http://schemas.microsoft.com/office/drawing/2014/chart" uri="{C3380CC4-5D6E-409C-BE32-E72D297353CC}">
                <c16:uniqueId val="{00000007-D5BA-493E-B015-42DCF9813629}"/>
              </c:ext>
            </c:extLst>
          </c:dPt>
          <c:dPt>
            <c:idx val="4"/>
            <c:bubble3D val="0"/>
            <c:spPr>
              <a:solidFill>
                <a:srgbClr val="E9187E"/>
              </a:solidFill>
              <a:effectLst/>
            </c:spPr>
            <c:extLst>
              <c:ext xmlns:c16="http://schemas.microsoft.com/office/drawing/2014/chart" uri="{C3380CC4-5D6E-409C-BE32-E72D297353CC}">
                <c16:uniqueId val="{00000009-D5BA-493E-B015-42DCF9813629}"/>
              </c:ext>
            </c:extLst>
          </c:dPt>
          <c:dPt>
            <c:idx val="5"/>
            <c:bubble3D val="0"/>
            <c:spPr>
              <a:solidFill>
                <a:srgbClr val="FFC50F"/>
              </a:solidFill>
              <a:effectLst/>
            </c:spPr>
            <c:extLst>
              <c:ext xmlns:c16="http://schemas.microsoft.com/office/drawing/2014/chart" uri="{C3380CC4-5D6E-409C-BE32-E72D297353CC}">
                <c16:uniqueId val="{0000000B-D5BA-493E-B015-42DCF9813629}"/>
              </c:ext>
            </c:extLst>
          </c:dPt>
          <c:cat>
            <c:strRef>
              <c:f>Sheet1!$A$2:$A$7</c:f>
              <c:strCache>
                <c:ptCount val="6"/>
                <c:pt idx="0">
                  <c:v>1st</c:v>
                </c:pt>
                <c:pt idx="1">
                  <c:v>2nd</c:v>
                </c:pt>
                <c:pt idx="2">
                  <c:v>3rd</c:v>
                </c:pt>
                <c:pt idx="3">
                  <c:v>4th</c:v>
                </c:pt>
                <c:pt idx="4">
                  <c:v>5th</c:v>
                </c:pt>
                <c:pt idx="5">
                  <c:v>6th</c:v>
                </c:pt>
              </c:strCache>
            </c:strRef>
          </c:cat>
          <c:val>
            <c:numRef>
              <c:f>Sheet1!$B$2:$B$7</c:f>
              <c:numCache>
                <c:formatCode>General</c:formatCode>
                <c:ptCount val="6"/>
                <c:pt idx="0">
                  <c:v>8.1999999999999993</c:v>
                </c:pt>
                <c:pt idx="1">
                  <c:v>3.2</c:v>
                </c:pt>
                <c:pt idx="2">
                  <c:v>1.4</c:v>
                </c:pt>
                <c:pt idx="3">
                  <c:v>1.2</c:v>
                </c:pt>
                <c:pt idx="4">
                  <c:v>0.5</c:v>
                </c:pt>
                <c:pt idx="5">
                  <c:v>0.25</c:v>
                </c:pt>
              </c:numCache>
            </c:numRef>
          </c:val>
          <c:extLst>
            <c:ext xmlns:c16="http://schemas.microsoft.com/office/drawing/2014/chart" uri="{C3380CC4-5D6E-409C-BE32-E72D297353CC}">
              <c16:uniqueId val="{0000000C-D5BA-493E-B015-42DCF981362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11711103034316001"/>
          <c:y val="0.79933194293368703"/>
          <c:w val="0.78347549192480404"/>
          <c:h val="0.160564423382376"/>
        </c:manualLayout>
      </c:layout>
      <c:overlay val="0"/>
      <c:txPr>
        <a:bodyPr/>
        <a:lstStyle/>
        <a:p>
          <a:pPr algn="ctr">
            <a:defRPr sz="1400">
              <a:latin typeface="Arial  "/>
              <a:cs typeface="Arial  "/>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680265498727552"/>
          <c:y val="0.12838514741943208"/>
          <c:w val="0.45193435926892117"/>
          <c:h val="0.73304718586429773"/>
        </c:manualLayout>
      </c:layout>
      <c:pieChart>
        <c:varyColors val="1"/>
        <c:ser>
          <c:idx val="0"/>
          <c:order val="0"/>
          <c:tx>
            <c:strRef>
              <c:f>Sheet1!$B$1</c:f>
              <c:strCache>
                <c:ptCount val="1"/>
                <c:pt idx="0">
                  <c:v>Sales</c:v>
                </c:pt>
              </c:strCache>
            </c:strRef>
          </c:tx>
          <c:dPt>
            <c:idx val="0"/>
            <c:bubble3D val="0"/>
            <c:spPr>
              <a:solidFill>
                <a:schemeClr val="tx1">
                  <a:lumMod val="90000"/>
                  <a:lumOff val="1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CD9-4419-9D70-BE47810892EA}"/>
              </c:ext>
            </c:extLst>
          </c:dPt>
          <c:dPt>
            <c:idx val="1"/>
            <c:bubble3D val="0"/>
            <c:spPr>
              <a:solidFill>
                <a:schemeClr val="accent3">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CD9-4419-9D70-BE47810892EA}"/>
              </c:ext>
            </c:extLst>
          </c:dPt>
          <c:dPt>
            <c:idx val="2"/>
            <c:bubble3D val="0"/>
            <c:spPr>
              <a:solidFill>
                <a:schemeClr val="accent1">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5CD9-4419-9D70-BE47810892EA}"/>
              </c:ext>
            </c:extLst>
          </c:dPt>
          <c:dPt>
            <c:idx val="3"/>
            <c:bubble3D val="0"/>
            <c:spPr>
              <a:solidFill>
                <a:schemeClr val="accent3">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5CD9-4419-9D70-BE47810892EA}"/>
              </c:ext>
            </c:extLst>
          </c:dPt>
          <c:dPt>
            <c:idx val="4"/>
            <c:bubble3D val="0"/>
            <c:spPr>
              <a:solidFill>
                <a:schemeClr val="accent3">
                  <a:tint val="5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5CD9-4419-9D70-BE47810892EA}"/>
              </c:ext>
            </c:extLst>
          </c:dPt>
          <c:dLbls>
            <c:dLbl>
              <c:idx val="0"/>
              <c:layout>
                <c:manualLayout>
                  <c:x val="4.6967909362727815E-2"/>
                  <c:y val="1.8590645078654738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3"/>
                        </a:solidFill>
                        <a:latin typeface="+mn-lt"/>
                        <a:ea typeface="+mn-ea"/>
                        <a:cs typeface="+mn-cs"/>
                      </a:defRPr>
                    </a:pPr>
                    <a:fld id="{2B761BC3-73B0-45F3-9D8A-006D16DEE3C4}" type="CATEGORYNAME">
                      <a:rPr lang="en-US" sz="2000" smtClean="0"/>
                      <a:pPr>
                        <a:defRPr sz="2000">
                          <a:solidFill>
                            <a:schemeClr val="accent3"/>
                          </a:solidFill>
                        </a:defRPr>
                      </a:pPr>
                      <a:t>[CATEGORY NAME]</a:t>
                    </a:fld>
                    <a:r>
                      <a:rPr lang="en-US" sz="2000" baseline="0" dirty="0"/>
                      <a:t/>
                    </a:r>
                    <a:br>
                      <a:rPr lang="en-US" sz="2000" baseline="0" dirty="0"/>
                    </a:br>
                    <a:r>
                      <a:rPr lang="en-US" sz="2000" baseline="0" dirty="0"/>
                      <a:t> </a:t>
                    </a:r>
                    <a:fld id="{E03C2D72-3E83-4945-B7C3-EF6A0876AE2F}" type="VALUE">
                      <a:rPr lang="en-US" sz="2000" baseline="0"/>
                      <a:pPr>
                        <a:defRPr sz="2000">
                          <a:solidFill>
                            <a:schemeClr val="accent3"/>
                          </a:solidFill>
                        </a:defRPr>
                      </a:pPr>
                      <a:t>[VALUE]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CD9-4419-9D70-BE47810892EA}"/>
                </c:ext>
              </c:extLst>
            </c:dLbl>
            <c:dLbl>
              <c:idx val="1"/>
              <c:layout>
                <c:manualLayout>
                  <c:x val="6.7097013375325447E-3"/>
                  <c:y val="-9.9592741492793249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3"/>
                        </a:solidFill>
                        <a:latin typeface="+mn-lt"/>
                        <a:ea typeface="+mn-ea"/>
                        <a:cs typeface="+mn-cs"/>
                      </a:defRPr>
                    </a:pPr>
                    <a:fld id="{A909CAB1-965A-4F98-BBED-B30D8C62B972}" type="CATEGORYNAME">
                      <a:rPr lang="en-US" sz="2000" smtClean="0"/>
                      <a:pPr>
                        <a:defRPr sz="2000">
                          <a:solidFill>
                            <a:schemeClr val="accent3"/>
                          </a:solidFill>
                        </a:defRPr>
                      </a:pPr>
                      <a:t>[CATEGORY NAME]</a:t>
                    </a:fld>
                    <a:r>
                      <a:rPr lang="en-US" sz="2000" baseline="0" dirty="0"/>
                      <a:t> </a:t>
                    </a:r>
                    <a:br>
                      <a:rPr lang="en-US" sz="2000" baseline="0" dirty="0"/>
                    </a:br>
                    <a:fld id="{EAE9F277-1AD8-4D5B-8116-F08AA0CF720D}" type="VALUE">
                      <a:rPr lang="en-US" sz="2000" baseline="0" smtClean="0"/>
                      <a:pPr>
                        <a:defRPr sz="2000">
                          <a:solidFill>
                            <a:schemeClr val="accent3"/>
                          </a:solidFill>
                        </a:defRPr>
                      </a:pPr>
                      <a:t>[VALUE]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CD9-4419-9D70-BE47810892EA}"/>
                </c:ext>
              </c:extLst>
            </c:dLbl>
            <c:dLbl>
              <c:idx val="2"/>
              <c:layout>
                <c:manualLayout>
                  <c:x val="-3.0672920400148775E-2"/>
                  <c:y val="-3.9837096597117302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3"/>
                        </a:solidFill>
                        <a:latin typeface="+mn-lt"/>
                        <a:ea typeface="+mn-ea"/>
                        <a:cs typeface="+mn-cs"/>
                      </a:defRPr>
                    </a:pPr>
                    <a:fld id="{C34C523C-9987-4D59-A5F6-A0A9BBA9B1C9}" type="CATEGORYNAME">
                      <a:rPr lang="en-US" sz="2000" smtClean="0"/>
                      <a:pPr>
                        <a:defRPr sz="2000">
                          <a:solidFill>
                            <a:schemeClr val="accent3"/>
                          </a:solidFill>
                        </a:defRPr>
                      </a:pPr>
                      <a:t>[CATEGORY NAME]</a:t>
                    </a:fld>
                    <a:r>
                      <a:rPr lang="en-US" sz="2000" baseline="0" dirty="0"/>
                      <a:t> </a:t>
                    </a:r>
                    <a:br>
                      <a:rPr lang="en-US" sz="2000" baseline="0" dirty="0"/>
                    </a:br>
                    <a:fld id="{5358B69B-E118-41C4-B671-9575A98B989D}" type="VALUE">
                      <a:rPr lang="en-US" sz="2000" baseline="0" smtClean="0"/>
                      <a:pPr>
                        <a:defRPr sz="2000">
                          <a:solidFill>
                            <a:schemeClr val="accent3"/>
                          </a:solidFill>
                        </a:defRPr>
                      </a:pPr>
                      <a:t>[VALUE]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CD9-4419-9D70-BE47810892EA}"/>
                </c:ext>
              </c:extLst>
            </c:dLbl>
            <c:dLbl>
              <c:idx val="3"/>
              <c:layout>
                <c:manualLayout>
                  <c:x val="7.6682301000371936E-3"/>
                  <c:y val="-5.4444032016060323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3"/>
                        </a:solidFill>
                        <a:latin typeface="+mn-lt"/>
                        <a:ea typeface="+mn-ea"/>
                        <a:cs typeface="+mn-cs"/>
                      </a:defRPr>
                    </a:pPr>
                    <a:fld id="{CC716359-3D65-4758-ACC8-B99475696745}" type="CATEGORYNAME">
                      <a:rPr lang="en-US" sz="2000" smtClean="0"/>
                      <a:pPr>
                        <a:defRPr sz="2000">
                          <a:solidFill>
                            <a:schemeClr val="accent3"/>
                          </a:solidFill>
                        </a:defRPr>
                      </a:pPr>
                      <a:t>[CATEGORY NAME]</a:t>
                    </a:fld>
                    <a:r>
                      <a:rPr lang="en-US" sz="2000" baseline="0" dirty="0"/>
                      <a:t/>
                    </a:r>
                    <a:br>
                      <a:rPr lang="en-US" sz="2000" baseline="0" dirty="0"/>
                    </a:br>
                    <a:r>
                      <a:rPr lang="en-US" sz="2000" baseline="0" dirty="0"/>
                      <a:t> </a:t>
                    </a:r>
                    <a:fld id="{B3A8DE4C-0980-4AB3-AA74-2B1983F3E84D}" type="VALUE">
                      <a:rPr lang="en-US" sz="2000" baseline="0"/>
                      <a:pPr>
                        <a:defRPr sz="2000">
                          <a:solidFill>
                            <a:schemeClr val="accent3"/>
                          </a:solidFill>
                        </a:defRPr>
                      </a:pPr>
                      <a:t>[VALUE]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CD9-4419-9D70-BE47810892EA}"/>
                </c:ext>
              </c:extLst>
            </c:dLbl>
            <c:dLbl>
              <c:idx val="4"/>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3">
                          <a:tint val="54000"/>
                        </a:schemeClr>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9-5CD9-4419-9D70-BE47810892E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3">
                        <a:shade val="76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0">
                  <c:v>Individuals</c:v>
                </c:pt>
                <c:pt idx="1">
                  <c:v>Foundations</c:v>
                </c:pt>
                <c:pt idx="2">
                  <c:v>Bequests</c:v>
                </c:pt>
                <c:pt idx="3">
                  <c:v>Corporations</c:v>
                </c:pt>
              </c:strCache>
            </c:strRef>
          </c:cat>
          <c:val>
            <c:numRef>
              <c:f>Sheet1!$B$2:$B$6</c:f>
              <c:numCache>
                <c:formatCode>"$"#,##0.00_);[Red]\("$"#,##0.00\)</c:formatCode>
                <c:ptCount val="5"/>
                <c:pt idx="0">
                  <c:v>309.66000000000003</c:v>
                </c:pt>
                <c:pt idx="1">
                  <c:v>75.69</c:v>
                </c:pt>
                <c:pt idx="2">
                  <c:v>43.21</c:v>
                </c:pt>
                <c:pt idx="3">
                  <c:v>21.09</c:v>
                </c:pt>
              </c:numCache>
            </c:numRef>
          </c:val>
          <c:extLst>
            <c:ext xmlns:c16="http://schemas.microsoft.com/office/drawing/2014/chart" uri="{C3380CC4-5D6E-409C-BE32-E72D297353CC}">
              <c16:uniqueId val="{0000000A-5CD9-4419-9D70-BE47810892EA}"/>
            </c:ext>
          </c:extLst>
        </c:ser>
        <c:ser>
          <c:idx val="1"/>
          <c:order val="1"/>
          <c:tx>
            <c:strRef>
              <c:f>Sheet1!$C$1</c:f>
              <c:strCache>
                <c:ptCount val="1"/>
                <c:pt idx="0">
                  <c:v>Percent</c:v>
                </c:pt>
              </c:strCache>
            </c:strRef>
          </c:tx>
          <c:dPt>
            <c:idx val="0"/>
            <c:bubble3D val="0"/>
            <c:spPr>
              <a:solidFill>
                <a:schemeClr val="accent3">
                  <a:shade val="53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C-5CD9-4419-9D70-BE47810892EA}"/>
              </c:ext>
            </c:extLst>
          </c:dPt>
          <c:dPt>
            <c:idx val="1"/>
            <c:bubble3D val="0"/>
            <c:spPr>
              <a:solidFill>
                <a:schemeClr val="accent3">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5CD9-4419-9D70-BE47810892EA}"/>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5CD9-4419-9D70-BE47810892EA}"/>
              </c:ext>
            </c:extLst>
          </c:dPt>
          <c:dPt>
            <c:idx val="3"/>
            <c:bubble3D val="0"/>
            <c:spPr>
              <a:solidFill>
                <a:schemeClr val="accent3">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2-5CD9-4419-9D70-BE47810892EA}"/>
              </c:ext>
            </c:extLst>
          </c:dPt>
          <c:dPt>
            <c:idx val="4"/>
            <c:bubble3D val="0"/>
            <c:spPr>
              <a:solidFill>
                <a:schemeClr val="accent3">
                  <a:tint val="5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5CD9-4419-9D70-BE47810892EA}"/>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hade val="53000"/>
                        </a:schemeClr>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C-5CD9-4419-9D70-BE47810892EA}"/>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hade val="76000"/>
                        </a:schemeClr>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E-5CD9-4419-9D70-BE47810892EA}"/>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10-5CD9-4419-9D70-BE47810892EA}"/>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tint val="77000"/>
                        </a:schemeClr>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12-5CD9-4419-9D70-BE47810892EA}"/>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tint val="54000"/>
                        </a:schemeClr>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14-5CD9-4419-9D70-BE47810892EA}"/>
                </c:ext>
              </c:extLst>
            </c:dLbl>
            <c:spPr>
              <a:noFill/>
              <a:ln>
                <a:noFill/>
              </a:ln>
              <a:effectLst/>
            </c:sp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0">
                  <c:v>Individuals</c:v>
                </c:pt>
                <c:pt idx="1">
                  <c:v>Foundations</c:v>
                </c:pt>
                <c:pt idx="2">
                  <c:v>Bequests</c:v>
                </c:pt>
                <c:pt idx="3">
                  <c:v>Corporations</c:v>
                </c:pt>
              </c:strCache>
            </c:strRef>
          </c:cat>
          <c:val>
            <c:numRef>
              <c:f>Sheet1!$C$2:$C$6</c:f>
              <c:numCache>
                <c:formatCode>0%</c:formatCode>
                <c:ptCount val="5"/>
                <c:pt idx="0">
                  <c:v>0.69</c:v>
                </c:pt>
                <c:pt idx="1">
                  <c:v>0.17</c:v>
                </c:pt>
                <c:pt idx="2">
                  <c:v>0.1</c:v>
                </c:pt>
                <c:pt idx="3">
                  <c:v>0.05</c:v>
                </c:pt>
              </c:numCache>
            </c:numRef>
          </c:val>
          <c:extLst>
            <c:ext xmlns:c16="http://schemas.microsoft.com/office/drawing/2014/chart" uri="{C3380CC4-5D6E-409C-BE32-E72D297353CC}">
              <c16:uniqueId val="{00000015-5CD9-4419-9D70-BE47810892EA}"/>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84215270963473"/>
          <c:y val="0.16956345200439685"/>
          <c:w val="0.54109342715139319"/>
          <c:h val="0.87161485258056792"/>
        </c:manualLayout>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515-4681-A783-6FFACDF764F5}"/>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515-4681-A783-6FFACDF764F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515-4681-A783-6FFACDF764F5}"/>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515-4681-A783-6FFACDF764F5}"/>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B515-4681-A783-6FFACDF764F5}"/>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B515-4681-A783-6FFACDF764F5}"/>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B515-4681-A783-6FFACDF764F5}"/>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B515-4681-A783-6FFACDF764F5}"/>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B515-4681-A783-6FFACDF764F5}"/>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B515-4681-A783-6FFACDF764F5}"/>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B515-4681-A783-6FFACDF764F5}"/>
              </c:ext>
            </c:extLst>
          </c:dPt>
          <c:dLbls>
            <c:dLbl>
              <c:idx val="0"/>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CBF87F5E-3938-49E1-930F-EF0D51FD6D97}" type="CATEGORYNAME">
                      <a:rPr lang="en-US"/>
                      <a:pPr>
                        <a:defRPr/>
                      </a:pPr>
                      <a:t>[CATEGORY NAME]</a:t>
                    </a:fld>
                    <a:endParaRPr lang="en-US"/>
                  </a:p>
                  <a:p>
                    <a:pPr>
                      <a:defRPr/>
                    </a:pPr>
                    <a:fld id="{8205B264-6CEC-40C6-9C7E-A15D47B07E57}" type="VALUE">
                      <a:rPr lang="en-US"/>
                      <a:pPr>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515-4681-A783-6FFACDF764F5}"/>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C5AC57D3-7F60-4A2E-887D-050FB829FFC8}" type="CATEGORYNAME">
                      <a:rPr lang="en-US"/>
                      <a:pPr>
                        <a:defRPr>
                          <a:solidFill>
                            <a:schemeClr val="accent1"/>
                          </a:solidFill>
                        </a:defRPr>
                      </a:pPr>
                      <a:t>[CATEGORY NAME]</a:t>
                    </a:fld>
                    <a:endParaRPr lang="en-US"/>
                  </a:p>
                  <a:p>
                    <a:pPr>
                      <a:defRPr>
                        <a:solidFill>
                          <a:schemeClr val="accent1"/>
                        </a:solidFill>
                      </a:defRPr>
                    </a:pPr>
                    <a:fld id="{A16E0337-FC88-43CB-8558-83F36D8EA595}" type="VALUE">
                      <a:rPr lang="en-US"/>
                      <a:pPr>
                        <a:defRPr>
                          <a:solidFill>
                            <a:schemeClr val="accent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515-4681-A783-6FFACDF764F5}"/>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C0768ACF-3D35-4BA8-A520-3BF3D57C08F8}" type="CATEGORYNAME">
                      <a:rPr lang="en-US"/>
                      <a:pPr>
                        <a:defRPr>
                          <a:solidFill>
                            <a:schemeClr val="accent1"/>
                          </a:solidFill>
                        </a:defRPr>
                      </a:pPr>
                      <a:t>[CATEGORY NAME]</a:t>
                    </a:fld>
                    <a:endParaRPr lang="en-US"/>
                  </a:p>
                  <a:p>
                    <a:pPr>
                      <a:defRPr>
                        <a:solidFill>
                          <a:schemeClr val="accent1"/>
                        </a:solidFill>
                      </a:defRPr>
                    </a:pPr>
                    <a:fld id="{F29D09A3-6943-4637-AA81-FF4B22706F05}" type="VALUE">
                      <a:rPr lang="en-US"/>
                      <a:pPr>
                        <a:defRPr>
                          <a:solidFill>
                            <a:schemeClr val="accent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515-4681-A783-6FFACDF764F5}"/>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chemeClr val="bg1">
                            <a:lumMod val="75000"/>
                          </a:schemeClr>
                        </a:solidFill>
                        <a:latin typeface="+mn-lt"/>
                        <a:ea typeface="+mn-ea"/>
                        <a:cs typeface="+mn-cs"/>
                      </a:defRPr>
                    </a:pPr>
                    <a:fld id="{7A72C05E-8A21-4407-8DEB-CCE07BA63EBE}" type="CATEGORYNAME">
                      <a:rPr lang="en-US">
                        <a:solidFill>
                          <a:schemeClr val="bg1">
                            <a:lumMod val="75000"/>
                          </a:schemeClr>
                        </a:solidFill>
                      </a:rPr>
                      <a:pPr>
                        <a:defRPr>
                          <a:solidFill>
                            <a:schemeClr val="bg1">
                              <a:lumMod val="75000"/>
                            </a:schemeClr>
                          </a:solidFill>
                        </a:defRPr>
                      </a:pPr>
                      <a:t>[CATEGORY NAME]</a:t>
                    </a:fld>
                    <a:endParaRPr lang="en-US">
                      <a:solidFill>
                        <a:schemeClr val="bg1">
                          <a:lumMod val="75000"/>
                        </a:schemeClr>
                      </a:solidFill>
                    </a:endParaRPr>
                  </a:p>
                  <a:p>
                    <a:pPr>
                      <a:defRPr>
                        <a:solidFill>
                          <a:schemeClr val="bg1">
                            <a:lumMod val="75000"/>
                          </a:schemeClr>
                        </a:solidFill>
                      </a:defRPr>
                    </a:pPr>
                    <a:fld id="{603F83CB-9422-4091-AF56-995853DBC9AB}" type="VALUE">
                      <a:rPr lang="en-US">
                        <a:solidFill>
                          <a:schemeClr val="bg1">
                            <a:lumMod val="75000"/>
                          </a:schemeClr>
                        </a:solidFill>
                      </a:rPr>
                      <a:pPr>
                        <a:defRPr>
                          <a:solidFill>
                            <a:schemeClr val="bg1">
                              <a:lumMod val="75000"/>
                            </a:schemeClr>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lumMod val="75000"/>
                        </a:schemeClr>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515-4681-A783-6FFACDF764F5}"/>
                </c:ext>
              </c:extLst>
            </c:dLbl>
            <c:dLbl>
              <c:idx val="4"/>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A51A2161-E33E-462B-A0A5-21D628BF8C2D}" type="CATEGORYNAME">
                      <a:rPr lang="en-US"/>
                      <a:pPr>
                        <a:defRPr>
                          <a:solidFill>
                            <a:schemeClr val="accent1"/>
                          </a:solidFill>
                        </a:defRPr>
                      </a:pPr>
                      <a:t>[CATEGORY NAME]</a:t>
                    </a:fld>
                    <a:r>
                      <a:rPr lang="en-US"/>
                      <a:t/>
                    </a:r>
                    <a:br>
                      <a:rPr lang="en-US"/>
                    </a:br>
                    <a:fld id="{320D05B1-FB7A-4FCB-96B1-4B6E06DF28FE}" type="VALUE">
                      <a:rPr lang="en-US"/>
                      <a:pPr>
                        <a:defRPr>
                          <a:solidFill>
                            <a:schemeClr val="accent1"/>
                          </a:solidFill>
                        </a:defRPr>
                      </a:pPr>
                      <a:t>[VALUE]</a:t>
                    </a:fld>
                    <a:r>
                      <a:rPr lang="en-US"/>
                      <a:t> </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515-4681-A783-6FFACDF764F5}"/>
                </c:ext>
              </c:extLst>
            </c:dLbl>
            <c:dLbl>
              <c:idx val="5"/>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C3B9B3AF-96DD-495F-B5AE-AF6131CF3F1F}" type="CATEGORYNAME">
                      <a:rPr lang="en-US"/>
                      <a:pPr>
                        <a:defRPr>
                          <a:solidFill>
                            <a:schemeClr val="accent1"/>
                          </a:solidFill>
                        </a:defRPr>
                      </a:pPr>
                      <a:t>[CATEGORY NAME]</a:t>
                    </a:fld>
                    <a:r>
                      <a:rPr lang="en-US"/>
                      <a:t/>
                    </a:r>
                    <a:br>
                      <a:rPr lang="en-US"/>
                    </a:br>
                    <a:r>
                      <a:rPr lang="en-US"/>
                      <a:t> </a:t>
                    </a:r>
                    <a:fld id="{EFCC83B1-FD00-43E3-B8FD-AC4FA36F0BD2}" type="VALUE">
                      <a:rPr lang="en-US"/>
                      <a:pPr>
                        <a:defRPr>
                          <a:solidFill>
                            <a:schemeClr val="accent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515-4681-A783-6FFACDF764F5}"/>
                </c:ext>
              </c:extLst>
            </c:dLbl>
            <c:dLbl>
              <c:idx val="6"/>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ED8570E3-9B10-409B-BA24-99DBFB58185F}" type="CATEGORYNAME">
                      <a:rPr lang="en-US"/>
                      <a:pPr>
                        <a:defRPr>
                          <a:solidFill>
                            <a:schemeClr val="accent1"/>
                          </a:solidFill>
                        </a:defRPr>
                      </a:pPr>
                      <a:t>[CATEGORY NAME]</a:t>
                    </a:fld>
                    <a:r>
                      <a:rPr lang="en-US"/>
                      <a:t>,</a:t>
                    </a:r>
                    <a:br>
                      <a:rPr lang="en-US"/>
                    </a:br>
                    <a:r>
                      <a:rPr lang="en-US"/>
                      <a:t> </a:t>
                    </a:r>
                    <a:fld id="{C90373E2-A5FD-4B9E-B69D-23AC269DB31F}" type="VALUE">
                      <a:rPr lang="en-US"/>
                      <a:pPr>
                        <a:defRPr>
                          <a:solidFill>
                            <a:schemeClr val="accent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515-4681-A783-6FFACDF764F5}"/>
                </c:ext>
              </c:extLst>
            </c:dLbl>
            <c:dLbl>
              <c:idx val="7"/>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73256EB1-7F1F-4B0A-9B15-AC192E9E2F03}" type="CATEGORYNAME">
                      <a:rPr lang="en-US"/>
                      <a:pPr>
                        <a:defRPr>
                          <a:solidFill>
                            <a:schemeClr val="accent1"/>
                          </a:solidFill>
                        </a:defRPr>
                      </a:pPr>
                      <a:t>[CATEGORY NAME]</a:t>
                    </a:fld>
                    <a:r>
                      <a:rPr lang="en-US"/>
                      <a:t>, </a:t>
                    </a:r>
                    <a:fld id="{2D8D969E-4766-4F06-9E39-69C0B4C46F1E}" type="VALUE">
                      <a:rPr lang="en-US"/>
                      <a:pPr>
                        <a:defRPr>
                          <a:solidFill>
                            <a:schemeClr val="accent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515-4681-A783-6FFACDF764F5}"/>
                </c:ext>
              </c:extLst>
            </c:dLbl>
            <c:dLbl>
              <c:idx val="8"/>
              <c:layout>
                <c:manualLayout>
                  <c:x val="-0.11095459934032081"/>
                  <c:y val="-5.4732306142632706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EA23A5B1-8ABA-4364-988F-E7ED9F28A37B}" type="CATEGORYNAME">
                      <a:rPr lang="en-US"/>
                      <a:pPr>
                        <a:defRPr>
                          <a:solidFill>
                            <a:schemeClr val="accent1"/>
                          </a:solidFill>
                        </a:defRPr>
                      </a:pPr>
                      <a:t>[CATEGORY NAME]</a:t>
                    </a:fld>
                    <a:r>
                      <a:rPr lang="en-US"/>
                      <a:t> </a:t>
                    </a:r>
                    <a:fld id="{4B148771-A5E8-4D0A-B4F2-9A4F5B08846D}" type="VALUE">
                      <a:rPr lang="en-US"/>
                      <a:pPr>
                        <a:defRPr>
                          <a:solidFill>
                            <a:schemeClr val="accent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B515-4681-A783-6FFACDF764F5}"/>
                </c:ext>
              </c:extLst>
            </c:dLbl>
            <c:dLbl>
              <c:idx val="9"/>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72A66A03-CEDF-4389-BA48-31A8D8464C6A}" type="CATEGORYNAME">
                      <a:rPr lang="en-US"/>
                      <a:pPr>
                        <a:defRPr>
                          <a:solidFill>
                            <a:schemeClr val="accent1"/>
                          </a:solidFill>
                        </a:defRPr>
                      </a:pPr>
                      <a:t>[CATEGORY NAME]</a:t>
                    </a:fld>
                    <a:r>
                      <a:rPr lang="en-US"/>
                      <a:t>, </a:t>
                    </a:r>
                    <a:br>
                      <a:rPr lang="en-US"/>
                    </a:br>
                    <a:fld id="{2812D04B-849D-433D-AA86-2E32AD65B31E}" type="VALUE">
                      <a:rPr lang="en-US"/>
                      <a:pPr>
                        <a:defRPr>
                          <a:solidFill>
                            <a:schemeClr val="accent1"/>
                          </a:solidFill>
                        </a:defRPr>
                      </a:pPr>
                      <a:t>[VALUE]</a:t>
                    </a:fld>
                    <a:r>
                      <a:rPr lang="en-US"/>
                      <a:t> </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B515-4681-A783-6FFACDF764F5}"/>
                </c:ext>
              </c:extLst>
            </c:dLbl>
            <c:dLbl>
              <c:idx val="10"/>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58FBC949-A0C3-4FC3-AB58-52CE41F36801}" type="CATEGORYNAME">
                      <a:rPr lang="en-US"/>
                      <a:pPr>
                        <a:defRPr>
                          <a:solidFill>
                            <a:schemeClr val="accent1"/>
                          </a:solidFill>
                        </a:defRPr>
                      </a:pPr>
                      <a:t>[CATEGORY NAME]</a:t>
                    </a:fld>
                    <a:r>
                      <a:rPr lang="en-US"/>
                      <a:t> (1%)</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B515-4681-A783-6FFACDF764F5}"/>
                </c:ext>
              </c:extLst>
            </c:dLbl>
            <c:spPr>
              <a:solidFill>
                <a:prstClr val="white"/>
              </a:solidFill>
              <a:ln>
                <a:solidFill>
                  <a:srgbClr val="008AD8"/>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Sheet1!$A$2:$A$11</c:f>
              <c:strCache>
                <c:ptCount val="10"/>
                <c:pt idx="0">
                  <c:v>Religion</c:v>
                </c:pt>
                <c:pt idx="1">
                  <c:v>Education</c:v>
                </c:pt>
                <c:pt idx="2">
                  <c:v>Human Services</c:v>
                </c:pt>
                <c:pt idx="3">
                  <c:v>Gifts to Foundations</c:v>
                </c:pt>
                <c:pt idx="4">
                  <c:v>Health</c:v>
                </c:pt>
                <c:pt idx="5">
                  <c:v>Public-Society Benefit</c:v>
                </c:pt>
                <c:pt idx="6">
                  <c:v>International Affairs</c:v>
                </c:pt>
                <c:pt idx="7">
                  <c:v>Arts, Culture, and Humanities</c:v>
                </c:pt>
                <c:pt idx="8">
                  <c:v>Environment/Animals</c:v>
                </c:pt>
                <c:pt idx="9">
                  <c:v>To Individuals</c:v>
                </c:pt>
              </c:strCache>
            </c:strRef>
          </c:cat>
          <c:val>
            <c:numRef>
              <c:f>Sheet1!$B$2:$B$11</c:f>
              <c:numCache>
                <c:formatCode>"$"#,##0.00_);[Red]\("$"#,##0.00\)</c:formatCode>
                <c:ptCount val="10"/>
                <c:pt idx="0">
                  <c:v>128.16999999999999</c:v>
                </c:pt>
                <c:pt idx="1">
                  <c:v>64.11</c:v>
                </c:pt>
                <c:pt idx="2">
                  <c:v>55.99</c:v>
                </c:pt>
                <c:pt idx="3">
                  <c:v>53.51</c:v>
                </c:pt>
                <c:pt idx="4">
                  <c:v>41.46</c:v>
                </c:pt>
                <c:pt idx="5">
                  <c:v>37.159999999999997</c:v>
                </c:pt>
                <c:pt idx="6">
                  <c:v>28.89</c:v>
                </c:pt>
                <c:pt idx="7">
                  <c:v>21.64</c:v>
                </c:pt>
                <c:pt idx="8">
                  <c:v>14.16</c:v>
                </c:pt>
                <c:pt idx="9">
                  <c:v>10.11</c:v>
                </c:pt>
              </c:numCache>
            </c:numRef>
          </c:val>
          <c:extLst>
            <c:ext xmlns:c16="http://schemas.microsoft.com/office/drawing/2014/chart" uri="{C3380CC4-5D6E-409C-BE32-E72D297353CC}">
              <c16:uniqueId val="{00000016-B515-4681-A783-6FFACDF764F5}"/>
            </c:ext>
          </c:extLst>
        </c:ser>
        <c:ser>
          <c:idx val="1"/>
          <c:order val="1"/>
          <c:tx>
            <c:strRef>
              <c:f>Sheet1!$C$1</c:f>
              <c:strCache>
                <c:ptCount val="1"/>
                <c:pt idx="0">
                  <c:v>Percent</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8-B515-4681-A783-6FFACDF764F5}"/>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A-B515-4681-A783-6FFACDF764F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C-B515-4681-A783-6FFACDF764F5}"/>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E-B515-4681-A783-6FFACDF764F5}"/>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0-B515-4681-A783-6FFACDF764F5}"/>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2-B515-4681-A783-6FFACDF764F5}"/>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4-B515-4681-A783-6FFACDF764F5}"/>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6-B515-4681-A783-6FFACDF764F5}"/>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8-B515-4681-A783-6FFACDF764F5}"/>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A-B515-4681-A783-6FFACDF764F5}"/>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C-B515-4681-A783-6FFACDF764F5}"/>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18-B515-4681-A783-6FFACDF764F5}"/>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1A-B515-4681-A783-6FFACDF764F5}"/>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1C-B515-4681-A783-6FFACDF764F5}"/>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1E-B515-4681-A783-6FFACDF764F5}"/>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20-B515-4681-A783-6FFACDF764F5}"/>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22-B515-4681-A783-6FFACDF764F5}"/>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24-B515-4681-A783-6FFACDF764F5}"/>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60000"/>
                        </a:schemeClr>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26-B515-4681-A783-6FFACDF764F5}"/>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28-B515-4681-A783-6FFACDF764F5}"/>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lumMod val="60000"/>
                        </a:schemeClr>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2A-B515-4681-A783-6FFACDF764F5}"/>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Religion</c:v>
                </c:pt>
                <c:pt idx="1">
                  <c:v>Education</c:v>
                </c:pt>
                <c:pt idx="2">
                  <c:v>Human Services</c:v>
                </c:pt>
                <c:pt idx="3">
                  <c:v>Gifts to Foundations</c:v>
                </c:pt>
                <c:pt idx="4">
                  <c:v>Health</c:v>
                </c:pt>
                <c:pt idx="5">
                  <c:v>Public-Society Benefit</c:v>
                </c:pt>
                <c:pt idx="6">
                  <c:v>International Affairs</c:v>
                </c:pt>
                <c:pt idx="7">
                  <c:v>Arts, Culture, and Humanities</c:v>
                </c:pt>
                <c:pt idx="8">
                  <c:v>Environment/Animals</c:v>
                </c:pt>
                <c:pt idx="9">
                  <c:v>To Individuals</c:v>
                </c:pt>
              </c:strCache>
            </c:strRef>
          </c:cat>
          <c:val>
            <c:numRef>
              <c:f>Sheet1!$C$2:$C$11</c:f>
              <c:numCache>
                <c:formatCode>0%</c:formatCode>
                <c:ptCount val="10"/>
                <c:pt idx="0">
                  <c:v>0.28999999999999998</c:v>
                </c:pt>
                <c:pt idx="1">
                  <c:v>0.14000000000000001</c:v>
                </c:pt>
                <c:pt idx="2">
                  <c:v>0.12</c:v>
                </c:pt>
                <c:pt idx="3">
                  <c:v>0.12</c:v>
                </c:pt>
                <c:pt idx="4">
                  <c:v>0.09</c:v>
                </c:pt>
                <c:pt idx="5">
                  <c:v>0.08</c:v>
                </c:pt>
                <c:pt idx="6">
                  <c:v>0.06</c:v>
                </c:pt>
                <c:pt idx="7">
                  <c:v>0.05</c:v>
                </c:pt>
                <c:pt idx="8">
                  <c:v>0.03</c:v>
                </c:pt>
                <c:pt idx="9">
                  <c:v>0.02</c:v>
                </c:pt>
              </c:numCache>
            </c:numRef>
          </c:val>
          <c:extLst>
            <c:ext xmlns:c16="http://schemas.microsoft.com/office/drawing/2014/chart" uri="{C3380CC4-5D6E-409C-BE32-E72D297353CC}">
              <c16:uniqueId val="{0000002D-B515-4681-A783-6FFACDF764F5}"/>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8A7F22-67C9-4600-9FE5-6E725A4659B0}" type="doc">
      <dgm:prSet loTypeId="urn:microsoft.com/office/officeart/2005/8/layout/hList6" loCatId="list" qsTypeId="urn:microsoft.com/office/officeart/2005/8/quickstyle/simple1#2" qsCatId="simple" csTypeId="urn:microsoft.com/office/officeart/2005/8/colors/accent3_3" csCatId="accent3" phldr="1"/>
      <dgm:spPr/>
      <dgm:t>
        <a:bodyPr/>
        <a:lstStyle/>
        <a:p>
          <a:endParaRPr lang="en-US"/>
        </a:p>
      </dgm:t>
    </dgm:pt>
    <dgm:pt modelId="{A3898D87-93DA-495B-9D30-3C9FF90A67A9}">
      <dgm:prSet phldrT="[Text]" custT="1"/>
      <dgm:spPr>
        <a:solidFill>
          <a:srgbClr val="4F81BD"/>
        </a:solidFill>
      </dgm:spPr>
      <dgm:t>
        <a:bodyPr/>
        <a:lstStyle/>
        <a:p>
          <a:pPr>
            <a:lnSpc>
              <a:spcPct val="90000"/>
            </a:lnSpc>
            <a:spcAft>
              <a:spcPct val="35000"/>
            </a:spcAft>
          </a:pPr>
          <a:r>
            <a:rPr lang="en-US" sz="4800" b="1" dirty="0">
              <a:latin typeface="Calibri Light" panose="020F0302020204030204" pitchFamily="34" charset="0"/>
              <a:cs typeface="Calibri Light" panose="020F0302020204030204" pitchFamily="34" charset="0"/>
            </a:rPr>
            <a:t>FOR PROFIT:</a:t>
          </a:r>
        </a:p>
      </dgm:t>
    </dgm:pt>
    <dgm:pt modelId="{AC50F319-582C-43E3-B0B0-EE0716E4B084}" type="parTrans" cxnId="{B725CC79-0C15-4159-8313-1773972B2060}">
      <dgm:prSet/>
      <dgm:spPr/>
      <dgm:t>
        <a:bodyPr/>
        <a:lstStyle/>
        <a:p>
          <a:endParaRPr lang="en-US"/>
        </a:p>
      </dgm:t>
    </dgm:pt>
    <dgm:pt modelId="{44B9D3C3-AAF9-45AC-9958-AAA9DD284A85}" type="sibTrans" cxnId="{B725CC79-0C15-4159-8313-1773972B2060}">
      <dgm:prSet/>
      <dgm:spPr/>
      <dgm:t>
        <a:bodyPr/>
        <a:lstStyle/>
        <a:p>
          <a:endParaRPr lang="en-US"/>
        </a:p>
      </dgm:t>
    </dgm:pt>
    <dgm:pt modelId="{EBEAA239-0DF9-45DC-A160-0A6B11D4C959}">
      <dgm:prSet phldrT="[Text]" custT="1"/>
      <dgm:spPr>
        <a:solidFill>
          <a:srgbClr val="4F81BD"/>
        </a:solidFill>
      </dgm:spPr>
      <dgm:t>
        <a:bodyPr/>
        <a:lstStyle/>
        <a:p>
          <a:pPr>
            <a:lnSpc>
              <a:spcPct val="100000"/>
            </a:lnSpc>
            <a:spcAft>
              <a:spcPts val="800"/>
            </a:spcAft>
          </a:pPr>
          <a:r>
            <a:rPr lang="en-US" sz="3600" dirty="0">
              <a:latin typeface="Calibri Light" panose="020F0302020204030204" pitchFamily="34" charset="0"/>
              <a:cs typeface="Calibri Light" panose="020F0302020204030204" pitchFamily="34" charset="0"/>
            </a:rPr>
            <a:t>Customer buys product</a:t>
          </a:r>
        </a:p>
      </dgm:t>
    </dgm:pt>
    <dgm:pt modelId="{F8461C96-11E1-44C3-AF0A-A4B885F7E611}" type="parTrans" cxnId="{9A07A809-C37B-404E-9282-4D9DE5E3CAD2}">
      <dgm:prSet/>
      <dgm:spPr/>
      <dgm:t>
        <a:bodyPr/>
        <a:lstStyle/>
        <a:p>
          <a:endParaRPr lang="en-US"/>
        </a:p>
      </dgm:t>
    </dgm:pt>
    <dgm:pt modelId="{DF58DC34-3E37-45BF-9DEF-AA700AF4BBDF}" type="sibTrans" cxnId="{9A07A809-C37B-404E-9282-4D9DE5E3CAD2}">
      <dgm:prSet/>
      <dgm:spPr/>
      <dgm:t>
        <a:bodyPr/>
        <a:lstStyle/>
        <a:p>
          <a:endParaRPr lang="en-US"/>
        </a:p>
      </dgm:t>
    </dgm:pt>
    <dgm:pt modelId="{770864E3-53C6-43A8-BA2A-B83A94EDCF0D}">
      <dgm:prSet phldrT="[Text]" custT="1"/>
      <dgm:spPr>
        <a:solidFill>
          <a:srgbClr val="4F81BD"/>
        </a:solidFill>
      </dgm:spPr>
      <dgm:t>
        <a:bodyPr/>
        <a:lstStyle/>
        <a:p>
          <a:pPr>
            <a:lnSpc>
              <a:spcPct val="90000"/>
            </a:lnSpc>
            <a:spcAft>
              <a:spcPct val="35000"/>
            </a:spcAft>
          </a:pPr>
          <a:r>
            <a:rPr lang="en-US" sz="4800" b="1" dirty="0">
              <a:latin typeface="Calibri Light" panose="020F0302020204030204" pitchFamily="34" charset="0"/>
              <a:cs typeface="Calibri Light" panose="020F0302020204030204" pitchFamily="34" charset="0"/>
            </a:rPr>
            <a:t>NONPROFIT:</a:t>
          </a:r>
        </a:p>
      </dgm:t>
    </dgm:pt>
    <dgm:pt modelId="{5C4386C7-551E-4196-A1DD-18397DA5008B}" type="parTrans" cxnId="{CDA46261-DEFD-438B-9EF9-EEBDECDF2384}">
      <dgm:prSet/>
      <dgm:spPr/>
      <dgm:t>
        <a:bodyPr/>
        <a:lstStyle/>
        <a:p>
          <a:endParaRPr lang="en-US"/>
        </a:p>
      </dgm:t>
    </dgm:pt>
    <dgm:pt modelId="{CEE6AE4B-F03A-4313-84C9-362AC5F8DDD0}" type="sibTrans" cxnId="{CDA46261-DEFD-438B-9EF9-EEBDECDF2384}">
      <dgm:prSet/>
      <dgm:spPr/>
      <dgm:t>
        <a:bodyPr/>
        <a:lstStyle/>
        <a:p>
          <a:endParaRPr lang="en-US"/>
        </a:p>
      </dgm:t>
    </dgm:pt>
    <dgm:pt modelId="{50DAB619-F529-468F-8110-5EFE70DC6B5A}">
      <dgm:prSet phldrT="[Text]" custT="1"/>
      <dgm:spPr>
        <a:solidFill>
          <a:srgbClr val="4F81BD"/>
        </a:solidFill>
      </dgm:spPr>
      <dgm:t>
        <a:bodyPr/>
        <a:lstStyle/>
        <a:p>
          <a:pPr>
            <a:lnSpc>
              <a:spcPct val="100000"/>
            </a:lnSpc>
            <a:spcAft>
              <a:spcPts val="800"/>
            </a:spcAft>
          </a:pPr>
          <a:r>
            <a:rPr lang="en-US" sz="3600" dirty="0">
              <a:latin typeface="Calibri Light" panose="020F0302020204030204" pitchFamily="34" charset="0"/>
              <a:cs typeface="Calibri Light" panose="020F0302020204030204" pitchFamily="34" charset="0"/>
            </a:rPr>
            <a:t>Client pays partial or nothing</a:t>
          </a:r>
        </a:p>
      </dgm:t>
    </dgm:pt>
    <dgm:pt modelId="{504CE08A-A203-4678-A636-6770FC9B8F33}" type="parTrans" cxnId="{571CD0D4-9804-47B4-B4C4-837D7FD94427}">
      <dgm:prSet/>
      <dgm:spPr/>
      <dgm:t>
        <a:bodyPr/>
        <a:lstStyle/>
        <a:p>
          <a:endParaRPr lang="en-US"/>
        </a:p>
      </dgm:t>
    </dgm:pt>
    <dgm:pt modelId="{15E671C4-794B-4EDD-8887-59E438E06710}" type="sibTrans" cxnId="{571CD0D4-9804-47B4-B4C4-837D7FD94427}">
      <dgm:prSet/>
      <dgm:spPr/>
      <dgm:t>
        <a:bodyPr/>
        <a:lstStyle/>
        <a:p>
          <a:endParaRPr lang="en-US"/>
        </a:p>
      </dgm:t>
    </dgm:pt>
    <dgm:pt modelId="{B29923CA-3FCC-444D-9654-AC1FEF88CA8A}">
      <dgm:prSet phldrT="[Text]" custT="1"/>
      <dgm:spPr>
        <a:solidFill>
          <a:srgbClr val="4F81BD"/>
        </a:solidFill>
      </dgm:spPr>
      <dgm:t>
        <a:bodyPr/>
        <a:lstStyle/>
        <a:p>
          <a:pPr>
            <a:lnSpc>
              <a:spcPct val="100000"/>
            </a:lnSpc>
            <a:spcAft>
              <a:spcPts val="800"/>
            </a:spcAft>
          </a:pPr>
          <a:r>
            <a:rPr lang="en-US" sz="3600" dirty="0">
              <a:latin typeface="Calibri Light" panose="020F0302020204030204" pitchFamily="34" charset="0"/>
              <a:cs typeface="Calibri Light" panose="020F0302020204030204" pitchFamily="34" charset="0"/>
            </a:rPr>
            <a:t>Price includes cost of doing business</a:t>
          </a:r>
        </a:p>
      </dgm:t>
    </dgm:pt>
    <dgm:pt modelId="{D6AD05F6-7728-4F99-B7EE-7FEAA77D4679}" type="parTrans" cxnId="{904E94E8-7BC6-4578-9198-85B5D16E90EF}">
      <dgm:prSet/>
      <dgm:spPr/>
      <dgm:t>
        <a:bodyPr/>
        <a:lstStyle/>
        <a:p>
          <a:endParaRPr lang="en-US"/>
        </a:p>
      </dgm:t>
    </dgm:pt>
    <dgm:pt modelId="{9BA2254B-9721-4FA4-8EE1-0633D16EA9EB}" type="sibTrans" cxnId="{904E94E8-7BC6-4578-9198-85B5D16E90EF}">
      <dgm:prSet/>
      <dgm:spPr/>
      <dgm:t>
        <a:bodyPr/>
        <a:lstStyle/>
        <a:p>
          <a:endParaRPr lang="en-US"/>
        </a:p>
      </dgm:t>
    </dgm:pt>
    <dgm:pt modelId="{D11D0763-64B4-4800-8542-AD4B41DA83DA}">
      <dgm:prSet phldrT="[Text]" custT="1"/>
      <dgm:spPr>
        <a:solidFill>
          <a:srgbClr val="4F81BD"/>
        </a:solidFill>
      </dgm:spPr>
      <dgm:t>
        <a:bodyPr/>
        <a:lstStyle/>
        <a:p>
          <a:pPr>
            <a:lnSpc>
              <a:spcPct val="100000"/>
            </a:lnSpc>
            <a:spcAft>
              <a:spcPts val="800"/>
            </a:spcAft>
          </a:pPr>
          <a:r>
            <a:rPr lang="en-US" sz="3600" dirty="0">
              <a:latin typeface="Calibri Light" panose="020F0302020204030204" pitchFamily="34" charset="0"/>
              <a:cs typeface="Calibri Light" panose="020F0302020204030204" pitchFamily="34" charset="0"/>
            </a:rPr>
            <a:t>Overhead and profits seen </a:t>
          </a:r>
          <a:br>
            <a:rPr lang="en-US" sz="3600" dirty="0">
              <a:latin typeface="Calibri Light" panose="020F0302020204030204" pitchFamily="34" charset="0"/>
              <a:cs typeface="Calibri Light" panose="020F0302020204030204" pitchFamily="34" charset="0"/>
            </a:rPr>
          </a:br>
          <a:r>
            <a:rPr lang="en-US" sz="3600" dirty="0">
              <a:latin typeface="Calibri Light" panose="020F0302020204030204" pitchFamily="34" charset="0"/>
              <a:cs typeface="Calibri Light" panose="020F0302020204030204" pitchFamily="34" charset="0"/>
            </a:rPr>
            <a:t>as necessary</a:t>
          </a:r>
        </a:p>
      </dgm:t>
    </dgm:pt>
    <dgm:pt modelId="{4E2C1760-4171-4279-A462-B595A3FB6E05}" type="parTrans" cxnId="{6D409BB7-639F-4B3E-AE59-F9A1C3541878}">
      <dgm:prSet/>
      <dgm:spPr/>
      <dgm:t>
        <a:bodyPr/>
        <a:lstStyle/>
        <a:p>
          <a:endParaRPr lang="en-US"/>
        </a:p>
      </dgm:t>
    </dgm:pt>
    <dgm:pt modelId="{CB7C4CAE-DD80-4123-B30C-0C0988F9DE84}" type="sibTrans" cxnId="{6D409BB7-639F-4B3E-AE59-F9A1C3541878}">
      <dgm:prSet/>
      <dgm:spPr/>
      <dgm:t>
        <a:bodyPr/>
        <a:lstStyle/>
        <a:p>
          <a:endParaRPr lang="en-US"/>
        </a:p>
      </dgm:t>
    </dgm:pt>
    <dgm:pt modelId="{76AFFACB-EC92-4CD7-9931-2A1011999804}">
      <dgm:prSet phldrT="[Text]" custT="1"/>
      <dgm:spPr>
        <a:solidFill>
          <a:srgbClr val="4F81BD"/>
        </a:solidFill>
      </dgm:spPr>
      <dgm:t>
        <a:bodyPr/>
        <a:lstStyle/>
        <a:p>
          <a:pPr>
            <a:lnSpc>
              <a:spcPct val="100000"/>
            </a:lnSpc>
            <a:spcAft>
              <a:spcPts val="800"/>
            </a:spcAft>
          </a:pPr>
          <a:r>
            <a:rPr lang="en-US" sz="3600" b="1" dirty="0">
              <a:solidFill>
                <a:srgbClr val="FFFF00"/>
              </a:solidFill>
              <a:latin typeface="Calibri Light" panose="020F0302020204030204" pitchFamily="34" charset="0"/>
              <a:cs typeface="Calibri Light" panose="020F0302020204030204" pitchFamily="34" charset="0"/>
            </a:rPr>
            <a:t>Success=financial results</a:t>
          </a:r>
        </a:p>
      </dgm:t>
    </dgm:pt>
    <dgm:pt modelId="{9E4C8A23-5052-4CD2-935A-7DAF0640A6FC}" type="parTrans" cxnId="{6A51D739-5F79-4A99-9745-1ABB8D740936}">
      <dgm:prSet/>
      <dgm:spPr/>
      <dgm:t>
        <a:bodyPr/>
        <a:lstStyle/>
        <a:p>
          <a:endParaRPr lang="en-US"/>
        </a:p>
      </dgm:t>
    </dgm:pt>
    <dgm:pt modelId="{D4FC5653-6358-4180-A898-3089DC074B43}" type="sibTrans" cxnId="{6A51D739-5F79-4A99-9745-1ABB8D740936}">
      <dgm:prSet/>
      <dgm:spPr/>
      <dgm:t>
        <a:bodyPr/>
        <a:lstStyle/>
        <a:p>
          <a:endParaRPr lang="en-US"/>
        </a:p>
      </dgm:t>
    </dgm:pt>
    <dgm:pt modelId="{55BAD42C-8740-4EB6-8E15-6D349794D608}">
      <dgm:prSet phldrT="[Text]" custT="1"/>
      <dgm:spPr>
        <a:solidFill>
          <a:srgbClr val="4F81BD"/>
        </a:solidFill>
      </dgm:spPr>
      <dgm:t>
        <a:bodyPr/>
        <a:lstStyle/>
        <a:p>
          <a:pPr>
            <a:lnSpc>
              <a:spcPct val="100000"/>
            </a:lnSpc>
            <a:spcAft>
              <a:spcPts val="800"/>
            </a:spcAft>
          </a:pPr>
          <a:r>
            <a:rPr lang="en-US" sz="3600" dirty="0">
              <a:latin typeface="Calibri Light" panose="020F0302020204030204" pitchFamily="34" charset="0"/>
              <a:cs typeface="Calibri Light" panose="020F0302020204030204" pitchFamily="34" charset="0"/>
            </a:rPr>
            <a:t>Rely on 3</a:t>
          </a:r>
          <a:r>
            <a:rPr lang="en-US" sz="3600" baseline="30000" dirty="0">
              <a:latin typeface="Calibri Light" panose="020F0302020204030204" pitchFamily="34" charset="0"/>
              <a:cs typeface="Calibri Light" panose="020F0302020204030204" pitchFamily="34" charset="0"/>
            </a:rPr>
            <a:t>rd</a:t>
          </a:r>
          <a:r>
            <a:rPr lang="en-US" sz="3600" dirty="0">
              <a:latin typeface="Calibri Light" panose="020F0302020204030204" pitchFamily="34" charset="0"/>
              <a:cs typeface="Calibri Light" panose="020F0302020204030204" pitchFamily="34" charset="0"/>
            </a:rPr>
            <a:t> party to cover cost (donors and funders)</a:t>
          </a:r>
        </a:p>
      </dgm:t>
    </dgm:pt>
    <dgm:pt modelId="{1A50C7D7-B679-4709-8E4C-79CF23976680}" type="parTrans" cxnId="{F0D8821C-8C0D-426D-B8EC-5E222F11962E}">
      <dgm:prSet/>
      <dgm:spPr/>
      <dgm:t>
        <a:bodyPr/>
        <a:lstStyle/>
        <a:p>
          <a:endParaRPr lang="en-US"/>
        </a:p>
      </dgm:t>
    </dgm:pt>
    <dgm:pt modelId="{A8B09E2D-509B-48DE-A0FA-893645F68E18}" type="sibTrans" cxnId="{F0D8821C-8C0D-426D-B8EC-5E222F11962E}">
      <dgm:prSet/>
      <dgm:spPr/>
      <dgm:t>
        <a:bodyPr/>
        <a:lstStyle/>
        <a:p>
          <a:endParaRPr lang="en-US"/>
        </a:p>
      </dgm:t>
    </dgm:pt>
    <dgm:pt modelId="{3ACFCC92-CD68-49AA-B0BB-1B0E5C8775AD}">
      <dgm:prSet phldrT="[Text]" custT="1"/>
      <dgm:spPr>
        <a:solidFill>
          <a:srgbClr val="4F81BD"/>
        </a:solidFill>
      </dgm:spPr>
      <dgm:t>
        <a:bodyPr/>
        <a:lstStyle/>
        <a:p>
          <a:pPr>
            <a:lnSpc>
              <a:spcPct val="100000"/>
            </a:lnSpc>
            <a:spcAft>
              <a:spcPts val="800"/>
            </a:spcAft>
          </a:pPr>
          <a:r>
            <a:rPr lang="en-US" sz="3600" dirty="0">
              <a:latin typeface="Calibri Light" panose="020F0302020204030204" pitchFamily="34" charset="0"/>
              <a:cs typeface="Calibri Light" panose="020F0302020204030204" pitchFamily="34" charset="0"/>
            </a:rPr>
            <a:t>Overhead and profits seen as unrelated to achieving mission</a:t>
          </a:r>
        </a:p>
      </dgm:t>
    </dgm:pt>
    <dgm:pt modelId="{EDFE3A99-71E0-47D3-80E8-B25DCF2F0E33}" type="parTrans" cxnId="{65281798-63D5-4C89-9DE4-A5B84484F701}">
      <dgm:prSet/>
      <dgm:spPr/>
      <dgm:t>
        <a:bodyPr/>
        <a:lstStyle/>
        <a:p>
          <a:endParaRPr lang="en-US"/>
        </a:p>
      </dgm:t>
    </dgm:pt>
    <dgm:pt modelId="{2E3E7D1B-3F8C-470C-9E1E-223631DF4614}" type="sibTrans" cxnId="{65281798-63D5-4C89-9DE4-A5B84484F701}">
      <dgm:prSet/>
      <dgm:spPr/>
      <dgm:t>
        <a:bodyPr/>
        <a:lstStyle/>
        <a:p>
          <a:endParaRPr lang="en-US"/>
        </a:p>
      </dgm:t>
    </dgm:pt>
    <dgm:pt modelId="{E56BC2C5-634D-4FCC-B13A-55A8ACD180B3}">
      <dgm:prSet phldrT="[Text]" custT="1"/>
      <dgm:spPr>
        <a:solidFill>
          <a:srgbClr val="4F81BD"/>
        </a:solidFill>
      </dgm:spPr>
      <dgm:t>
        <a:bodyPr/>
        <a:lstStyle/>
        <a:p>
          <a:pPr>
            <a:lnSpc>
              <a:spcPct val="100000"/>
            </a:lnSpc>
            <a:spcAft>
              <a:spcPts val="800"/>
            </a:spcAft>
          </a:pPr>
          <a:r>
            <a:rPr lang="en-US" sz="3600" b="1" dirty="0">
              <a:solidFill>
                <a:srgbClr val="FFFF00"/>
              </a:solidFill>
              <a:latin typeface="Calibri Light" panose="020F0302020204030204" pitchFamily="34" charset="0"/>
              <a:cs typeface="Calibri Light" panose="020F0302020204030204" pitchFamily="34" charset="0"/>
            </a:rPr>
            <a:t>Success=mission impact</a:t>
          </a:r>
        </a:p>
      </dgm:t>
    </dgm:pt>
    <dgm:pt modelId="{0A7B4C7D-CB64-4FEA-9922-7627AEC3D96D}" type="parTrans" cxnId="{A529FDE1-6781-4F28-B77E-985F40735260}">
      <dgm:prSet/>
      <dgm:spPr/>
      <dgm:t>
        <a:bodyPr/>
        <a:lstStyle/>
        <a:p>
          <a:endParaRPr lang="en-US"/>
        </a:p>
      </dgm:t>
    </dgm:pt>
    <dgm:pt modelId="{9EE4749D-0D2A-4BE5-865E-69DE16C8C95D}" type="sibTrans" cxnId="{A529FDE1-6781-4F28-B77E-985F40735260}">
      <dgm:prSet/>
      <dgm:spPr/>
      <dgm:t>
        <a:bodyPr/>
        <a:lstStyle/>
        <a:p>
          <a:endParaRPr lang="en-US"/>
        </a:p>
      </dgm:t>
    </dgm:pt>
    <dgm:pt modelId="{C37715FB-B5E1-401E-B354-95E979E9F570}">
      <dgm:prSet phldrT="[Text]" custT="1"/>
      <dgm:spPr>
        <a:solidFill>
          <a:srgbClr val="4F81BD"/>
        </a:solidFill>
      </dgm:spPr>
      <dgm:t>
        <a:bodyPr/>
        <a:lstStyle/>
        <a:p>
          <a:pPr>
            <a:lnSpc>
              <a:spcPct val="100000"/>
            </a:lnSpc>
            <a:spcAft>
              <a:spcPts val="800"/>
            </a:spcAft>
          </a:pPr>
          <a:r>
            <a:rPr lang="en-US" sz="3600" dirty="0">
              <a:latin typeface="Calibri Light" panose="020F0302020204030204" pitchFamily="34" charset="0"/>
              <a:cs typeface="Calibri Light" panose="020F0302020204030204" pitchFamily="34" charset="0"/>
            </a:rPr>
            <a:t>On average, successful for-profit companies allocate 25% of budget to overhead.* </a:t>
          </a:r>
        </a:p>
      </dgm:t>
    </dgm:pt>
    <dgm:pt modelId="{1CE4B21A-B937-4D3F-B1A0-930078CF0724}" type="parTrans" cxnId="{78B2E00C-B1CF-4E11-BEBB-E262A1D4A890}">
      <dgm:prSet/>
      <dgm:spPr/>
      <dgm:t>
        <a:bodyPr/>
        <a:lstStyle/>
        <a:p>
          <a:endParaRPr lang="en-US"/>
        </a:p>
      </dgm:t>
    </dgm:pt>
    <dgm:pt modelId="{B4726C3C-9390-4539-B6A8-E4DD73DFD542}" type="sibTrans" cxnId="{78B2E00C-B1CF-4E11-BEBB-E262A1D4A890}">
      <dgm:prSet/>
      <dgm:spPr/>
      <dgm:t>
        <a:bodyPr/>
        <a:lstStyle/>
        <a:p>
          <a:endParaRPr lang="en-US"/>
        </a:p>
      </dgm:t>
    </dgm:pt>
    <dgm:pt modelId="{65731207-0983-4DE0-BAFC-B376D95585B4}" type="pres">
      <dgm:prSet presAssocID="{398A7F22-67C9-4600-9FE5-6E725A4659B0}" presName="Name0" presStyleCnt="0">
        <dgm:presLayoutVars>
          <dgm:dir/>
          <dgm:resizeHandles val="exact"/>
        </dgm:presLayoutVars>
      </dgm:prSet>
      <dgm:spPr/>
      <dgm:t>
        <a:bodyPr/>
        <a:lstStyle/>
        <a:p>
          <a:endParaRPr lang="en-US"/>
        </a:p>
      </dgm:t>
    </dgm:pt>
    <dgm:pt modelId="{67E9C9EE-A6CA-4DEB-BB7C-AD58E4AA5CFE}" type="pres">
      <dgm:prSet presAssocID="{A3898D87-93DA-495B-9D30-3C9FF90A67A9}" presName="node" presStyleLbl="node1" presStyleIdx="0" presStyleCnt="2" custScaleX="92638">
        <dgm:presLayoutVars>
          <dgm:bulletEnabled val="1"/>
        </dgm:presLayoutVars>
      </dgm:prSet>
      <dgm:spPr/>
      <dgm:t>
        <a:bodyPr/>
        <a:lstStyle/>
        <a:p>
          <a:endParaRPr lang="en-US"/>
        </a:p>
      </dgm:t>
    </dgm:pt>
    <dgm:pt modelId="{03EF8B1A-A56D-402A-A2C4-123831384F5A}" type="pres">
      <dgm:prSet presAssocID="{44B9D3C3-AAF9-45AC-9958-AAA9DD284A85}" presName="sibTrans" presStyleCnt="0"/>
      <dgm:spPr/>
    </dgm:pt>
    <dgm:pt modelId="{C3240AF6-D574-4912-B53E-4F4313C693D3}" type="pres">
      <dgm:prSet presAssocID="{770864E3-53C6-43A8-BA2A-B83A94EDCF0D}" presName="node" presStyleLbl="node1" presStyleIdx="1" presStyleCnt="2" custLinFactNeighborX="-3575" custLinFactNeighborY="1952">
        <dgm:presLayoutVars>
          <dgm:bulletEnabled val="1"/>
        </dgm:presLayoutVars>
      </dgm:prSet>
      <dgm:spPr/>
      <dgm:t>
        <a:bodyPr/>
        <a:lstStyle/>
        <a:p>
          <a:endParaRPr lang="en-US"/>
        </a:p>
      </dgm:t>
    </dgm:pt>
  </dgm:ptLst>
  <dgm:cxnLst>
    <dgm:cxn modelId="{F0D8821C-8C0D-426D-B8EC-5E222F11962E}" srcId="{770864E3-53C6-43A8-BA2A-B83A94EDCF0D}" destId="{55BAD42C-8740-4EB6-8E15-6D349794D608}" srcOrd="1" destOrd="0" parTransId="{1A50C7D7-B679-4709-8E4C-79CF23976680}" sibTransId="{A8B09E2D-509B-48DE-A0FA-893645F68E18}"/>
    <dgm:cxn modelId="{A9509D3A-B872-4232-8DE3-D0D14FFDC240}" type="presOf" srcId="{76AFFACB-EC92-4CD7-9931-2A1011999804}" destId="{67E9C9EE-A6CA-4DEB-BB7C-AD58E4AA5CFE}" srcOrd="0" destOrd="5" presId="urn:microsoft.com/office/officeart/2005/8/layout/hList6"/>
    <dgm:cxn modelId="{8CFA0BBC-9DB5-4E60-A462-8D91AA3F1976}" type="presOf" srcId="{A3898D87-93DA-495B-9D30-3C9FF90A67A9}" destId="{67E9C9EE-A6CA-4DEB-BB7C-AD58E4AA5CFE}" srcOrd="0" destOrd="0" presId="urn:microsoft.com/office/officeart/2005/8/layout/hList6"/>
    <dgm:cxn modelId="{78B2E00C-B1CF-4E11-BEBB-E262A1D4A890}" srcId="{A3898D87-93DA-495B-9D30-3C9FF90A67A9}" destId="{C37715FB-B5E1-401E-B354-95E979E9F570}" srcOrd="3" destOrd="0" parTransId="{1CE4B21A-B937-4D3F-B1A0-930078CF0724}" sibTransId="{B4726C3C-9390-4539-B6A8-E4DD73DFD542}"/>
    <dgm:cxn modelId="{6A51D739-5F79-4A99-9745-1ABB8D740936}" srcId="{A3898D87-93DA-495B-9D30-3C9FF90A67A9}" destId="{76AFFACB-EC92-4CD7-9931-2A1011999804}" srcOrd="4" destOrd="0" parTransId="{9E4C8A23-5052-4CD2-935A-7DAF0640A6FC}" sibTransId="{D4FC5653-6358-4180-A898-3089DC074B43}"/>
    <dgm:cxn modelId="{D7C49600-D117-4683-A50A-705990D4854A}" type="presOf" srcId="{D11D0763-64B4-4800-8542-AD4B41DA83DA}" destId="{67E9C9EE-A6CA-4DEB-BB7C-AD58E4AA5CFE}" srcOrd="0" destOrd="3" presId="urn:microsoft.com/office/officeart/2005/8/layout/hList6"/>
    <dgm:cxn modelId="{91A14541-332E-470F-8C28-E868BD26CFAB}" type="presOf" srcId="{398A7F22-67C9-4600-9FE5-6E725A4659B0}" destId="{65731207-0983-4DE0-BAFC-B376D95585B4}" srcOrd="0" destOrd="0" presId="urn:microsoft.com/office/officeart/2005/8/layout/hList6"/>
    <dgm:cxn modelId="{EACE24BC-80D4-4817-8AA5-FED7C14BA44A}" type="presOf" srcId="{B29923CA-3FCC-444D-9654-AC1FEF88CA8A}" destId="{67E9C9EE-A6CA-4DEB-BB7C-AD58E4AA5CFE}" srcOrd="0" destOrd="2" presId="urn:microsoft.com/office/officeart/2005/8/layout/hList6"/>
    <dgm:cxn modelId="{65281798-63D5-4C89-9DE4-A5B84484F701}" srcId="{770864E3-53C6-43A8-BA2A-B83A94EDCF0D}" destId="{3ACFCC92-CD68-49AA-B0BB-1B0E5C8775AD}" srcOrd="2" destOrd="0" parTransId="{EDFE3A99-71E0-47D3-80E8-B25DCF2F0E33}" sibTransId="{2E3E7D1B-3F8C-470C-9E1E-223631DF4614}"/>
    <dgm:cxn modelId="{9A07A809-C37B-404E-9282-4D9DE5E3CAD2}" srcId="{A3898D87-93DA-495B-9D30-3C9FF90A67A9}" destId="{EBEAA239-0DF9-45DC-A160-0A6B11D4C959}" srcOrd="0" destOrd="0" parTransId="{F8461C96-11E1-44C3-AF0A-A4B885F7E611}" sibTransId="{DF58DC34-3E37-45BF-9DEF-AA700AF4BBDF}"/>
    <dgm:cxn modelId="{A529FDE1-6781-4F28-B77E-985F40735260}" srcId="{770864E3-53C6-43A8-BA2A-B83A94EDCF0D}" destId="{E56BC2C5-634D-4FCC-B13A-55A8ACD180B3}" srcOrd="3" destOrd="0" parTransId="{0A7B4C7D-CB64-4FEA-9922-7627AEC3D96D}" sibTransId="{9EE4749D-0D2A-4BE5-865E-69DE16C8C95D}"/>
    <dgm:cxn modelId="{54FE0379-87E6-49F7-AF75-06CF2084A5B6}" type="presOf" srcId="{C37715FB-B5E1-401E-B354-95E979E9F570}" destId="{67E9C9EE-A6CA-4DEB-BB7C-AD58E4AA5CFE}" srcOrd="0" destOrd="4" presId="urn:microsoft.com/office/officeart/2005/8/layout/hList6"/>
    <dgm:cxn modelId="{571CD0D4-9804-47B4-B4C4-837D7FD94427}" srcId="{770864E3-53C6-43A8-BA2A-B83A94EDCF0D}" destId="{50DAB619-F529-468F-8110-5EFE70DC6B5A}" srcOrd="0" destOrd="0" parTransId="{504CE08A-A203-4678-A636-6770FC9B8F33}" sibTransId="{15E671C4-794B-4EDD-8887-59E438E06710}"/>
    <dgm:cxn modelId="{B725CC79-0C15-4159-8313-1773972B2060}" srcId="{398A7F22-67C9-4600-9FE5-6E725A4659B0}" destId="{A3898D87-93DA-495B-9D30-3C9FF90A67A9}" srcOrd="0" destOrd="0" parTransId="{AC50F319-582C-43E3-B0B0-EE0716E4B084}" sibTransId="{44B9D3C3-AAF9-45AC-9958-AAA9DD284A85}"/>
    <dgm:cxn modelId="{6D409BB7-639F-4B3E-AE59-F9A1C3541878}" srcId="{A3898D87-93DA-495B-9D30-3C9FF90A67A9}" destId="{D11D0763-64B4-4800-8542-AD4B41DA83DA}" srcOrd="2" destOrd="0" parTransId="{4E2C1760-4171-4279-A462-B595A3FB6E05}" sibTransId="{CB7C4CAE-DD80-4123-B30C-0C0988F9DE84}"/>
    <dgm:cxn modelId="{FB7B45B4-7CF4-4BA0-910D-0180357EAA4A}" type="presOf" srcId="{E56BC2C5-634D-4FCC-B13A-55A8ACD180B3}" destId="{C3240AF6-D574-4912-B53E-4F4313C693D3}" srcOrd="0" destOrd="4" presId="urn:microsoft.com/office/officeart/2005/8/layout/hList6"/>
    <dgm:cxn modelId="{6C451F25-84A1-4E9E-9CCD-CC2D339E8B96}" type="presOf" srcId="{50DAB619-F529-468F-8110-5EFE70DC6B5A}" destId="{C3240AF6-D574-4912-B53E-4F4313C693D3}" srcOrd="0" destOrd="1" presId="urn:microsoft.com/office/officeart/2005/8/layout/hList6"/>
    <dgm:cxn modelId="{CB74EAC7-DB82-438E-AC90-39C65D24F7F1}" type="presOf" srcId="{3ACFCC92-CD68-49AA-B0BB-1B0E5C8775AD}" destId="{C3240AF6-D574-4912-B53E-4F4313C693D3}" srcOrd="0" destOrd="3" presId="urn:microsoft.com/office/officeart/2005/8/layout/hList6"/>
    <dgm:cxn modelId="{CDA46261-DEFD-438B-9EF9-EEBDECDF2384}" srcId="{398A7F22-67C9-4600-9FE5-6E725A4659B0}" destId="{770864E3-53C6-43A8-BA2A-B83A94EDCF0D}" srcOrd="1" destOrd="0" parTransId="{5C4386C7-551E-4196-A1DD-18397DA5008B}" sibTransId="{CEE6AE4B-F03A-4313-84C9-362AC5F8DDD0}"/>
    <dgm:cxn modelId="{AC8EF90B-FAAB-47A0-B4F5-1341187F567E}" type="presOf" srcId="{770864E3-53C6-43A8-BA2A-B83A94EDCF0D}" destId="{C3240AF6-D574-4912-B53E-4F4313C693D3}" srcOrd="0" destOrd="0" presId="urn:microsoft.com/office/officeart/2005/8/layout/hList6"/>
    <dgm:cxn modelId="{D56F6BDE-3A76-4DD8-BBB5-266FB95E6C2F}" type="presOf" srcId="{EBEAA239-0DF9-45DC-A160-0A6B11D4C959}" destId="{67E9C9EE-A6CA-4DEB-BB7C-AD58E4AA5CFE}" srcOrd="0" destOrd="1" presId="urn:microsoft.com/office/officeart/2005/8/layout/hList6"/>
    <dgm:cxn modelId="{47D54873-D6FA-4D76-8298-276E0878EA29}" type="presOf" srcId="{55BAD42C-8740-4EB6-8E15-6D349794D608}" destId="{C3240AF6-D574-4912-B53E-4F4313C693D3}" srcOrd="0" destOrd="2" presId="urn:microsoft.com/office/officeart/2005/8/layout/hList6"/>
    <dgm:cxn modelId="{904E94E8-7BC6-4578-9198-85B5D16E90EF}" srcId="{A3898D87-93DA-495B-9D30-3C9FF90A67A9}" destId="{B29923CA-3FCC-444D-9654-AC1FEF88CA8A}" srcOrd="1" destOrd="0" parTransId="{D6AD05F6-7728-4F99-B7EE-7FEAA77D4679}" sibTransId="{9BA2254B-9721-4FA4-8EE1-0633D16EA9EB}"/>
    <dgm:cxn modelId="{BF1A35CF-321A-4DE3-B88F-90C121024919}" type="presParOf" srcId="{65731207-0983-4DE0-BAFC-B376D95585B4}" destId="{67E9C9EE-A6CA-4DEB-BB7C-AD58E4AA5CFE}" srcOrd="0" destOrd="0" presId="urn:microsoft.com/office/officeart/2005/8/layout/hList6"/>
    <dgm:cxn modelId="{F58AFAC5-2197-4D13-BBDC-F62025109FB8}" type="presParOf" srcId="{65731207-0983-4DE0-BAFC-B376D95585B4}" destId="{03EF8B1A-A56D-402A-A2C4-123831384F5A}" srcOrd="1" destOrd="0" presId="urn:microsoft.com/office/officeart/2005/8/layout/hList6"/>
    <dgm:cxn modelId="{C6424C21-E11F-4A99-A245-7D7C232CD118}" type="presParOf" srcId="{65731207-0983-4DE0-BAFC-B376D95585B4}" destId="{C3240AF6-D574-4912-B53E-4F4313C693D3}"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42ADC4-322B-4A31-8499-30D229B46277}"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DCD3853A-2078-4746-B07A-71142F7592EA}">
      <dgm:prSet custT="1"/>
      <dgm:spPr/>
      <dgm:t>
        <a:bodyPr/>
        <a:lstStyle/>
        <a:p>
          <a:r>
            <a:rPr lang="en-US" sz="3200"/>
            <a:t>Not the Chair</a:t>
          </a:r>
        </a:p>
      </dgm:t>
    </dgm:pt>
    <dgm:pt modelId="{71246231-F1A4-497E-AA86-94BFB0D05C23}" type="parTrans" cxnId="{231BC1F6-F4A6-4569-B827-B27CFFDA2178}">
      <dgm:prSet/>
      <dgm:spPr/>
      <dgm:t>
        <a:bodyPr/>
        <a:lstStyle/>
        <a:p>
          <a:endParaRPr lang="en-US"/>
        </a:p>
      </dgm:t>
    </dgm:pt>
    <dgm:pt modelId="{9F14A248-CC40-45F1-8C8B-327007129F57}" type="sibTrans" cxnId="{231BC1F6-F4A6-4569-B827-B27CFFDA2178}">
      <dgm:prSet/>
      <dgm:spPr/>
      <dgm:t>
        <a:bodyPr/>
        <a:lstStyle/>
        <a:p>
          <a:endParaRPr lang="en-US"/>
        </a:p>
      </dgm:t>
    </dgm:pt>
    <dgm:pt modelId="{13359ADC-A8CB-4F73-8E32-AAB6D8C7709C}">
      <dgm:prSet custT="1"/>
      <dgm:spPr/>
      <dgm:t>
        <a:bodyPr/>
        <a:lstStyle/>
        <a:p>
          <a:r>
            <a:rPr lang="en-US" sz="3200" dirty="0"/>
            <a:t>Not the CEO</a:t>
          </a:r>
        </a:p>
      </dgm:t>
    </dgm:pt>
    <dgm:pt modelId="{B848EBBB-480C-44EE-AA20-A060580575D8}" type="parTrans" cxnId="{860D8107-01CF-4290-BFF9-3701BA2C0C82}">
      <dgm:prSet/>
      <dgm:spPr/>
      <dgm:t>
        <a:bodyPr/>
        <a:lstStyle/>
        <a:p>
          <a:endParaRPr lang="en-US"/>
        </a:p>
      </dgm:t>
    </dgm:pt>
    <dgm:pt modelId="{1168A110-A680-46D6-8DEA-7B57A856B7E1}" type="sibTrans" cxnId="{860D8107-01CF-4290-BFF9-3701BA2C0C82}">
      <dgm:prSet/>
      <dgm:spPr/>
      <dgm:t>
        <a:bodyPr/>
        <a:lstStyle/>
        <a:p>
          <a:endParaRPr lang="en-US"/>
        </a:p>
      </dgm:t>
    </dgm:pt>
    <dgm:pt modelId="{2BCD3934-5454-4A82-A164-3629279A2D79}">
      <dgm:prSet custT="1"/>
      <dgm:spPr/>
      <dgm:t>
        <a:bodyPr/>
        <a:lstStyle/>
        <a:p>
          <a:r>
            <a:rPr lang="en-US" sz="3200" dirty="0"/>
            <a:t>Not individual board members</a:t>
          </a:r>
        </a:p>
      </dgm:t>
    </dgm:pt>
    <dgm:pt modelId="{7D1768F7-E2BE-4768-B07E-16A0012846AA}" type="parTrans" cxnId="{6CE1BB6D-BB66-4ABE-B793-2DAC1AA51265}">
      <dgm:prSet/>
      <dgm:spPr/>
      <dgm:t>
        <a:bodyPr/>
        <a:lstStyle/>
        <a:p>
          <a:endParaRPr lang="en-US"/>
        </a:p>
      </dgm:t>
    </dgm:pt>
    <dgm:pt modelId="{1B5BFA0F-36EF-481F-9522-7F530725F616}" type="sibTrans" cxnId="{6CE1BB6D-BB66-4ABE-B793-2DAC1AA51265}">
      <dgm:prSet/>
      <dgm:spPr/>
      <dgm:t>
        <a:bodyPr/>
        <a:lstStyle/>
        <a:p>
          <a:endParaRPr lang="en-US"/>
        </a:p>
      </dgm:t>
    </dgm:pt>
    <dgm:pt modelId="{1E88A977-90AF-41F9-940C-A415F9DFCE8D}" type="pres">
      <dgm:prSet presAssocID="{C742ADC4-322B-4A31-8499-30D229B46277}" presName="linear" presStyleCnt="0">
        <dgm:presLayoutVars>
          <dgm:animLvl val="lvl"/>
          <dgm:resizeHandles val="exact"/>
        </dgm:presLayoutVars>
      </dgm:prSet>
      <dgm:spPr/>
      <dgm:t>
        <a:bodyPr/>
        <a:lstStyle/>
        <a:p>
          <a:endParaRPr lang="en-US"/>
        </a:p>
      </dgm:t>
    </dgm:pt>
    <dgm:pt modelId="{9F064B5D-DD26-48B5-AF4E-30CEF7CDF1DF}" type="pres">
      <dgm:prSet presAssocID="{DCD3853A-2078-4746-B07A-71142F7592EA}" presName="parentText" presStyleLbl="node1" presStyleIdx="0" presStyleCnt="3">
        <dgm:presLayoutVars>
          <dgm:chMax val="0"/>
          <dgm:bulletEnabled val="1"/>
        </dgm:presLayoutVars>
      </dgm:prSet>
      <dgm:spPr>
        <a:prstGeom prst="rect">
          <a:avLst/>
        </a:prstGeom>
      </dgm:spPr>
      <dgm:t>
        <a:bodyPr/>
        <a:lstStyle/>
        <a:p>
          <a:endParaRPr lang="en-US"/>
        </a:p>
      </dgm:t>
    </dgm:pt>
    <dgm:pt modelId="{775F78A4-2FCF-450F-9D9A-C607F89A5D10}" type="pres">
      <dgm:prSet presAssocID="{9F14A248-CC40-45F1-8C8B-327007129F57}" presName="spacer" presStyleCnt="0"/>
      <dgm:spPr/>
    </dgm:pt>
    <dgm:pt modelId="{A7E41E94-31A4-4E53-A620-1D557A3B2F47}" type="pres">
      <dgm:prSet presAssocID="{13359ADC-A8CB-4F73-8E32-AAB6D8C7709C}" presName="parentText" presStyleLbl="node1" presStyleIdx="1" presStyleCnt="3">
        <dgm:presLayoutVars>
          <dgm:chMax val="0"/>
          <dgm:bulletEnabled val="1"/>
        </dgm:presLayoutVars>
      </dgm:prSet>
      <dgm:spPr>
        <a:prstGeom prst="rect">
          <a:avLst/>
        </a:prstGeom>
      </dgm:spPr>
      <dgm:t>
        <a:bodyPr/>
        <a:lstStyle/>
        <a:p>
          <a:endParaRPr lang="en-US"/>
        </a:p>
      </dgm:t>
    </dgm:pt>
    <dgm:pt modelId="{A0C4318A-B0DC-496B-9248-BA5B8F7C6EA4}" type="pres">
      <dgm:prSet presAssocID="{1168A110-A680-46D6-8DEA-7B57A856B7E1}" presName="spacer" presStyleCnt="0"/>
      <dgm:spPr/>
    </dgm:pt>
    <dgm:pt modelId="{BA4D91B2-193C-4AE2-92A5-08E3E50F6E5A}" type="pres">
      <dgm:prSet presAssocID="{2BCD3934-5454-4A82-A164-3629279A2D79}" presName="parentText" presStyleLbl="node1" presStyleIdx="2" presStyleCnt="3">
        <dgm:presLayoutVars>
          <dgm:chMax val="0"/>
          <dgm:bulletEnabled val="1"/>
        </dgm:presLayoutVars>
      </dgm:prSet>
      <dgm:spPr>
        <a:prstGeom prst="rect">
          <a:avLst/>
        </a:prstGeom>
      </dgm:spPr>
      <dgm:t>
        <a:bodyPr/>
        <a:lstStyle/>
        <a:p>
          <a:endParaRPr lang="en-US"/>
        </a:p>
      </dgm:t>
    </dgm:pt>
  </dgm:ptLst>
  <dgm:cxnLst>
    <dgm:cxn modelId="{2E74002D-57C0-45A3-80EE-E1EBE99642D1}" type="presOf" srcId="{2BCD3934-5454-4A82-A164-3629279A2D79}" destId="{BA4D91B2-193C-4AE2-92A5-08E3E50F6E5A}" srcOrd="0" destOrd="0" presId="urn:microsoft.com/office/officeart/2005/8/layout/vList2"/>
    <dgm:cxn modelId="{231BC1F6-F4A6-4569-B827-B27CFFDA2178}" srcId="{C742ADC4-322B-4A31-8499-30D229B46277}" destId="{DCD3853A-2078-4746-B07A-71142F7592EA}" srcOrd="0" destOrd="0" parTransId="{71246231-F1A4-497E-AA86-94BFB0D05C23}" sibTransId="{9F14A248-CC40-45F1-8C8B-327007129F57}"/>
    <dgm:cxn modelId="{6CE1BB6D-BB66-4ABE-B793-2DAC1AA51265}" srcId="{C742ADC4-322B-4A31-8499-30D229B46277}" destId="{2BCD3934-5454-4A82-A164-3629279A2D79}" srcOrd="2" destOrd="0" parTransId="{7D1768F7-E2BE-4768-B07E-16A0012846AA}" sibTransId="{1B5BFA0F-36EF-481F-9522-7F530725F616}"/>
    <dgm:cxn modelId="{4C618B57-F560-4982-B057-52C4EE12E4AA}" type="presOf" srcId="{13359ADC-A8CB-4F73-8E32-AAB6D8C7709C}" destId="{A7E41E94-31A4-4E53-A620-1D557A3B2F47}" srcOrd="0" destOrd="0" presId="urn:microsoft.com/office/officeart/2005/8/layout/vList2"/>
    <dgm:cxn modelId="{480BC59D-04E8-470C-AB7A-9E17872F9AAD}" type="presOf" srcId="{DCD3853A-2078-4746-B07A-71142F7592EA}" destId="{9F064B5D-DD26-48B5-AF4E-30CEF7CDF1DF}" srcOrd="0" destOrd="0" presId="urn:microsoft.com/office/officeart/2005/8/layout/vList2"/>
    <dgm:cxn modelId="{860D8107-01CF-4290-BFF9-3701BA2C0C82}" srcId="{C742ADC4-322B-4A31-8499-30D229B46277}" destId="{13359ADC-A8CB-4F73-8E32-AAB6D8C7709C}" srcOrd="1" destOrd="0" parTransId="{B848EBBB-480C-44EE-AA20-A060580575D8}" sibTransId="{1168A110-A680-46D6-8DEA-7B57A856B7E1}"/>
    <dgm:cxn modelId="{0066FD08-8F5F-44EA-9C4A-706953A810C5}" type="presOf" srcId="{C742ADC4-322B-4A31-8499-30D229B46277}" destId="{1E88A977-90AF-41F9-940C-A415F9DFCE8D}" srcOrd="0" destOrd="0" presId="urn:microsoft.com/office/officeart/2005/8/layout/vList2"/>
    <dgm:cxn modelId="{3B9E3B3D-AE78-4A27-8F36-A4184EF7585E}" type="presParOf" srcId="{1E88A977-90AF-41F9-940C-A415F9DFCE8D}" destId="{9F064B5D-DD26-48B5-AF4E-30CEF7CDF1DF}" srcOrd="0" destOrd="0" presId="urn:microsoft.com/office/officeart/2005/8/layout/vList2"/>
    <dgm:cxn modelId="{C961D951-94C5-4D64-A95C-66AB5228B44B}" type="presParOf" srcId="{1E88A977-90AF-41F9-940C-A415F9DFCE8D}" destId="{775F78A4-2FCF-450F-9D9A-C607F89A5D10}" srcOrd="1" destOrd="0" presId="urn:microsoft.com/office/officeart/2005/8/layout/vList2"/>
    <dgm:cxn modelId="{D3656582-BE43-463F-8EFF-E786682E2780}" type="presParOf" srcId="{1E88A977-90AF-41F9-940C-A415F9DFCE8D}" destId="{A7E41E94-31A4-4E53-A620-1D557A3B2F47}" srcOrd="2" destOrd="0" presId="urn:microsoft.com/office/officeart/2005/8/layout/vList2"/>
    <dgm:cxn modelId="{5CB93575-162A-48B9-B277-792A09D8E8B7}" type="presParOf" srcId="{1E88A977-90AF-41F9-940C-A415F9DFCE8D}" destId="{A0C4318A-B0DC-496B-9248-BA5B8F7C6EA4}" srcOrd="3" destOrd="0" presId="urn:microsoft.com/office/officeart/2005/8/layout/vList2"/>
    <dgm:cxn modelId="{13C3472F-E653-4176-BEF2-3573CC52B576}" type="presParOf" srcId="{1E88A977-90AF-41F9-940C-A415F9DFCE8D}" destId="{BA4D91B2-193C-4AE2-92A5-08E3E50F6E5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518685-6564-411C-A76A-1F8CB9E29D1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2A0B6D2-94B8-4E90-A072-2C9C76AE49D5}">
      <dgm:prSet phldrT="[Text]" custT="1"/>
      <dgm:spPr/>
      <dgm:t>
        <a:bodyPr tIns="1737360"/>
        <a:lstStyle/>
        <a:p>
          <a:pPr algn="l"/>
          <a:r>
            <a:rPr lang="en-US" sz="6000" b="1" dirty="0">
              <a:solidFill>
                <a:schemeClr val="accent3"/>
              </a:solidFill>
              <a:latin typeface="+mj-lt"/>
              <a:cs typeface="Arial" panose="020B0604020202020204" pitchFamily="34" charset="0"/>
            </a:rPr>
            <a:t>Resources for Board Members</a:t>
          </a:r>
          <a:endParaRPr lang="en-US" sz="6000" dirty="0">
            <a:solidFill>
              <a:schemeClr val="accent3"/>
            </a:solidFill>
          </a:endParaRPr>
        </a:p>
      </dgm:t>
    </dgm:pt>
    <dgm:pt modelId="{64F33308-5A55-4D05-98A9-3CC30BCBEBAC}" type="parTrans" cxnId="{8B2C8154-5D06-4F99-8439-8A1D61A515B3}">
      <dgm:prSet/>
      <dgm:spPr/>
      <dgm:t>
        <a:bodyPr/>
        <a:lstStyle/>
        <a:p>
          <a:endParaRPr lang="en-US"/>
        </a:p>
      </dgm:t>
    </dgm:pt>
    <dgm:pt modelId="{2D5F239F-AF61-4578-AD39-9D36EF9A7BD2}" type="sibTrans" cxnId="{8B2C8154-5D06-4F99-8439-8A1D61A515B3}">
      <dgm:prSet/>
      <dgm:spPr/>
      <dgm:t>
        <a:bodyPr/>
        <a:lstStyle/>
        <a:p>
          <a:endParaRPr lang="en-US"/>
        </a:p>
      </dgm:t>
    </dgm:pt>
    <dgm:pt modelId="{EAFB426B-7D94-405F-9C05-2369226D07A7}">
      <dgm:prSet phldrT="[Text]"/>
      <dgm:spPr/>
      <dgm:t>
        <a:bodyPr/>
        <a:lstStyle/>
        <a:p>
          <a:pPr>
            <a:buNone/>
          </a:pPr>
          <a:r>
            <a:rPr lang="en-US" b="1" dirty="0">
              <a:solidFill>
                <a:srgbClr val="4F81BD"/>
              </a:solidFill>
              <a:latin typeface="+mj-lt"/>
              <a:cs typeface="Arial" panose="020B0604020202020204" pitchFamily="34" charset="0"/>
            </a:rPr>
            <a:t>Business Volunteers Unlimited (BVU)</a:t>
          </a:r>
        </a:p>
        <a:p>
          <a:pPr>
            <a:buNone/>
          </a:pPr>
          <a:endParaRPr lang="en-US" b="1" dirty="0">
            <a:solidFill>
              <a:srgbClr val="4F81BD"/>
            </a:solidFill>
            <a:latin typeface="+mj-lt"/>
            <a:cs typeface="Arial" panose="020B0604020202020204" pitchFamily="34" charset="0"/>
          </a:endParaRPr>
        </a:p>
      </dgm:t>
    </dgm:pt>
    <dgm:pt modelId="{A4531AC7-6EAB-45BE-88A0-48878CC83D3A}" type="parTrans" cxnId="{62E7B9FE-A7D6-409E-B225-B810648D1124}">
      <dgm:prSet/>
      <dgm:spPr/>
      <dgm:t>
        <a:bodyPr/>
        <a:lstStyle/>
        <a:p>
          <a:endParaRPr lang="en-US"/>
        </a:p>
      </dgm:t>
    </dgm:pt>
    <dgm:pt modelId="{9D916CEB-C5B7-4462-AD39-F534273C1DFB}" type="sibTrans" cxnId="{62E7B9FE-A7D6-409E-B225-B810648D1124}">
      <dgm:prSet/>
      <dgm:spPr/>
      <dgm:t>
        <a:bodyPr/>
        <a:lstStyle/>
        <a:p>
          <a:endParaRPr lang="en-US"/>
        </a:p>
      </dgm:t>
    </dgm:pt>
    <dgm:pt modelId="{B57353FF-E31B-443A-B7B1-282F45F997C2}">
      <dgm:prSet phldrT="[Text]"/>
      <dgm:spPr/>
      <dgm:t>
        <a:bodyPr/>
        <a:lstStyle/>
        <a:p>
          <a:pPr rtl="0">
            <a:buNone/>
          </a:pPr>
          <a:r>
            <a:rPr lang="en-US" b="1" dirty="0">
              <a:solidFill>
                <a:srgbClr val="4F81BD"/>
              </a:solidFill>
              <a:latin typeface="+mj-lt"/>
              <a:cs typeface="Arial" panose="020B0604020202020204" pitchFamily="34" charset="0"/>
            </a:rPr>
            <a:t>BoardSource</a:t>
          </a:r>
        </a:p>
        <a:p>
          <a:pPr>
            <a:buNone/>
          </a:pPr>
          <a:endParaRPr lang="en-US" b="1" dirty="0">
            <a:solidFill>
              <a:srgbClr val="4F81BD"/>
            </a:solidFill>
            <a:latin typeface="+mj-lt"/>
            <a:cs typeface="Arial" panose="020B0604020202020204" pitchFamily="34" charset="0"/>
          </a:endParaRPr>
        </a:p>
      </dgm:t>
    </dgm:pt>
    <dgm:pt modelId="{1F23D9D5-D0D5-4338-BF42-03BF984893E8}" type="parTrans" cxnId="{81CA197B-54E4-4E1D-B2E8-215ED3CA58B8}">
      <dgm:prSet/>
      <dgm:spPr/>
      <dgm:t>
        <a:bodyPr/>
        <a:lstStyle/>
        <a:p>
          <a:endParaRPr lang="en-US"/>
        </a:p>
      </dgm:t>
    </dgm:pt>
    <dgm:pt modelId="{C88F5270-B991-4C2F-A1D4-0848E1BDAB37}" type="sibTrans" cxnId="{81CA197B-54E4-4E1D-B2E8-215ED3CA58B8}">
      <dgm:prSet/>
      <dgm:spPr/>
      <dgm:t>
        <a:bodyPr/>
        <a:lstStyle/>
        <a:p>
          <a:endParaRPr lang="en-US"/>
        </a:p>
      </dgm:t>
    </dgm:pt>
    <dgm:pt modelId="{032FF912-1D1F-4DB3-B943-83D341F94129}">
      <dgm:prSet phldrT="[Text]"/>
      <dgm:spPr/>
      <dgm:t>
        <a:bodyPr/>
        <a:lstStyle/>
        <a:p>
          <a:pPr>
            <a:buNone/>
          </a:pPr>
          <a:r>
            <a:rPr lang="en-US" b="1" dirty="0">
              <a:solidFill>
                <a:srgbClr val="4F81BD"/>
              </a:solidFill>
              <a:latin typeface="+mj-lt"/>
              <a:cs typeface="Arial" panose="020B0604020202020204" pitchFamily="34" charset="0"/>
            </a:rPr>
            <a:t>Independent Sector</a:t>
          </a:r>
        </a:p>
        <a:p>
          <a:pPr>
            <a:buNone/>
          </a:pPr>
          <a:endParaRPr lang="en-US" b="1" dirty="0">
            <a:solidFill>
              <a:srgbClr val="4F81BD"/>
            </a:solidFill>
            <a:latin typeface="+mj-lt"/>
            <a:cs typeface="Arial" panose="020B0604020202020204" pitchFamily="34" charset="0"/>
          </a:endParaRPr>
        </a:p>
      </dgm:t>
    </dgm:pt>
    <dgm:pt modelId="{03A1663B-147C-4E5C-AA46-FB5551ED193A}" type="parTrans" cxnId="{C66E9C8B-C09E-478E-B356-6758D3726FF3}">
      <dgm:prSet/>
      <dgm:spPr/>
      <dgm:t>
        <a:bodyPr/>
        <a:lstStyle/>
        <a:p>
          <a:endParaRPr lang="en-US"/>
        </a:p>
      </dgm:t>
    </dgm:pt>
    <dgm:pt modelId="{6EAD0F08-8A33-4DAB-93B5-3B221ADBC032}" type="sibTrans" cxnId="{C66E9C8B-C09E-478E-B356-6758D3726FF3}">
      <dgm:prSet/>
      <dgm:spPr/>
      <dgm:t>
        <a:bodyPr/>
        <a:lstStyle/>
        <a:p>
          <a:endParaRPr lang="en-US"/>
        </a:p>
      </dgm:t>
    </dgm:pt>
    <dgm:pt modelId="{86FD227D-A814-49AA-8195-BDF33C8D4115}">
      <dgm:prSet phldrT="[Text]"/>
      <dgm:spPr/>
      <dgm:t>
        <a:bodyPr/>
        <a:lstStyle/>
        <a:p>
          <a:pPr>
            <a:buNone/>
          </a:pPr>
          <a:r>
            <a:rPr lang="en-US" b="1" dirty="0">
              <a:solidFill>
                <a:srgbClr val="4F81BD"/>
              </a:solidFill>
              <a:latin typeface="+mj-lt"/>
              <a:cs typeface="Arial" panose="020B0604020202020204" pitchFamily="34" charset="0"/>
            </a:rPr>
            <a:t>Nonprofit Finance Fund</a:t>
          </a:r>
        </a:p>
        <a:p>
          <a:pPr>
            <a:buNone/>
          </a:pPr>
          <a:endParaRPr lang="en-US" b="1" dirty="0">
            <a:solidFill>
              <a:srgbClr val="4F81BD"/>
            </a:solidFill>
            <a:latin typeface="+mj-lt"/>
            <a:cs typeface="Arial" panose="020B0604020202020204" pitchFamily="34" charset="0"/>
          </a:endParaRPr>
        </a:p>
      </dgm:t>
    </dgm:pt>
    <dgm:pt modelId="{05960BE2-8198-45E0-BA3B-1898B11447C5}" type="parTrans" cxnId="{80BF44C5-F639-4824-88BF-1B2EADE12FEE}">
      <dgm:prSet/>
      <dgm:spPr/>
      <dgm:t>
        <a:bodyPr/>
        <a:lstStyle/>
        <a:p>
          <a:endParaRPr lang="en-US"/>
        </a:p>
      </dgm:t>
    </dgm:pt>
    <dgm:pt modelId="{30CAAD81-C0B8-4990-99F0-F08FE2B9903E}" type="sibTrans" cxnId="{80BF44C5-F639-4824-88BF-1B2EADE12FEE}">
      <dgm:prSet/>
      <dgm:spPr/>
      <dgm:t>
        <a:bodyPr/>
        <a:lstStyle/>
        <a:p>
          <a:endParaRPr lang="en-US"/>
        </a:p>
      </dgm:t>
    </dgm:pt>
    <dgm:pt modelId="{652B1A74-057D-4E23-ABA7-049F8DDC514E}">
      <dgm:prSet phldrT="[Text]"/>
      <dgm:spPr/>
      <dgm:t>
        <a:bodyPr/>
        <a:lstStyle/>
        <a:p>
          <a:pPr>
            <a:buNone/>
          </a:pPr>
          <a:r>
            <a:rPr lang="en-US" dirty="0">
              <a:solidFill>
                <a:srgbClr val="585262"/>
              </a:solidFill>
              <a:latin typeface="+mj-lt"/>
              <a:cs typeface="Arial" panose="020B0604020202020204" pitchFamily="34" charset="0"/>
            </a:rPr>
            <a:t>www.boardsource.org</a:t>
          </a:r>
          <a:endParaRPr lang="en-US" dirty="0"/>
        </a:p>
      </dgm:t>
    </dgm:pt>
    <dgm:pt modelId="{B83A9D9A-B119-4043-BCFD-779B580C1A95}" type="parTrans" cxnId="{633E5724-CC2A-41A2-8E50-C5D4411367E4}">
      <dgm:prSet/>
      <dgm:spPr/>
      <dgm:t>
        <a:bodyPr/>
        <a:lstStyle/>
        <a:p>
          <a:endParaRPr lang="en-US"/>
        </a:p>
      </dgm:t>
    </dgm:pt>
    <dgm:pt modelId="{7149ABEE-78D0-45B8-9508-37AD5BF9136F}" type="sibTrans" cxnId="{633E5724-CC2A-41A2-8E50-C5D4411367E4}">
      <dgm:prSet/>
      <dgm:spPr/>
      <dgm:t>
        <a:bodyPr/>
        <a:lstStyle/>
        <a:p>
          <a:endParaRPr lang="en-US"/>
        </a:p>
      </dgm:t>
    </dgm:pt>
    <dgm:pt modelId="{61F6E0CC-4A57-4169-8C03-F5B27F14D4D7}">
      <dgm:prSet phldrT="[Text]"/>
      <dgm:spPr/>
      <dgm:t>
        <a:bodyPr/>
        <a:lstStyle/>
        <a:p>
          <a:pPr>
            <a:buNone/>
          </a:pPr>
          <a:r>
            <a:rPr lang="en-US">
              <a:solidFill>
                <a:srgbClr val="585262"/>
              </a:solidFill>
              <a:latin typeface="+mj-lt"/>
              <a:cs typeface="Arial" panose="020B0604020202020204" pitchFamily="34" charset="0"/>
            </a:rPr>
            <a:t>www.independentsector.org</a:t>
          </a:r>
          <a:endParaRPr lang="en-US" dirty="0"/>
        </a:p>
      </dgm:t>
    </dgm:pt>
    <dgm:pt modelId="{A2AEECCA-328E-4965-A10A-A6B8A4E17126}" type="parTrans" cxnId="{319A098D-9221-4D81-B807-AA9628275CC0}">
      <dgm:prSet/>
      <dgm:spPr/>
      <dgm:t>
        <a:bodyPr/>
        <a:lstStyle/>
        <a:p>
          <a:endParaRPr lang="en-US"/>
        </a:p>
      </dgm:t>
    </dgm:pt>
    <dgm:pt modelId="{FA4ED665-473C-4C23-A9E0-FD0E39E2D296}" type="sibTrans" cxnId="{319A098D-9221-4D81-B807-AA9628275CC0}">
      <dgm:prSet/>
      <dgm:spPr/>
      <dgm:t>
        <a:bodyPr/>
        <a:lstStyle/>
        <a:p>
          <a:endParaRPr lang="en-US"/>
        </a:p>
      </dgm:t>
    </dgm:pt>
    <dgm:pt modelId="{BB50C15F-1E45-4A4A-B61C-82A43CDE80A4}">
      <dgm:prSet phldrT="[Text]"/>
      <dgm:spPr/>
      <dgm:t>
        <a:bodyPr/>
        <a:lstStyle/>
        <a:p>
          <a:pPr>
            <a:buNone/>
          </a:pPr>
          <a:r>
            <a:rPr lang="en-US">
              <a:solidFill>
                <a:srgbClr val="585262"/>
              </a:solidFill>
              <a:latin typeface="+mj-lt"/>
              <a:cs typeface="Arial" panose="020B0604020202020204" pitchFamily="34" charset="0"/>
            </a:rPr>
            <a:t>nonprofitfinancefund</a:t>
          </a:r>
          <a:r>
            <a:rPr lang="en-US" dirty="0">
              <a:solidFill>
                <a:srgbClr val="585262"/>
              </a:solidFill>
              <a:latin typeface="+mj-lt"/>
              <a:cs typeface="Arial" panose="020B0604020202020204" pitchFamily="34" charset="0"/>
            </a:rPr>
            <a:t>.org</a:t>
          </a:r>
          <a:endParaRPr lang="en-US" dirty="0"/>
        </a:p>
      </dgm:t>
    </dgm:pt>
    <dgm:pt modelId="{D04A663F-2D03-4F25-8A4A-0CF8C7B3FCBA}" type="parTrans" cxnId="{55EB4607-29B5-42C0-A7F7-AF277A4D31EA}">
      <dgm:prSet/>
      <dgm:spPr/>
      <dgm:t>
        <a:bodyPr/>
        <a:lstStyle/>
        <a:p>
          <a:endParaRPr lang="en-US"/>
        </a:p>
      </dgm:t>
    </dgm:pt>
    <dgm:pt modelId="{E0014D8A-F522-45CC-939B-39608C3C52D3}" type="sibTrans" cxnId="{55EB4607-29B5-42C0-A7F7-AF277A4D31EA}">
      <dgm:prSet/>
      <dgm:spPr/>
      <dgm:t>
        <a:bodyPr/>
        <a:lstStyle/>
        <a:p>
          <a:endParaRPr lang="en-US"/>
        </a:p>
      </dgm:t>
    </dgm:pt>
    <dgm:pt modelId="{4BD999F7-4044-4C20-856A-A5F8208E87C8}">
      <dgm:prSet phldrT="[Text]"/>
      <dgm:spPr/>
      <dgm:t>
        <a:bodyPr/>
        <a:lstStyle/>
        <a:p>
          <a:pPr>
            <a:buNone/>
          </a:pPr>
          <a:r>
            <a:rPr lang="en-US" dirty="0">
              <a:solidFill>
                <a:srgbClr val="585262"/>
              </a:solidFill>
              <a:latin typeface="+mj-lt"/>
              <a:cs typeface="Arial" panose="020B0604020202020204" pitchFamily="34" charset="0"/>
            </a:rPr>
            <a:t>www.bvuvolunteers.org</a:t>
          </a:r>
          <a:endParaRPr lang="en-US" dirty="0"/>
        </a:p>
      </dgm:t>
    </dgm:pt>
    <dgm:pt modelId="{D7EC3F7F-2597-44EF-8B28-15C2E6EF091B}" type="sibTrans" cxnId="{ED1FA9A5-6017-4A4D-9D6F-1D6735FC894F}">
      <dgm:prSet/>
      <dgm:spPr/>
      <dgm:t>
        <a:bodyPr/>
        <a:lstStyle/>
        <a:p>
          <a:endParaRPr lang="en-US"/>
        </a:p>
      </dgm:t>
    </dgm:pt>
    <dgm:pt modelId="{1C95E091-6AB6-4F22-B8F2-98C694ACDD14}" type="parTrans" cxnId="{ED1FA9A5-6017-4A4D-9D6F-1D6735FC894F}">
      <dgm:prSet/>
      <dgm:spPr/>
      <dgm:t>
        <a:bodyPr/>
        <a:lstStyle/>
        <a:p>
          <a:endParaRPr lang="en-US"/>
        </a:p>
      </dgm:t>
    </dgm:pt>
    <dgm:pt modelId="{160D3414-79D3-4132-9E4A-F25101ECE200}" type="pres">
      <dgm:prSet presAssocID="{E8518685-6564-411C-A76A-1F8CB9E29D16}" presName="vert0" presStyleCnt="0">
        <dgm:presLayoutVars>
          <dgm:dir/>
          <dgm:animOne val="branch"/>
          <dgm:animLvl val="lvl"/>
        </dgm:presLayoutVars>
      </dgm:prSet>
      <dgm:spPr/>
      <dgm:t>
        <a:bodyPr/>
        <a:lstStyle/>
        <a:p>
          <a:endParaRPr lang="en-US"/>
        </a:p>
      </dgm:t>
    </dgm:pt>
    <dgm:pt modelId="{105371A2-BB62-4EDD-B9AD-3580B4A0F5A6}" type="pres">
      <dgm:prSet presAssocID="{52A0B6D2-94B8-4E90-A072-2C9C76AE49D5}" presName="thickLine" presStyleLbl="alignNode1" presStyleIdx="0" presStyleCnt="1"/>
      <dgm:spPr/>
    </dgm:pt>
    <dgm:pt modelId="{941E1CA0-5CAB-4D4C-864F-971B465B3FEF}" type="pres">
      <dgm:prSet presAssocID="{52A0B6D2-94B8-4E90-A072-2C9C76AE49D5}" presName="horz1" presStyleCnt="0"/>
      <dgm:spPr/>
    </dgm:pt>
    <dgm:pt modelId="{12368BF5-DDDC-4222-80FD-E214798F2681}" type="pres">
      <dgm:prSet presAssocID="{52A0B6D2-94B8-4E90-A072-2C9C76AE49D5}" presName="tx1" presStyleLbl="revTx" presStyleIdx="0" presStyleCnt="9" custFlipHor="1" custScaleX="242113" custLinFactNeighborX="-26646" custLinFactNeighborY="118"/>
      <dgm:spPr/>
      <dgm:t>
        <a:bodyPr/>
        <a:lstStyle/>
        <a:p>
          <a:endParaRPr lang="en-US"/>
        </a:p>
      </dgm:t>
    </dgm:pt>
    <dgm:pt modelId="{C50AA9D8-87D6-43A8-A864-0F32849C18C7}" type="pres">
      <dgm:prSet presAssocID="{52A0B6D2-94B8-4E90-A072-2C9C76AE49D5}" presName="vert1" presStyleCnt="0"/>
      <dgm:spPr/>
    </dgm:pt>
    <dgm:pt modelId="{C7C6B56F-8D6E-44B1-83A2-C6C03F3611F3}" type="pres">
      <dgm:prSet presAssocID="{EAFB426B-7D94-405F-9C05-2369226D07A7}" presName="vertSpace2a" presStyleCnt="0"/>
      <dgm:spPr/>
    </dgm:pt>
    <dgm:pt modelId="{AAB9E9AC-64E7-42EB-A381-AACA8857D37B}" type="pres">
      <dgm:prSet presAssocID="{EAFB426B-7D94-405F-9C05-2369226D07A7}" presName="horz2" presStyleCnt="0"/>
      <dgm:spPr/>
    </dgm:pt>
    <dgm:pt modelId="{4E00F976-B420-4AA0-98EB-C71E4FB42093}" type="pres">
      <dgm:prSet presAssocID="{EAFB426B-7D94-405F-9C05-2369226D07A7}" presName="horzSpace2" presStyleCnt="0"/>
      <dgm:spPr/>
    </dgm:pt>
    <dgm:pt modelId="{D38327DE-CC27-40C4-AFC6-82869B035FA7}" type="pres">
      <dgm:prSet presAssocID="{EAFB426B-7D94-405F-9C05-2369226D07A7}" presName="tx2" presStyleLbl="revTx" presStyleIdx="1" presStyleCnt="9"/>
      <dgm:spPr/>
      <dgm:t>
        <a:bodyPr/>
        <a:lstStyle/>
        <a:p>
          <a:endParaRPr lang="en-US"/>
        </a:p>
      </dgm:t>
    </dgm:pt>
    <dgm:pt modelId="{66995A0D-03B2-4E81-B7B7-00DC98E70F5D}" type="pres">
      <dgm:prSet presAssocID="{EAFB426B-7D94-405F-9C05-2369226D07A7}" presName="vert2" presStyleCnt="0"/>
      <dgm:spPr/>
    </dgm:pt>
    <dgm:pt modelId="{A52AEF7B-F504-4EDB-A77C-13F50ACA3616}" type="pres">
      <dgm:prSet presAssocID="{4BD999F7-4044-4C20-856A-A5F8208E87C8}" presName="horz3" presStyleCnt="0"/>
      <dgm:spPr/>
    </dgm:pt>
    <dgm:pt modelId="{2CB0B8B8-7208-464D-88D5-3293826659DB}" type="pres">
      <dgm:prSet presAssocID="{4BD999F7-4044-4C20-856A-A5F8208E87C8}" presName="horzSpace3" presStyleCnt="0"/>
      <dgm:spPr/>
    </dgm:pt>
    <dgm:pt modelId="{E1D24F74-7B14-41BD-9CDB-B10AB495C8C9}" type="pres">
      <dgm:prSet presAssocID="{4BD999F7-4044-4C20-856A-A5F8208E87C8}" presName="tx3" presStyleLbl="revTx" presStyleIdx="2" presStyleCnt="9"/>
      <dgm:spPr/>
      <dgm:t>
        <a:bodyPr/>
        <a:lstStyle/>
        <a:p>
          <a:endParaRPr lang="en-US"/>
        </a:p>
      </dgm:t>
    </dgm:pt>
    <dgm:pt modelId="{2A3AE2D4-7F6E-408B-9F1E-8B03DB9A7958}" type="pres">
      <dgm:prSet presAssocID="{4BD999F7-4044-4C20-856A-A5F8208E87C8}" presName="vert3" presStyleCnt="0"/>
      <dgm:spPr/>
    </dgm:pt>
    <dgm:pt modelId="{259A9E9F-B539-4080-A575-5F27987BF7F5}" type="pres">
      <dgm:prSet presAssocID="{EAFB426B-7D94-405F-9C05-2369226D07A7}" presName="thinLine2b" presStyleLbl="callout" presStyleIdx="0" presStyleCnt="4"/>
      <dgm:spPr/>
    </dgm:pt>
    <dgm:pt modelId="{ABA1F63C-6CF0-4278-B585-E98087B737BD}" type="pres">
      <dgm:prSet presAssocID="{EAFB426B-7D94-405F-9C05-2369226D07A7}" presName="vertSpace2b" presStyleCnt="0"/>
      <dgm:spPr/>
    </dgm:pt>
    <dgm:pt modelId="{033B307D-253B-4570-9046-DF0D1AA4390B}" type="pres">
      <dgm:prSet presAssocID="{B57353FF-E31B-443A-B7B1-282F45F997C2}" presName="horz2" presStyleCnt="0"/>
      <dgm:spPr/>
    </dgm:pt>
    <dgm:pt modelId="{AF348329-371C-4880-8E31-B1262B0E397C}" type="pres">
      <dgm:prSet presAssocID="{B57353FF-E31B-443A-B7B1-282F45F997C2}" presName="horzSpace2" presStyleCnt="0"/>
      <dgm:spPr/>
    </dgm:pt>
    <dgm:pt modelId="{33D675B1-379E-4C23-A835-9CDA2D55E5C1}" type="pres">
      <dgm:prSet presAssocID="{B57353FF-E31B-443A-B7B1-282F45F997C2}" presName="tx2" presStyleLbl="revTx" presStyleIdx="3" presStyleCnt="9"/>
      <dgm:spPr/>
      <dgm:t>
        <a:bodyPr/>
        <a:lstStyle/>
        <a:p>
          <a:endParaRPr lang="en-US"/>
        </a:p>
      </dgm:t>
    </dgm:pt>
    <dgm:pt modelId="{EC52E8A9-F3AA-4085-B461-AAC6BE694870}" type="pres">
      <dgm:prSet presAssocID="{B57353FF-E31B-443A-B7B1-282F45F997C2}" presName="vert2" presStyleCnt="0"/>
      <dgm:spPr/>
    </dgm:pt>
    <dgm:pt modelId="{E1F38B7A-2046-4587-A719-D45999A95133}" type="pres">
      <dgm:prSet presAssocID="{652B1A74-057D-4E23-ABA7-049F8DDC514E}" presName="horz3" presStyleCnt="0"/>
      <dgm:spPr/>
    </dgm:pt>
    <dgm:pt modelId="{CDA79FCE-BE16-4D15-BC0D-C7B85385964D}" type="pres">
      <dgm:prSet presAssocID="{652B1A74-057D-4E23-ABA7-049F8DDC514E}" presName="horzSpace3" presStyleCnt="0"/>
      <dgm:spPr/>
    </dgm:pt>
    <dgm:pt modelId="{1E6C2E28-2C25-405A-BD5F-B89A8825E83E}" type="pres">
      <dgm:prSet presAssocID="{652B1A74-057D-4E23-ABA7-049F8DDC514E}" presName="tx3" presStyleLbl="revTx" presStyleIdx="4" presStyleCnt="9"/>
      <dgm:spPr/>
      <dgm:t>
        <a:bodyPr/>
        <a:lstStyle/>
        <a:p>
          <a:endParaRPr lang="en-US"/>
        </a:p>
      </dgm:t>
    </dgm:pt>
    <dgm:pt modelId="{E6BF8C62-97FA-4A37-A0C9-D462AF13487D}" type="pres">
      <dgm:prSet presAssocID="{652B1A74-057D-4E23-ABA7-049F8DDC514E}" presName="vert3" presStyleCnt="0"/>
      <dgm:spPr/>
    </dgm:pt>
    <dgm:pt modelId="{E2B1A2F9-3A32-428A-8111-DC8B5F3875FD}" type="pres">
      <dgm:prSet presAssocID="{B57353FF-E31B-443A-B7B1-282F45F997C2}" presName="thinLine2b" presStyleLbl="callout" presStyleIdx="1" presStyleCnt="4"/>
      <dgm:spPr/>
    </dgm:pt>
    <dgm:pt modelId="{424435BB-A0C1-4CE7-AA8F-D19FB5A561B8}" type="pres">
      <dgm:prSet presAssocID="{B57353FF-E31B-443A-B7B1-282F45F997C2}" presName="vertSpace2b" presStyleCnt="0"/>
      <dgm:spPr/>
    </dgm:pt>
    <dgm:pt modelId="{FB508AD9-8B84-4065-9A0F-0C757568A552}" type="pres">
      <dgm:prSet presAssocID="{032FF912-1D1F-4DB3-B943-83D341F94129}" presName="horz2" presStyleCnt="0"/>
      <dgm:spPr/>
    </dgm:pt>
    <dgm:pt modelId="{0ED88C51-BEC2-476B-B71E-69738D9C5889}" type="pres">
      <dgm:prSet presAssocID="{032FF912-1D1F-4DB3-B943-83D341F94129}" presName="horzSpace2" presStyleCnt="0"/>
      <dgm:spPr/>
    </dgm:pt>
    <dgm:pt modelId="{BFDE42A2-0E36-4950-9733-B72B59752874}" type="pres">
      <dgm:prSet presAssocID="{032FF912-1D1F-4DB3-B943-83D341F94129}" presName="tx2" presStyleLbl="revTx" presStyleIdx="5" presStyleCnt="9"/>
      <dgm:spPr/>
      <dgm:t>
        <a:bodyPr/>
        <a:lstStyle/>
        <a:p>
          <a:endParaRPr lang="en-US"/>
        </a:p>
      </dgm:t>
    </dgm:pt>
    <dgm:pt modelId="{2CBB0B6A-C01B-4D0C-9ABC-3E2D58F69B72}" type="pres">
      <dgm:prSet presAssocID="{032FF912-1D1F-4DB3-B943-83D341F94129}" presName="vert2" presStyleCnt="0"/>
      <dgm:spPr/>
    </dgm:pt>
    <dgm:pt modelId="{AEE1727B-88FE-47D9-AAF0-BCA48EDDFF1A}" type="pres">
      <dgm:prSet presAssocID="{61F6E0CC-4A57-4169-8C03-F5B27F14D4D7}" presName="horz3" presStyleCnt="0"/>
      <dgm:spPr/>
    </dgm:pt>
    <dgm:pt modelId="{53AC030A-92C6-43F7-905F-BD73401F3B05}" type="pres">
      <dgm:prSet presAssocID="{61F6E0CC-4A57-4169-8C03-F5B27F14D4D7}" presName="horzSpace3" presStyleCnt="0"/>
      <dgm:spPr/>
    </dgm:pt>
    <dgm:pt modelId="{5CDE83D9-401D-4D77-BC44-4588E85BDC77}" type="pres">
      <dgm:prSet presAssocID="{61F6E0CC-4A57-4169-8C03-F5B27F14D4D7}" presName="tx3" presStyleLbl="revTx" presStyleIdx="6" presStyleCnt="9"/>
      <dgm:spPr/>
      <dgm:t>
        <a:bodyPr/>
        <a:lstStyle/>
        <a:p>
          <a:endParaRPr lang="en-US"/>
        </a:p>
      </dgm:t>
    </dgm:pt>
    <dgm:pt modelId="{CB6E2CB9-C22D-4A02-8980-8E8BDF9BCA2B}" type="pres">
      <dgm:prSet presAssocID="{61F6E0CC-4A57-4169-8C03-F5B27F14D4D7}" presName="vert3" presStyleCnt="0"/>
      <dgm:spPr/>
    </dgm:pt>
    <dgm:pt modelId="{E955D07E-6944-4BA6-AB3D-E40A3DC8C182}" type="pres">
      <dgm:prSet presAssocID="{032FF912-1D1F-4DB3-B943-83D341F94129}" presName="thinLine2b" presStyleLbl="callout" presStyleIdx="2" presStyleCnt="4"/>
      <dgm:spPr/>
    </dgm:pt>
    <dgm:pt modelId="{CE34B7E6-8580-4BF9-83E5-58B49523C66F}" type="pres">
      <dgm:prSet presAssocID="{032FF912-1D1F-4DB3-B943-83D341F94129}" presName="vertSpace2b" presStyleCnt="0"/>
      <dgm:spPr/>
    </dgm:pt>
    <dgm:pt modelId="{BDE45BC6-8607-4E70-98DA-DA420800DAE4}" type="pres">
      <dgm:prSet presAssocID="{86FD227D-A814-49AA-8195-BDF33C8D4115}" presName="horz2" presStyleCnt="0"/>
      <dgm:spPr/>
    </dgm:pt>
    <dgm:pt modelId="{EF77D4B3-BBF8-40E4-9AFE-00138060EBBE}" type="pres">
      <dgm:prSet presAssocID="{86FD227D-A814-49AA-8195-BDF33C8D4115}" presName="horzSpace2" presStyleCnt="0"/>
      <dgm:spPr/>
    </dgm:pt>
    <dgm:pt modelId="{1B8168FE-D411-4020-93A6-40E191C6A315}" type="pres">
      <dgm:prSet presAssocID="{86FD227D-A814-49AA-8195-BDF33C8D4115}" presName="tx2" presStyleLbl="revTx" presStyleIdx="7" presStyleCnt="9"/>
      <dgm:spPr/>
      <dgm:t>
        <a:bodyPr/>
        <a:lstStyle/>
        <a:p>
          <a:endParaRPr lang="en-US"/>
        </a:p>
      </dgm:t>
    </dgm:pt>
    <dgm:pt modelId="{AA6118C2-BE28-4113-8C8E-B588D39E8AFE}" type="pres">
      <dgm:prSet presAssocID="{86FD227D-A814-49AA-8195-BDF33C8D4115}" presName="vert2" presStyleCnt="0"/>
      <dgm:spPr/>
    </dgm:pt>
    <dgm:pt modelId="{9EFC9AA7-AD0E-4223-B6D4-9717D62320E8}" type="pres">
      <dgm:prSet presAssocID="{BB50C15F-1E45-4A4A-B61C-82A43CDE80A4}" presName="horz3" presStyleCnt="0"/>
      <dgm:spPr/>
    </dgm:pt>
    <dgm:pt modelId="{D8C583F6-63A4-49D8-B40A-C406EA6DE1B4}" type="pres">
      <dgm:prSet presAssocID="{BB50C15F-1E45-4A4A-B61C-82A43CDE80A4}" presName="horzSpace3" presStyleCnt="0"/>
      <dgm:spPr/>
    </dgm:pt>
    <dgm:pt modelId="{A22C7604-8F93-42C3-BCFB-898ECDF46916}" type="pres">
      <dgm:prSet presAssocID="{BB50C15F-1E45-4A4A-B61C-82A43CDE80A4}" presName="tx3" presStyleLbl="revTx" presStyleIdx="8" presStyleCnt="9"/>
      <dgm:spPr/>
      <dgm:t>
        <a:bodyPr/>
        <a:lstStyle/>
        <a:p>
          <a:endParaRPr lang="en-US"/>
        </a:p>
      </dgm:t>
    </dgm:pt>
    <dgm:pt modelId="{BA395D6E-7330-4CFD-9CAA-B02461B2E8BC}" type="pres">
      <dgm:prSet presAssocID="{BB50C15F-1E45-4A4A-B61C-82A43CDE80A4}" presName="vert3" presStyleCnt="0"/>
      <dgm:spPr/>
    </dgm:pt>
    <dgm:pt modelId="{15B18F45-44D6-4EA6-8BCA-020974A67D87}" type="pres">
      <dgm:prSet presAssocID="{86FD227D-A814-49AA-8195-BDF33C8D4115}" presName="thinLine2b" presStyleLbl="callout" presStyleIdx="3" presStyleCnt="4"/>
      <dgm:spPr/>
    </dgm:pt>
    <dgm:pt modelId="{37B66F3B-A6BB-4C88-BDDB-F5B0E260CFFA}" type="pres">
      <dgm:prSet presAssocID="{86FD227D-A814-49AA-8195-BDF33C8D4115}" presName="vertSpace2b" presStyleCnt="0"/>
      <dgm:spPr/>
    </dgm:pt>
  </dgm:ptLst>
  <dgm:cxnLst>
    <dgm:cxn modelId="{76EB0F97-ADDA-4C07-B4F0-4715909E0AEE}" type="presOf" srcId="{E8518685-6564-411C-A76A-1F8CB9E29D16}" destId="{160D3414-79D3-4132-9E4A-F25101ECE200}" srcOrd="0" destOrd="0" presId="urn:microsoft.com/office/officeart/2008/layout/LinedList"/>
    <dgm:cxn modelId="{81CA197B-54E4-4E1D-B2E8-215ED3CA58B8}" srcId="{52A0B6D2-94B8-4E90-A072-2C9C76AE49D5}" destId="{B57353FF-E31B-443A-B7B1-282F45F997C2}" srcOrd="1" destOrd="0" parTransId="{1F23D9D5-D0D5-4338-BF42-03BF984893E8}" sibTransId="{C88F5270-B991-4C2F-A1D4-0848E1BDAB37}"/>
    <dgm:cxn modelId="{DDFB3538-944E-4C32-9F6E-D9B064D124D6}" type="presOf" srcId="{EAFB426B-7D94-405F-9C05-2369226D07A7}" destId="{D38327DE-CC27-40C4-AFC6-82869B035FA7}" srcOrd="0" destOrd="0" presId="urn:microsoft.com/office/officeart/2008/layout/LinedList"/>
    <dgm:cxn modelId="{90D2FCE1-1633-470C-916B-7DC185CD5868}" type="presOf" srcId="{86FD227D-A814-49AA-8195-BDF33C8D4115}" destId="{1B8168FE-D411-4020-93A6-40E191C6A315}" srcOrd="0" destOrd="0" presId="urn:microsoft.com/office/officeart/2008/layout/LinedList"/>
    <dgm:cxn modelId="{633E5724-CC2A-41A2-8E50-C5D4411367E4}" srcId="{B57353FF-E31B-443A-B7B1-282F45F997C2}" destId="{652B1A74-057D-4E23-ABA7-049F8DDC514E}" srcOrd="0" destOrd="0" parTransId="{B83A9D9A-B119-4043-BCFD-779B580C1A95}" sibTransId="{7149ABEE-78D0-45B8-9508-37AD5BF9136F}"/>
    <dgm:cxn modelId="{4025B787-1245-4A3A-A3FC-53EAB577AB71}" type="presOf" srcId="{61F6E0CC-4A57-4169-8C03-F5B27F14D4D7}" destId="{5CDE83D9-401D-4D77-BC44-4588E85BDC77}" srcOrd="0" destOrd="0" presId="urn:microsoft.com/office/officeart/2008/layout/LinedList"/>
    <dgm:cxn modelId="{ED1FA9A5-6017-4A4D-9D6F-1D6735FC894F}" srcId="{EAFB426B-7D94-405F-9C05-2369226D07A7}" destId="{4BD999F7-4044-4C20-856A-A5F8208E87C8}" srcOrd="0" destOrd="0" parTransId="{1C95E091-6AB6-4F22-B8F2-98C694ACDD14}" sibTransId="{D7EC3F7F-2597-44EF-8B28-15C2E6EF091B}"/>
    <dgm:cxn modelId="{C66E9C8B-C09E-478E-B356-6758D3726FF3}" srcId="{52A0B6D2-94B8-4E90-A072-2C9C76AE49D5}" destId="{032FF912-1D1F-4DB3-B943-83D341F94129}" srcOrd="2" destOrd="0" parTransId="{03A1663B-147C-4E5C-AA46-FB5551ED193A}" sibTransId="{6EAD0F08-8A33-4DAB-93B5-3B221ADBC032}"/>
    <dgm:cxn modelId="{62C52AD1-53B7-40A3-B859-3AA0BB30C924}" type="presOf" srcId="{4BD999F7-4044-4C20-856A-A5F8208E87C8}" destId="{E1D24F74-7B14-41BD-9CDB-B10AB495C8C9}" srcOrd="0" destOrd="0" presId="urn:microsoft.com/office/officeart/2008/layout/LinedList"/>
    <dgm:cxn modelId="{7AFD2DBB-174E-4223-9449-37D81C510FB7}" type="presOf" srcId="{BB50C15F-1E45-4A4A-B61C-82A43CDE80A4}" destId="{A22C7604-8F93-42C3-BCFB-898ECDF46916}" srcOrd="0" destOrd="0" presId="urn:microsoft.com/office/officeart/2008/layout/LinedList"/>
    <dgm:cxn modelId="{62E7B9FE-A7D6-409E-B225-B810648D1124}" srcId="{52A0B6D2-94B8-4E90-A072-2C9C76AE49D5}" destId="{EAFB426B-7D94-405F-9C05-2369226D07A7}" srcOrd="0" destOrd="0" parTransId="{A4531AC7-6EAB-45BE-88A0-48878CC83D3A}" sibTransId="{9D916CEB-C5B7-4462-AD39-F534273C1DFB}"/>
    <dgm:cxn modelId="{1DE1F79E-3405-4424-98E9-706933E16774}" type="presOf" srcId="{032FF912-1D1F-4DB3-B943-83D341F94129}" destId="{BFDE42A2-0E36-4950-9733-B72B59752874}" srcOrd="0" destOrd="0" presId="urn:microsoft.com/office/officeart/2008/layout/LinedList"/>
    <dgm:cxn modelId="{55EB4607-29B5-42C0-A7F7-AF277A4D31EA}" srcId="{86FD227D-A814-49AA-8195-BDF33C8D4115}" destId="{BB50C15F-1E45-4A4A-B61C-82A43CDE80A4}" srcOrd="0" destOrd="0" parTransId="{D04A663F-2D03-4F25-8A4A-0CF8C7B3FCBA}" sibTransId="{E0014D8A-F522-45CC-939B-39608C3C52D3}"/>
    <dgm:cxn modelId="{755F47A9-B4F3-4C34-81D0-91F1FF118BB8}" type="presOf" srcId="{652B1A74-057D-4E23-ABA7-049F8DDC514E}" destId="{1E6C2E28-2C25-405A-BD5F-B89A8825E83E}" srcOrd="0" destOrd="0" presId="urn:microsoft.com/office/officeart/2008/layout/LinedList"/>
    <dgm:cxn modelId="{EE282DBF-0FB4-4E41-BBF4-9CEDAF40A604}" type="presOf" srcId="{B57353FF-E31B-443A-B7B1-282F45F997C2}" destId="{33D675B1-379E-4C23-A835-9CDA2D55E5C1}" srcOrd="0" destOrd="0" presId="urn:microsoft.com/office/officeart/2008/layout/LinedList"/>
    <dgm:cxn modelId="{319A098D-9221-4D81-B807-AA9628275CC0}" srcId="{032FF912-1D1F-4DB3-B943-83D341F94129}" destId="{61F6E0CC-4A57-4169-8C03-F5B27F14D4D7}" srcOrd="0" destOrd="0" parTransId="{A2AEECCA-328E-4965-A10A-A6B8A4E17126}" sibTransId="{FA4ED665-473C-4C23-A9E0-FD0E39E2D296}"/>
    <dgm:cxn modelId="{8B2C8154-5D06-4F99-8439-8A1D61A515B3}" srcId="{E8518685-6564-411C-A76A-1F8CB9E29D16}" destId="{52A0B6D2-94B8-4E90-A072-2C9C76AE49D5}" srcOrd="0" destOrd="0" parTransId="{64F33308-5A55-4D05-98A9-3CC30BCBEBAC}" sibTransId="{2D5F239F-AF61-4578-AD39-9D36EF9A7BD2}"/>
    <dgm:cxn modelId="{2DDF982E-DFDB-4A25-845A-CD320BBF5301}" type="presOf" srcId="{52A0B6D2-94B8-4E90-A072-2C9C76AE49D5}" destId="{12368BF5-DDDC-4222-80FD-E214798F2681}" srcOrd="0" destOrd="0" presId="urn:microsoft.com/office/officeart/2008/layout/LinedList"/>
    <dgm:cxn modelId="{80BF44C5-F639-4824-88BF-1B2EADE12FEE}" srcId="{52A0B6D2-94B8-4E90-A072-2C9C76AE49D5}" destId="{86FD227D-A814-49AA-8195-BDF33C8D4115}" srcOrd="3" destOrd="0" parTransId="{05960BE2-8198-45E0-BA3B-1898B11447C5}" sibTransId="{30CAAD81-C0B8-4990-99F0-F08FE2B9903E}"/>
    <dgm:cxn modelId="{0D0997C0-8B2B-4239-A221-613E548A7CC0}" type="presParOf" srcId="{160D3414-79D3-4132-9E4A-F25101ECE200}" destId="{105371A2-BB62-4EDD-B9AD-3580B4A0F5A6}" srcOrd="0" destOrd="0" presId="urn:microsoft.com/office/officeart/2008/layout/LinedList"/>
    <dgm:cxn modelId="{43362A45-5898-4688-A1AF-8E2A54F46842}" type="presParOf" srcId="{160D3414-79D3-4132-9E4A-F25101ECE200}" destId="{941E1CA0-5CAB-4D4C-864F-971B465B3FEF}" srcOrd="1" destOrd="0" presId="urn:microsoft.com/office/officeart/2008/layout/LinedList"/>
    <dgm:cxn modelId="{79C08EEB-CED8-4FC2-9144-061387A131C0}" type="presParOf" srcId="{941E1CA0-5CAB-4D4C-864F-971B465B3FEF}" destId="{12368BF5-DDDC-4222-80FD-E214798F2681}" srcOrd="0" destOrd="0" presId="urn:microsoft.com/office/officeart/2008/layout/LinedList"/>
    <dgm:cxn modelId="{846D832E-47CD-44C7-BB65-894A4AB0070E}" type="presParOf" srcId="{941E1CA0-5CAB-4D4C-864F-971B465B3FEF}" destId="{C50AA9D8-87D6-43A8-A864-0F32849C18C7}" srcOrd="1" destOrd="0" presId="urn:microsoft.com/office/officeart/2008/layout/LinedList"/>
    <dgm:cxn modelId="{D4C72214-C768-4BE2-AF2E-F5608F1613DA}" type="presParOf" srcId="{C50AA9D8-87D6-43A8-A864-0F32849C18C7}" destId="{C7C6B56F-8D6E-44B1-83A2-C6C03F3611F3}" srcOrd="0" destOrd="0" presId="urn:microsoft.com/office/officeart/2008/layout/LinedList"/>
    <dgm:cxn modelId="{DC60C45D-70A3-4491-9775-E0B4A4ABCC6B}" type="presParOf" srcId="{C50AA9D8-87D6-43A8-A864-0F32849C18C7}" destId="{AAB9E9AC-64E7-42EB-A381-AACA8857D37B}" srcOrd="1" destOrd="0" presId="urn:microsoft.com/office/officeart/2008/layout/LinedList"/>
    <dgm:cxn modelId="{054AC473-CD47-495D-82DB-0B37673508CC}" type="presParOf" srcId="{AAB9E9AC-64E7-42EB-A381-AACA8857D37B}" destId="{4E00F976-B420-4AA0-98EB-C71E4FB42093}" srcOrd="0" destOrd="0" presId="urn:microsoft.com/office/officeart/2008/layout/LinedList"/>
    <dgm:cxn modelId="{C0114F54-4392-4F1F-8B98-3D5329F6D029}" type="presParOf" srcId="{AAB9E9AC-64E7-42EB-A381-AACA8857D37B}" destId="{D38327DE-CC27-40C4-AFC6-82869B035FA7}" srcOrd="1" destOrd="0" presId="urn:microsoft.com/office/officeart/2008/layout/LinedList"/>
    <dgm:cxn modelId="{D4BA2147-0FEA-4BFB-88CE-0CB12E7C5CFB}" type="presParOf" srcId="{AAB9E9AC-64E7-42EB-A381-AACA8857D37B}" destId="{66995A0D-03B2-4E81-B7B7-00DC98E70F5D}" srcOrd="2" destOrd="0" presId="urn:microsoft.com/office/officeart/2008/layout/LinedList"/>
    <dgm:cxn modelId="{B4F6271F-D16A-42D3-ACA8-2F83D10CD443}" type="presParOf" srcId="{66995A0D-03B2-4E81-B7B7-00DC98E70F5D}" destId="{A52AEF7B-F504-4EDB-A77C-13F50ACA3616}" srcOrd="0" destOrd="0" presId="urn:microsoft.com/office/officeart/2008/layout/LinedList"/>
    <dgm:cxn modelId="{C389AC2F-3935-49D5-8802-EC5463823DF1}" type="presParOf" srcId="{A52AEF7B-F504-4EDB-A77C-13F50ACA3616}" destId="{2CB0B8B8-7208-464D-88D5-3293826659DB}" srcOrd="0" destOrd="0" presId="urn:microsoft.com/office/officeart/2008/layout/LinedList"/>
    <dgm:cxn modelId="{E1E2E8C9-2222-41D4-83E3-75587BF7735B}" type="presParOf" srcId="{A52AEF7B-F504-4EDB-A77C-13F50ACA3616}" destId="{E1D24F74-7B14-41BD-9CDB-B10AB495C8C9}" srcOrd="1" destOrd="0" presId="urn:microsoft.com/office/officeart/2008/layout/LinedList"/>
    <dgm:cxn modelId="{396DA374-BD15-4E38-B013-D3EA034623B9}" type="presParOf" srcId="{A52AEF7B-F504-4EDB-A77C-13F50ACA3616}" destId="{2A3AE2D4-7F6E-408B-9F1E-8B03DB9A7958}" srcOrd="2" destOrd="0" presId="urn:microsoft.com/office/officeart/2008/layout/LinedList"/>
    <dgm:cxn modelId="{7C6D91B4-2386-40D7-832F-AB5FAEF08A6D}" type="presParOf" srcId="{C50AA9D8-87D6-43A8-A864-0F32849C18C7}" destId="{259A9E9F-B539-4080-A575-5F27987BF7F5}" srcOrd="2" destOrd="0" presId="urn:microsoft.com/office/officeart/2008/layout/LinedList"/>
    <dgm:cxn modelId="{015329F6-78B1-4C53-A66E-D301B6ABF6A1}" type="presParOf" srcId="{C50AA9D8-87D6-43A8-A864-0F32849C18C7}" destId="{ABA1F63C-6CF0-4278-B585-E98087B737BD}" srcOrd="3" destOrd="0" presId="urn:microsoft.com/office/officeart/2008/layout/LinedList"/>
    <dgm:cxn modelId="{2C10FDFF-87A7-4ED9-B052-A6CAC0A04AF8}" type="presParOf" srcId="{C50AA9D8-87D6-43A8-A864-0F32849C18C7}" destId="{033B307D-253B-4570-9046-DF0D1AA4390B}" srcOrd="4" destOrd="0" presId="urn:microsoft.com/office/officeart/2008/layout/LinedList"/>
    <dgm:cxn modelId="{AFD07129-736B-414A-AB04-DD224ECBC481}" type="presParOf" srcId="{033B307D-253B-4570-9046-DF0D1AA4390B}" destId="{AF348329-371C-4880-8E31-B1262B0E397C}" srcOrd="0" destOrd="0" presId="urn:microsoft.com/office/officeart/2008/layout/LinedList"/>
    <dgm:cxn modelId="{C8E8197A-9E06-4E9B-A572-E0933F946216}" type="presParOf" srcId="{033B307D-253B-4570-9046-DF0D1AA4390B}" destId="{33D675B1-379E-4C23-A835-9CDA2D55E5C1}" srcOrd="1" destOrd="0" presId="urn:microsoft.com/office/officeart/2008/layout/LinedList"/>
    <dgm:cxn modelId="{1F7D53B4-63D5-4096-A000-3AC0319B50A4}" type="presParOf" srcId="{033B307D-253B-4570-9046-DF0D1AA4390B}" destId="{EC52E8A9-F3AA-4085-B461-AAC6BE694870}" srcOrd="2" destOrd="0" presId="urn:microsoft.com/office/officeart/2008/layout/LinedList"/>
    <dgm:cxn modelId="{E9B22814-53D6-4A1B-A264-414FF9FAA3ED}" type="presParOf" srcId="{EC52E8A9-F3AA-4085-B461-AAC6BE694870}" destId="{E1F38B7A-2046-4587-A719-D45999A95133}" srcOrd="0" destOrd="0" presId="urn:microsoft.com/office/officeart/2008/layout/LinedList"/>
    <dgm:cxn modelId="{4B8FA745-6665-4071-8554-398251F34401}" type="presParOf" srcId="{E1F38B7A-2046-4587-A719-D45999A95133}" destId="{CDA79FCE-BE16-4D15-BC0D-C7B85385964D}" srcOrd="0" destOrd="0" presId="urn:microsoft.com/office/officeart/2008/layout/LinedList"/>
    <dgm:cxn modelId="{B8D4B8B8-F092-4A3A-AF17-35955560E94A}" type="presParOf" srcId="{E1F38B7A-2046-4587-A719-D45999A95133}" destId="{1E6C2E28-2C25-405A-BD5F-B89A8825E83E}" srcOrd="1" destOrd="0" presId="urn:microsoft.com/office/officeart/2008/layout/LinedList"/>
    <dgm:cxn modelId="{2536FEB5-3B9B-437B-A576-8D4F615EA807}" type="presParOf" srcId="{E1F38B7A-2046-4587-A719-D45999A95133}" destId="{E6BF8C62-97FA-4A37-A0C9-D462AF13487D}" srcOrd="2" destOrd="0" presId="urn:microsoft.com/office/officeart/2008/layout/LinedList"/>
    <dgm:cxn modelId="{F19BAC09-E0B5-4E00-AEC9-28BBF532F284}" type="presParOf" srcId="{C50AA9D8-87D6-43A8-A864-0F32849C18C7}" destId="{E2B1A2F9-3A32-428A-8111-DC8B5F3875FD}" srcOrd="5" destOrd="0" presId="urn:microsoft.com/office/officeart/2008/layout/LinedList"/>
    <dgm:cxn modelId="{33116914-09C4-406F-986E-991005C50C99}" type="presParOf" srcId="{C50AA9D8-87D6-43A8-A864-0F32849C18C7}" destId="{424435BB-A0C1-4CE7-AA8F-D19FB5A561B8}" srcOrd="6" destOrd="0" presId="urn:microsoft.com/office/officeart/2008/layout/LinedList"/>
    <dgm:cxn modelId="{5EF4822A-7552-4757-AB07-98F74FE4E7E4}" type="presParOf" srcId="{C50AA9D8-87D6-43A8-A864-0F32849C18C7}" destId="{FB508AD9-8B84-4065-9A0F-0C757568A552}" srcOrd="7" destOrd="0" presId="urn:microsoft.com/office/officeart/2008/layout/LinedList"/>
    <dgm:cxn modelId="{7CC41746-81F9-4368-A671-A2AF5D354011}" type="presParOf" srcId="{FB508AD9-8B84-4065-9A0F-0C757568A552}" destId="{0ED88C51-BEC2-476B-B71E-69738D9C5889}" srcOrd="0" destOrd="0" presId="urn:microsoft.com/office/officeart/2008/layout/LinedList"/>
    <dgm:cxn modelId="{9065B813-A6C0-483F-8F9A-7D12F8BBE650}" type="presParOf" srcId="{FB508AD9-8B84-4065-9A0F-0C757568A552}" destId="{BFDE42A2-0E36-4950-9733-B72B59752874}" srcOrd="1" destOrd="0" presId="urn:microsoft.com/office/officeart/2008/layout/LinedList"/>
    <dgm:cxn modelId="{8C530F84-ACEF-4462-9589-15C959159C45}" type="presParOf" srcId="{FB508AD9-8B84-4065-9A0F-0C757568A552}" destId="{2CBB0B6A-C01B-4D0C-9ABC-3E2D58F69B72}" srcOrd="2" destOrd="0" presId="urn:microsoft.com/office/officeart/2008/layout/LinedList"/>
    <dgm:cxn modelId="{42FD4DEE-A9A7-466B-A7D0-D5A7FF1DF402}" type="presParOf" srcId="{2CBB0B6A-C01B-4D0C-9ABC-3E2D58F69B72}" destId="{AEE1727B-88FE-47D9-AAF0-BCA48EDDFF1A}" srcOrd="0" destOrd="0" presId="urn:microsoft.com/office/officeart/2008/layout/LinedList"/>
    <dgm:cxn modelId="{E0354CA4-DFD2-48A6-B575-234D337BFB5C}" type="presParOf" srcId="{AEE1727B-88FE-47D9-AAF0-BCA48EDDFF1A}" destId="{53AC030A-92C6-43F7-905F-BD73401F3B05}" srcOrd="0" destOrd="0" presId="urn:microsoft.com/office/officeart/2008/layout/LinedList"/>
    <dgm:cxn modelId="{0C956CAE-B583-43AA-A363-959FAAEE01C7}" type="presParOf" srcId="{AEE1727B-88FE-47D9-AAF0-BCA48EDDFF1A}" destId="{5CDE83D9-401D-4D77-BC44-4588E85BDC77}" srcOrd="1" destOrd="0" presId="urn:microsoft.com/office/officeart/2008/layout/LinedList"/>
    <dgm:cxn modelId="{D8B8384F-075C-4163-98CD-225122D321C8}" type="presParOf" srcId="{AEE1727B-88FE-47D9-AAF0-BCA48EDDFF1A}" destId="{CB6E2CB9-C22D-4A02-8980-8E8BDF9BCA2B}" srcOrd="2" destOrd="0" presId="urn:microsoft.com/office/officeart/2008/layout/LinedList"/>
    <dgm:cxn modelId="{960B9E19-6422-4763-A365-6777981E5C30}" type="presParOf" srcId="{C50AA9D8-87D6-43A8-A864-0F32849C18C7}" destId="{E955D07E-6944-4BA6-AB3D-E40A3DC8C182}" srcOrd="8" destOrd="0" presId="urn:microsoft.com/office/officeart/2008/layout/LinedList"/>
    <dgm:cxn modelId="{EAD84BB5-A05B-4FF6-B1D4-21D5377064FF}" type="presParOf" srcId="{C50AA9D8-87D6-43A8-A864-0F32849C18C7}" destId="{CE34B7E6-8580-4BF9-83E5-58B49523C66F}" srcOrd="9" destOrd="0" presId="urn:microsoft.com/office/officeart/2008/layout/LinedList"/>
    <dgm:cxn modelId="{C337BBC1-6AB7-42FC-AD3D-225642FDD48A}" type="presParOf" srcId="{C50AA9D8-87D6-43A8-A864-0F32849C18C7}" destId="{BDE45BC6-8607-4E70-98DA-DA420800DAE4}" srcOrd="10" destOrd="0" presId="urn:microsoft.com/office/officeart/2008/layout/LinedList"/>
    <dgm:cxn modelId="{E24A6F36-8C38-4F9C-BC06-DD835C7D9CAA}" type="presParOf" srcId="{BDE45BC6-8607-4E70-98DA-DA420800DAE4}" destId="{EF77D4B3-BBF8-40E4-9AFE-00138060EBBE}" srcOrd="0" destOrd="0" presId="urn:microsoft.com/office/officeart/2008/layout/LinedList"/>
    <dgm:cxn modelId="{3FF7CB4A-40FB-42DA-997B-6170365A90F4}" type="presParOf" srcId="{BDE45BC6-8607-4E70-98DA-DA420800DAE4}" destId="{1B8168FE-D411-4020-93A6-40E191C6A315}" srcOrd="1" destOrd="0" presId="urn:microsoft.com/office/officeart/2008/layout/LinedList"/>
    <dgm:cxn modelId="{87D065FD-CA7F-40BF-857D-46D8DD97E660}" type="presParOf" srcId="{BDE45BC6-8607-4E70-98DA-DA420800DAE4}" destId="{AA6118C2-BE28-4113-8C8E-B588D39E8AFE}" srcOrd="2" destOrd="0" presId="urn:microsoft.com/office/officeart/2008/layout/LinedList"/>
    <dgm:cxn modelId="{B7B48F79-0F9E-4787-BA9B-22D9C9AFE70A}" type="presParOf" srcId="{AA6118C2-BE28-4113-8C8E-B588D39E8AFE}" destId="{9EFC9AA7-AD0E-4223-B6D4-9717D62320E8}" srcOrd="0" destOrd="0" presId="urn:microsoft.com/office/officeart/2008/layout/LinedList"/>
    <dgm:cxn modelId="{27C356DC-BE51-455F-9025-9ED9F23D89F5}" type="presParOf" srcId="{9EFC9AA7-AD0E-4223-B6D4-9717D62320E8}" destId="{D8C583F6-63A4-49D8-B40A-C406EA6DE1B4}" srcOrd="0" destOrd="0" presId="urn:microsoft.com/office/officeart/2008/layout/LinedList"/>
    <dgm:cxn modelId="{A578535E-F320-4A91-BC19-29F50D66BC13}" type="presParOf" srcId="{9EFC9AA7-AD0E-4223-B6D4-9717D62320E8}" destId="{A22C7604-8F93-42C3-BCFB-898ECDF46916}" srcOrd="1" destOrd="0" presId="urn:microsoft.com/office/officeart/2008/layout/LinedList"/>
    <dgm:cxn modelId="{B2F08711-BA40-41B6-87AB-FA19FA610C95}" type="presParOf" srcId="{9EFC9AA7-AD0E-4223-B6D4-9717D62320E8}" destId="{BA395D6E-7330-4CFD-9CAA-B02461B2E8BC}" srcOrd="2" destOrd="0" presId="urn:microsoft.com/office/officeart/2008/layout/LinedList"/>
    <dgm:cxn modelId="{ADB1863D-9514-4798-B958-3F9A264C2A9C}" type="presParOf" srcId="{C50AA9D8-87D6-43A8-A864-0F32849C18C7}" destId="{15B18F45-44D6-4EA6-8BCA-020974A67D87}" srcOrd="11" destOrd="0" presId="urn:microsoft.com/office/officeart/2008/layout/LinedList"/>
    <dgm:cxn modelId="{C04A7280-0913-49C6-892A-326F7CBC77F8}" type="presParOf" srcId="{C50AA9D8-87D6-43A8-A864-0F32849C18C7}" destId="{37B66F3B-A6BB-4C88-BDDB-F5B0E260CFFA}"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9C9EE-A6CA-4DEB-BB7C-AD58E4AA5CFE}">
      <dsp:nvSpPr>
        <dsp:cNvPr id="0" name=""/>
        <dsp:cNvSpPr/>
      </dsp:nvSpPr>
      <dsp:spPr>
        <a:xfrm rot="16200000">
          <a:off x="-675335" y="677772"/>
          <a:ext cx="9207062" cy="7851517"/>
        </a:xfrm>
        <a:prstGeom prst="flowChartManualOperation">
          <a:avLst/>
        </a:prstGeom>
        <a:solidFill>
          <a:srgbClr val="4F81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0" tIns="0" rIns="304800" bIns="0" numCol="1" spcCol="1270" anchor="t" anchorCtr="0">
          <a:noAutofit/>
        </a:bodyPr>
        <a:lstStyle/>
        <a:p>
          <a:pPr lvl="0" algn="l" defTabSz="2133600">
            <a:lnSpc>
              <a:spcPct val="90000"/>
            </a:lnSpc>
            <a:spcBef>
              <a:spcPct val="0"/>
            </a:spcBef>
            <a:spcAft>
              <a:spcPct val="35000"/>
            </a:spcAft>
          </a:pPr>
          <a:r>
            <a:rPr lang="en-US" sz="4800" b="1" kern="1200" dirty="0">
              <a:latin typeface="Calibri Light" panose="020F0302020204030204" pitchFamily="34" charset="0"/>
              <a:cs typeface="Calibri Light" panose="020F0302020204030204" pitchFamily="34" charset="0"/>
            </a:rPr>
            <a:t>FOR PROFIT:</a:t>
          </a:r>
        </a:p>
        <a:p>
          <a:pPr marL="285750" lvl="1" indent="-285750" algn="l" defTabSz="1600200">
            <a:lnSpc>
              <a:spcPct val="100000"/>
            </a:lnSpc>
            <a:spcBef>
              <a:spcPct val="0"/>
            </a:spcBef>
            <a:spcAft>
              <a:spcPts val="800"/>
            </a:spcAft>
            <a:buChar char="••"/>
          </a:pPr>
          <a:r>
            <a:rPr lang="en-US" sz="3600" kern="1200" dirty="0">
              <a:latin typeface="Calibri Light" panose="020F0302020204030204" pitchFamily="34" charset="0"/>
              <a:cs typeface="Calibri Light" panose="020F0302020204030204" pitchFamily="34" charset="0"/>
            </a:rPr>
            <a:t>Customer buys product</a:t>
          </a:r>
        </a:p>
        <a:p>
          <a:pPr marL="285750" lvl="1" indent="-285750" algn="l" defTabSz="1600200">
            <a:lnSpc>
              <a:spcPct val="100000"/>
            </a:lnSpc>
            <a:spcBef>
              <a:spcPct val="0"/>
            </a:spcBef>
            <a:spcAft>
              <a:spcPts val="800"/>
            </a:spcAft>
            <a:buChar char="••"/>
          </a:pPr>
          <a:r>
            <a:rPr lang="en-US" sz="3600" kern="1200" dirty="0">
              <a:latin typeface="Calibri Light" panose="020F0302020204030204" pitchFamily="34" charset="0"/>
              <a:cs typeface="Calibri Light" panose="020F0302020204030204" pitchFamily="34" charset="0"/>
            </a:rPr>
            <a:t>Price includes cost of doing business</a:t>
          </a:r>
        </a:p>
        <a:p>
          <a:pPr marL="285750" lvl="1" indent="-285750" algn="l" defTabSz="1600200">
            <a:lnSpc>
              <a:spcPct val="100000"/>
            </a:lnSpc>
            <a:spcBef>
              <a:spcPct val="0"/>
            </a:spcBef>
            <a:spcAft>
              <a:spcPts val="800"/>
            </a:spcAft>
            <a:buChar char="••"/>
          </a:pPr>
          <a:r>
            <a:rPr lang="en-US" sz="3600" kern="1200" dirty="0">
              <a:latin typeface="Calibri Light" panose="020F0302020204030204" pitchFamily="34" charset="0"/>
              <a:cs typeface="Calibri Light" panose="020F0302020204030204" pitchFamily="34" charset="0"/>
            </a:rPr>
            <a:t>Overhead and profits seen </a:t>
          </a:r>
          <a:br>
            <a:rPr lang="en-US" sz="3600" kern="1200" dirty="0">
              <a:latin typeface="Calibri Light" panose="020F0302020204030204" pitchFamily="34" charset="0"/>
              <a:cs typeface="Calibri Light" panose="020F0302020204030204" pitchFamily="34" charset="0"/>
            </a:rPr>
          </a:br>
          <a:r>
            <a:rPr lang="en-US" sz="3600" kern="1200" dirty="0">
              <a:latin typeface="Calibri Light" panose="020F0302020204030204" pitchFamily="34" charset="0"/>
              <a:cs typeface="Calibri Light" panose="020F0302020204030204" pitchFamily="34" charset="0"/>
            </a:rPr>
            <a:t>as necessary</a:t>
          </a:r>
        </a:p>
        <a:p>
          <a:pPr marL="285750" lvl="1" indent="-285750" algn="l" defTabSz="1600200">
            <a:lnSpc>
              <a:spcPct val="100000"/>
            </a:lnSpc>
            <a:spcBef>
              <a:spcPct val="0"/>
            </a:spcBef>
            <a:spcAft>
              <a:spcPts val="800"/>
            </a:spcAft>
            <a:buChar char="••"/>
          </a:pPr>
          <a:r>
            <a:rPr lang="en-US" sz="3600" kern="1200" dirty="0">
              <a:latin typeface="Calibri Light" panose="020F0302020204030204" pitchFamily="34" charset="0"/>
              <a:cs typeface="Calibri Light" panose="020F0302020204030204" pitchFamily="34" charset="0"/>
            </a:rPr>
            <a:t>On average, successful for-profit companies allocate 25% of budget to overhead.* </a:t>
          </a:r>
        </a:p>
        <a:p>
          <a:pPr marL="285750" lvl="1" indent="-285750" algn="l" defTabSz="1600200">
            <a:lnSpc>
              <a:spcPct val="100000"/>
            </a:lnSpc>
            <a:spcBef>
              <a:spcPct val="0"/>
            </a:spcBef>
            <a:spcAft>
              <a:spcPts val="800"/>
            </a:spcAft>
            <a:buChar char="••"/>
          </a:pPr>
          <a:r>
            <a:rPr lang="en-US" sz="3600" b="1" kern="1200" dirty="0">
              <a:solidFill>
                <a:srgbClr val="FFFF00"/>
              </a:solidFill>
              <a:latin typeface="Calibri Light" panose="020F0302020204030204" pitchFamily="34" charset="0"/>
              <a:cs typeface="Calibri Light" panose="020F0302020204030204" pitchFamily="34" charset="0"/>
            </a:rPr>
            <a:t>Success=financial results</a:t>
          </a:r>
        </a:p>
      </dsp:txBody>
      <dsp:txXfrm rot="5400000">
        <a:off x="2438" y="1841411"/>
        <a:ext cx="7851517" cy="5524238"/>
      </dsp:txXfrm>
    </dsp:sp>
    <dsp:sp modelId="{C3240AF6-D574-4912-B53E-4F4313C693D3}">
      <dsp:nvSpPr>
        <dsp:cNvPr id="0" name=""/>
        <dsp:cNvSpPr/>
      </dsp:nvSpPr>
      <dsp:spPr>
        <a:xfrm rot="16200000">
          <a:off x="8101100" y="365789"/>
          <a:ext cx="9207062" cy="8475482"/>
        </a:xfrm>
        <a:prstGeom prst="flowChartManualOperation">
          <a:avLst/>
        </a:prstGeom>
        <a:solidFill>
          <a:srgbClr val="4F81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0" tIns="0" rIns="304800" bIns="0" numCol="1" spcCol="1270" anchor="t" anchorCtr="0">
          <a:noAutofit/>
        </a:bodyPr>
        <a:lstStyle/>
        <a:p>
          <a:pPr lvl="0" algn="l" defTabSz="2133600">
            <a:lnSpc>
              <a:spcPct val="90000"/>
            </a:lnSpc>
            <a:spcBef>
              <a:spcPct val="0"/>
            </a:spcBef>
            <a:spcAft>
              <a:spcPct val="35000"/>
            </a:spcAft>
          </a:pPr>
          <a:r>
            <a:rPr lang="en-US" sz="4800" b="1" kern="1200" dirty="0">
              <a:latin typeface="Calibri Light" panose="020F0302020204030204" pitchFamily="34" charset="0"/>
              <a:cs typeface="Calibri Light" panose="020F0302020204030204" pitchFamily="34" charset="0"/>
            </a:rPr>
            <a:t>NONPROFIT:</a:t>
          </a:r>
        </a:p>
        <a:p>
          <a:pPr marL="285750" lvl="1" indent="-285750" algn="l" defTabSz="1600200">
            <a:lnSpc>
              <a:spcPct val="100000"/>
            </a:lnSpc>
            <a:spcBef>
              <a:spcPct val="0"/>
            </a:spcBef>
            <a:spcAft>
              <a:spcPts val="800"/>
            </a:spcAft>
            <a:buChar char="••"/>
          </a:pPr>
          <a:r>
            <a:rPr lang="en-US" sz="3600" kern="1200" dirty="0">
              <a:latin typeface="Calibri Light" panose="020F0302020204030204" pitchFamily="34" charset="0"/>
              <a:cs typeface="Calibri Light" panose="020F0302020204030204" pitchFamily="34" charset="0"/>
            </a:rPr>
            <a:t>Client pays partial or nothing</a:t>
          </a:r>
        </a:p>
        <a:p>
          <a:pPr marL="285750" lvl="1" indent="-285750" algn="l" defTabSz="1600200">
            <a:lnSpc>
              <a:spcPct val="100000"/>
            </a:lnSpc>
            <a:spcBef>
              <a:spcPct val="0"/>
            </a:spcBef>
            <a:spcAft>
              <a:spcPts val="800"/>
            </a:spcAft>
            <a:buChar char="••"/>
          </a:pPr>
          <a:r>
            <a:rPr lang="en-US" sz="3600" kern="1200" dirty="0">
              <a:latin typeface="Calibri Light" panose="020F0302020204030204" pitchFamily="34" charset="0"/>
              <a:cs typeface="Calibri Light" panose="020F0302020204030204" pitchFamily="34" charset="0"/>
            </a:rPr>
            <a:t>Rely on 3</a:t>
          </a:r>
          <a:r>
            <a:rPr lang="en-US" sz="3600" kern="1200" baseline="30000" dirty="0">
              <a:latin typeface="Calibri Light" panose="020F0302020204030204" pitchFamily="34" charset="0"/>
              <a:cs typeface="Calibri Light" panose="020F0302020204030204" pitchFamily="34" charset="0"/>
            </a:rPr>
            <a:t>rd</a:t>
          </a:r>
          <a:r>
            <a:rPr lang="en-US" sz="3600" kern="1200" dirty="0">
              <a:latin typeface="Calibri Light" panose="020F0302020204030204" pitchFamily="34" charset="0"/>
              <a:cs typeface="Calibri Light" panose="020F0302020204030204" pitchFamily="34" charset="0"/>
            </a:rPr>
            <a:t> party to cover cost (donors and funders)</a:t>
          </a:r>
        </a:p>
        <a:p>
          <a:pPr marL="285750" lvl="1" indent="-285750" algn="l" defTabSz="1600200">
            <a:lnSpc>
              <a:spcPct val="100000"/>
            </a:lnSpc>
            <a:spcBef>
              <a:spcPct val="0"/>
            </a:spcBef>
            <a:spcAft>
              <a:spcPts val="800"/>
            </a:spcAft>
            <a:buChar char="••"/>
          </a:pPr>
          <a:r>
            <a:rPr lang="en-US" sz="3600" kern="1200" dirty="0">
              <a:latin typeface="Calibri Light" panose="020F0302020204030204" pitchFamily="34" charset="0"/>
              <a:cs typeface="Calibri Light" panose="020F0302020204030204" pitchFamily="34" charset="0"/>
            </a:rPr>
            <a:t>Overhead and profits seen as unrelated to achieving mission</a:t>
          </a:r>
        </a:p>
        <a:p>
          <a:pPr marL="285750" lvl="1" indent="-285750" algn="l" defTabSz="1600200">
            <a:lnSpc>
              <a:spcPct val="100000"/>
            </a:lnSpc>
            <a:spcBef>
              <a:spcPct val="0"/>
            </a:spcBef>
            <a:spcAft>
              <a:spcPts val="800"/>
            </a:spcAft>
            <a:buChar char="••"/>
          </a:pPr>
          <a:r>
            <a:rPr lang="en-US" sz="3600" b="1" kern="1200" dirty="0">
              <a:solidFill>
                <a:srgbClr val="FFFF00"/>
              </a:solidFill>
              <a:latin typeface="Calibri Light" panose="020F0302020204030204" pitchFamily="34" charset="0"/>
              <a:cs typeface="Calibri Light" panose="020F0302020204030204" pitchFamily="34" charset="0"/>
            </a:rPr>
            <a:t>Success=mission impact</a:t>
          </a:r>
        </a:p>
      </dsp:txBody>
      <dsp:txXfrm rot="5400000">
        <a:off x="8466890" y="1841411"/>
        <a:ext cx="8475482" cy="55242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64B5D-DD26-48B5-AF4E-30CEF7CDF1DF}">
      <dsp:nvSpPr>
        <dsp:cNvPr id="0" name=""/>
        <dsp:cNvSpPr/>
      </dsp:nvSpPr>
      <dsp:spPr>
        <a:xfrm>
          <a:off x="0" y="867"/>
          <a:ext cx="13753528" cy="80496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Not the Chair</a:t>
          </a:r>
        </a:p>
      </dsp:txBody>
      <dsp:txXfrm>
        <a:off x="0" y="867"/>
        <a:ext cx="13753528" cy="804960"/>
      </dsp:txXfrm>
    </dsp:sp>
    <dsp:sp modelId="{A7E41E94-31A4-4E53-A620-1D557A3B2F47}">
      <dsp:nvSpPr>
        <dsp:cNvPr id="0" name=""/>
        <dsp:cNvSpPr/>
      </dsp:nvSpPr>
      <dsp:spPr>
        <a:xfrm>
          <a:off x="0" y="929668"/>
          <a:ext cx="13753528" cy="80496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Not the CEO</a:t>
          </a:r>
        </a:p>
      </dsp:txBody>
      <dsp:txXfrm>
        <a:off x="0" y="929668"/>
        <a:ext cx="13753528" cy="804960"/>
      </dsp:txXfrm>
    </dsp:sp>
    <dsp:sp modelId="{BA4D91B2-193C-4AE2-92A5-08E3E50F6E5A}">
      <dsp:nvSpPr>
        <dsp:cNvPr id="0" name=""/>
        <dsp:cNvSpPr/>
      </dsp:nvSpPr>
      <dsp:spPr>
        <a:xfrm>
          <a:off x="0" y="1858467"/>
          <a:ext cx="13753528" cy="80496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Not individual board members</a:t>
          </a:r>
        </a:p>
      </dsp:txBody>
      <dsp:txXfrm>
        <a:off x="0" y="1858467"/>
        <a:ext cx="13753528" cy="804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371A2-BB62-4EDD-B9AD-3580B4A0F5A6}">
      <dsp:nvSpPr>
        <dsp:cNvPr id="0" name=""/>
        <dsp:cNvSpPr/>
      </dsp:nvSpPr>
      <dsp:spPr>
        <a:xfrm>
          <a:off x="0" y="0"/>
          <a:ext cx="1705699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368BF5-DDDC-4222-80FD-E214798F2681}">
      <dsp:nvSpPr>
        <dsp:cNvPr id="0" name=""/>
        <dsp:cNvSpPr/>
      </dsp:nvSpPr>
      <dsp:spPr>
        <a:xfrm flipH="1">
          <a:off x="0" y="0"/>
          <a:ext cx="6428489" cy="10837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0" tIns="1737360" rIns="228600" bIns="228600" numCol="1" spcCol="1270" anchor="t" anchorCtr="0">
          <a:noAutofit/>
        </a:bodyPr>
        <a:lstStyle/>
        <a:p>
          <a:pPr lvl="0" algn="l" defTabSz="2667000">
            <a:lnSpc>
              <a:spcPct val="90000"/>
            </a:lnSpc>
            <a:spcBef>
              <a:spcPct val="0"/>
            </a:spcBef>
            <a:spcAft>
              <a:spcPct val="35000"/>
            </a:spcAft>
          </a:pPr>
          <a:r>
            <a:rPr lang="en-US" sz="6000" b="1" kern="1200" dirty="0">
              <a:solidFill>
                <a:schemeClr val="accent3"/>
              </a:solidFill>
              <a:latin typeface="+mj-lt"/>
              <a:cs typeface="Arial" panose="020B0604020202020204" pitchFamily="34" charset="0"/>
            </a:rPr>
            <a:t>Resources for Board Members</a:t>
          </a:r>
          <a:endParaRPr lang="en-US" sz="6000" kern="1200" dirty="0">
            <a:solidFill>
              <a:schemeClr val="accent3"/>
            </a:solidFill>
          </a:endParaRPr>
        </a:p>
      </dsp:txBody>
      <dsp:txXfrm>
        <a:off x="0" y="0"/>
        <a:ext cx="6428489" cy="10837333"/>
      </dsp:txXfrm>
    </dsp:sp>
    <dsp:sp modelId="{D38327DE-CC27-40C4-AFC6-82869B035FA7}">
      <dsp:nvSpPr>
        <dsp:cNvPr id="0" name=""/>
        <dsp:cNvSpPr/>
      </dsp:nvSpPr>
      <dsp:spPr>
        <a:xfrm>
          <a:off x="6627626" y="127396"/>
          <a:ext cx="5111184" cy="254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buNone/>
          </a:pPr>
          <a:r>
            <a:rPr lang="en-US" sz="4000" b="1" kern="1200" dirty="0">
              <a:solidFill>
                <a:srgbClr val="4F81BD"/>
              </a:solidFill>
              <a:latin typeface="+mj-lt"/>
              <a:cs typeface="Arial" panose="020B0604020202020204" pitchFamily="34" charset="0"/>
            </a:rPr>
            <a:t>Business Volunteers Unlimited (BVU)</a:t>
          </a:r>
        </a:p>
        <a:p>
          <a:pPr lvl="0" algn="l" defTabSz="1778000">
            <a:lnSpc>
              <a:spcPct val="90000"/>
            </a:lnSpc>
            <a:spcBef>
              <a:spcPct val="0"/>
            </a:spcBef>
            <a:spcAft>
              <a:spcPct val="35000"/>
            </a:spcAft>
            <a:buNone/>
          </a:pPr>
          <a:endParaRPr lang="en-US" sz="4000" b="1" kern="1200" dirty="0">
            <a:solidFill>
              <a:srgbClr val="4F81BD"/>
            </a:solidFill>
            <a:latin typeface="+mj-lt"/>
            <a:cs typeface="Arial" panose="020B0604020202020204" pitchFamily="34" charset="0"/>
          </a:endParaRPr>
        </a:p>
      </dsp:txBody>
      <dsp:txXfrm>
        <a:off x="6627626" y="127396"/>
        <a:ext cx="5111184" cy="2547937"/>
      </dsp:txXfrm>
    </dsp:sp>
    <dsp:sp modelId="{E1D24F74-7B14-41BD-9CDB-B10AB495C8C9}">
      <dsp:nvSpPr>
        <dsp:cNvPr id="0" name=""/>
        <dsp:cNvSpPr/>
      </dsp:nvSpPr>
      <dsp:spPr>
        <a:xfrm>
          <a:off x="11937947" y="127396"/>
          <a:ext cx="5111184" cy="254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buNone/>
          </a:pPr>
          <a:r>
            <a:rPr lang="en-US" sz="2900" kern="1200" dirty="0">
              <a:solidFill>
                <a:srgbClr val="585262"/>
              </a:solidFill>
              <a:latin typeface="+mj-lt"/>
              <a:cs typeface="Arial" panose="020B0604020202020204" pitchFamily="34" charset="0"/>
            </a:rPr>
            <a:t>www.bvuvolunteers.org</a:t>
          </a:r>
          <a:endParaRPr lang="en-US" sz="2900" kern="1200" dirty="0"/>
        </a:p>
      </dsp:txBody>
      <dsp:txXfrm>
        <a:off x="11937947" y="127396"/>
        <a:ext cx="5111184" cy="2547937"/>
      </dsp:txXfrm>
    </dsp:sp>
    <dsp:sp modelId="{259A9E9F-B539-4080-A575-5F27987BF7F5}">
      <dsp:nvSpPr>
        <dsp:cNvPr id="0" name=""/>
        <dsp:cNvSpPr/>
      </dsp:nvSpPr>
      <dsp:spPr>
        <a:xfrm>
          <a:off x="6428489" y="2675334"/>
          <a:ext cx="1062064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D675B1-379E-4C23-A835-9CDA2D55E5C1}">
      <dsp:nvSpPr>
        <dsp:cNvPr id="0" name=""/>
        <dsp:cNvSpPr/>
      </dsp:nvSpPr>
      <dsp:spPr>
        <a:xfrm>
          <a:off x="6627626" y="2802731"/>
          <a:ext cx="5111184" cy="254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rtl="0">
            <a:lnSpc>
              <a:spcPct val="90000"/>
            </a:lnSpc>
            <a:spcBef>
              <a:spcPct val="0"/>
            </a:spcBef>
            <a:spcAft>
              <a:spcPct val="35000"/>
            </a:spcAft>
            <a:buNone/>
          </a:pPr>
          <a:r>
            <a:rPr lang="en-US" sz="4000" b="1" kern="1200" dirty="0">
              <a:solidFill>
                <a:srgbClr val="4F81BD"/>
              </a:solidFill>
              <a:latin typeface="+mj-lt"/>
              <a:cs typeface="Arial" panose="020B0604020202020204" pitchFamily="34" charset="0"/>
            </a:rPr>
            <a:t>BoardSource</a:t>
          </a:r>
        </a:p>
        <a:p>
          <a:pPr lvl="0" algn="l" defTabSz="1778000">
            <a:lnSpc>
              <a:spcPct val="90000"/>
            </a:lnSpc>
            <a:spcBef>
              <a:spcPct val="0"/>
            </a:spcBef>
            <a:spcAft>
              <a:spcPct val="35000"/>
            </a:spcAft>
            <a:buNone/>
          </a:pPr>
          <a:endParaRPr lang="en-US" sz="4000" b="1" kern="1200" dirty="0">
            <a:solidFill>
              <a:srgbClr val="4F81BD"/>
            </a:solidFill>
            <a:latin typeface="+mj-lt"/>
            <a:cs typeface="Arial" panose="020B0604020202020204" pitchFamily="34" charset="0"/>
          </a:endParaRPr>
        </a:p>
      </dsp:txBody>
      <dsp:txXfrm>
        <a:off x="6627626" y="2802731"/>
        <a:ext cx="5111184" cy="2547937"/>
      </dsp:txXfrm>
    </dsp:sp>
    <dsp:sp modelId="{1E6C2E28-2C25-405A-BD5F-B89A8825E83E}">
      <dsp:nvSpPr>
        <dsp:cNvPr id="0" name=""/>
        <dsp:cNvSpPr/>
      </dsp:nvSpPr>
      <dsp:spPr>
        <a:xfrm>
          <a:off x="11937947" y="2802731"/>
          <a:ext cx="5111184" cy="254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buNone/>
          </a:pPr>
          <a:r>
            <a:rPr lang="en-US" sz="2900" kern="1200" dirty="0">
              <a:solidFill>
                <a:srgbClr val="585262"/>
              </a:solidFill>
              <a:latin typeface="+mj-lt"/>
              <a:cs typeface="Arial" panose="020B0604020202020204" pitchFamily="34" charset="0"/>
            </a:rPr>
            <a:t>www.boardsource.org</a:t>
          </a:r>
          <a:endParaRPr lang="en-US" sz="2900" kern="1200" dirty="0"/>
        </a:p>
      </dsp:txBody>
      <dsp:txXfrm>
        <a:off x="11937947" y="2802731"/>
        <a:ext cx="5111184" cy="2547937"/>
      </dsp:txXfrm>
    </dsp:sp>
    <dsp:sp modelId="{E2B1A2F9-3A32-428A-8111-DC8B5F3875FD}">
      <dsp:nvSpPr>
        <dsp:cNvPr id="0" name=""/>
        <dsp:cNvSpPr/>
      </dsp:nvSpPr>
      <dsp:spPr>
        <a:xfrm>
          <a:off x="6428489" y="5350668"/>
          <a:ext cx="1062064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DE42A2-0E36-4950-9733-B72B59752874}">
      <dsp:nvSpPr>
        <dsp:cNvPr id="0" name=""/>
        <dsp:cNvSpPr/>
      </dsp:nvSpPr>
      <dsp:spPr>
        <a:xfrm>
          <a:off x="6627626" y="5478065"/>
          <a:ext cx="5111184" cy="254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buNone/>
          </a:pPr>
          <a:r>
            <a:rPr lang="en-US" sz="4000" b="1" kern="1200" dirty="0">
              <a:solidFill>
                <a:srgbClr val="4F81BD"/>
              </a:solidFill>
              <a:latin typeface="+mj-lt"/>
              <a:cs typeface="Arial" panose="020B0604020202020204" pitchFamily="34" charset="0"/>
            </a:rPr>
            <a:t>Independent Sector</a:t>
          </a:r>
        </a:p>
        <a:p>
          <a:pPr lvl="0" algn="l" defTabSz="1778000">
            <a:lnSpc>
              <a:spcPct val="90000"/>
            </a:lnSpc>
            <a:spcBef>
              <a:spcPct val="0"/>
            </a:spcBef>
            <a:spcAft>
              <a:spcPct val="35000"/>
            </a:spcAft>
            <a:buNone/>
          </a:pPr>
          <a:endParaRPr lang="en-US" sz="4000" b="1" kern="1200" dirty="0">
            <a:solidFill>
              <a:srgbClr val="4F81BD"/>
            </a:solidFill>
            <a:latin typeface="+mj-lt"/>
            <a:cs typeface="Arial" panose="020B0604020202020204" pitchFamily="34" charset="0"/>
          </a:endParaRPr>
        </a:p>
      </dsp:txBody>
      <dsp:txXfrm>
        <a:off x="6627626" y="5478065"/>
        <a:ext cx="5111184" cy="2547937"/>
      </dsp:txXfrm>
    </dsp:sp>
    <dsp:sp modelId="{5CDE83D9-401D-4D77-BC44-4588E85BDC77}">
      <dsp:nvSpPr>
        <dsp:cNvPr id="0" name=""/>
        <dsp:cNvSpPr/>
      </dsp:nvSpPr>
      <dsp:spPr>
        <a:xfrm>
          <a:off x="11937947" y="5478065"/>
          <a:ext cx="5111184" cy="254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buNone/>
          </a:pPr>
          <a:r>
            <a:rPr lang="en-US" sz="2900" kern="1200">
              <a:solidFill>
                <a:srgbClr val="585262"/>
              </a:solidFill>
              <a:latin typeface="+mj-lt"/>
              <a:cs typeface="Arial" panose="020B0604020202020204" pitchFamily="34" charset="0"/>
            </a:rPr>
            <a:t>www.independentsector.org</a:t>
          </a:r>
          <a:endParaRPr lang="en-US" sz="2900" kern="1200" dirty="0"/>
        </a:p>
      </dsp:txBody>
      <dsp:txXfrm>
        <a:off x="11937947" y="5478065"/>
        <a:ext cx="5111184" cy="2547937"/>
      </dsp:txXfrm>
    </dsp:sp>
    <dsp:sp modelId="{E955D07E-6944-4BA6-AB3D-E40A3DC8C182}">
      <dsp:nvSpPr>
        <dsp:cNvPr id="0" name=""/>
        <dsp:cNvSpPr/>
      </dsp:nvSpPr>
      <dsp:spPr>
        <a:xfrm>
          <a:off x="6428489" y="8026002"/>
          <a:ext cx="1062064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8168FE-D411-4020-93A6-40E191C6A315}">
      <dsp:nvSpPr>
        <dsp:cNvPr id="0" name=""/>
        <dsp:cNvSpPr/>
      </dsp:nvSpPr>
      <dsp:spPr>
        <a:xfrm>
          <a:off x="6627626" y="8153399"/>
          <a:ext cx="5111184" cy="254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buNone/>
          </a:pPr>
          <a:r>
            <a:rPr lang="en-US" sz="4000" b="1" kern="1200" dirty="0">
              <a:solidFill>
                <a:srgbClr val="4F81BD"/>
              </a:solidFill>
              <a:latin typeface="+mj-lt"/>
              <a:cs typeface="Arial" panose="020B0604020202020204" pitchFamily="34" charset="0"/>
            </a:rPr>
            <a:t>Nonprofit Finance Fund</a:t>
          </a:r>
        </a:p>
        <a:p>
          <a:pPr lvl="0" algn="l" defTabSz="1778000">
            <a:lnSpc>
              <a:spcPct val="90000"/>
            </a:lnSpc>
            <a:spcBef>
              <a:spcPct val="0"/>
            </a:spcBef>
            <a:spcAft>
              <a:spcPct val="35000"/>
            </a:spcAft>
            <a:buNone/>
          </a:pPr>
          <a:endParaRPr lang="en-US" sz="4000" b="1" kern="1200" dirty="0">
            <a:solidFill>
              <a:srgbClr val="4F81BD"/>
            </a:solidFill>
            <a:latin typeface="+mj-lt"/>
            <a:cs typeface="Arial" panose="020B0604020202020204" pitchFamily="34" charset="0"/>
          </a:endParaRPr>
        </a:p>
      </dsp:txBody>
      <dsp:txXfrm>
        <a:off x="6627626" y="8153399"/>
        <a:ext cx="5111184" cy="2547937"/>
      </dsp:txXfrm>
    </dsp:sp>
    <dsp:sp modelId="{A22C7604-8F93-42C3-BCFB-898ECDF46916}">
      <dsp:nvSpPr>
        <dsp:cNvPr id="0" name=""/>
        <dsp:cNvSpPr/>
      </dsp:nvSpPr>
      <dsp:spPr>
        <a:xfrm>
          <a:off x="11937947" y="8153399"/>
          <a:ext cx="5111184" cy="254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buNone/>
          </a:pPr>
          <a:r>
            <a:rPr lang="en-US" sz="2900" kern="1200">
              <a:solidFill>
                <a:srgbClr val="585262"/>
              </a:solidFill>
              <a:latin typeface="+mj-lt"/>
              <a:cs typeface="Arial" panose="020B0604020202020204" pitchFamily="34" charset="0"/>
            </a:rPr>
            <a:t>nonprofitfinancefund</a:t>
          </a:r>
          <a:r>
            <a:rPr lang="en-US" sz="2900" kern="1200" dirty="0">
              <a:solidFill>
                <a:srgbClr val="585262"/>
              </a:solidFill>
              <a:latin typeface="+mj-lt"/>
              <a:cs typeface="Arial" panose="020B0604020202020204" pitchFamily="34" charset="0"/>
            </a:rPr>
            <a:t>.org</a:t>
          </a:r>
          <a:endParaRPr lang="en-US" sz="2900" kern="1200" dirty="0"/>
        </a:p>
      </dsp:txBody>
      <dsp:txXfrm>
        <a:off x="11937947" y="8153399"/>
        <a:ext cx="5111184" cy="2547937"/>
      </dsp:txXfrm>
    </dsp:sp>
    <dsp:sp modelId="{15B18F45-44D6-4EA6-8BCA-020974A67D87}">
      <dsp:nvSpPr>
        <dsp:cNvPr id="0" name=""/>
        <dsp:cNvSpPr/>
      </dsp:nvSpPr>
      <dsp:spPr>
        <a:xfrm>
          <a:off x="6428489" y="10701337"/>
          <a:ext cx="1062064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0.31904</cdr:x>
      <cdr:y>0.48856</cdr:y>
    </cdr:from>
    <cdr:to>
      <cdr:x>0.39163</cdr:x>
      <cdr:y>0.528</cdr:y>
    </cdr:to>
    <cdr:sp macro="" textlink="">
      <cdr:nvSpPr>
        <cdr:cNvPr id="2" name="TextBox 15"/>
        <cdr:cNvSpPr txBox="1"/>
      </cdr:nvSpPr>
      <cdr:spPr>
        <a:xfrm xmlns:a="http://schemas.openxmlformats.org/drawingml/2006/main">
          <a:off x="3797819" y="4194523"/>
          <a:ext cx="86409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600" dirty="0">
              <a:solidFill>
                <a:schemeClr val="bg1"/>
              </a:solidFill>
            </a:rPr>
            <a:t>8%</a:t>
          </a:r>
        </a:p>
      </cdr:txBody>
    </cdr:sp>
  </cdr:relSizeAnchor>
  <cdr:relSizeAnchor xmlns:cdr="http://schemas.openxmlformats.org/drawingml/2006/chartDrawing">
    <cdr:from>
      <cdr:x>0.44307</cdr:x>
      <cdr:y>0.23733</cdr:y>
    </cdr:from>
    <cdr:to>
      <cdr:x>0.51566</cdr:x>
      <cdr:y>0.27676</cdr:y>
    </cdr:to>
    <cdr:sp macro="" textlink="">
      <cdr:nvSpPr>
        <cdr:cNvPr id="3" name="TextBox 15"/>
        <cdr:cNvSpPr txBox="1"/>
      </cdr:nvSpPr>
      <cdr:spPr>
        <a:xfrm xmlns:a="http://schemas.openxmlformats.org/drawingml/2006/main">
          <a:off x="5274283" y="2037547"/>
          <a:ext cx="86409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600" dirty="0">
              <a:solidFill>
                <a:schemeClr val="bg1"/>
              </a:solidFill>
            </a:rPr>
            <a:t>3.5%</a:t>
          </a:r>
        </a:p>
      </cdr:txBody>
    </cdr:sp>
  </cdr:relSizeAnchor>
  <cdr:relSizeAnchor xmlns:cdr="http://schemas.openxmlformats.org/drawingml/2006/chartDrawing">
    <cdr:from>
      <cdr:x>0.38602</cdr:x>
      <cdr:y>0.75543</cdr:y>
    </cdr:from>
    <cdr:to>
      <cdr:x>0.45861</cdr:x>
      <cdr:y>0.79487</cdr:y>
    </cdr:to>
    <cdr:sp macro="" textlink="">
      <cdr:nvSpPr>
        <cdr:cNvPr id="4" name="TextBox 15"/>
        <cdr:cNvSpPr txBox="1"/>
      </cdr:nvSpPr>
      <cdr:spPr>
        <a:xfrm xmlns:a="http://schemas.openxmlformats.org/drawingml/2006/main">
          <a:off x="4595225" y="6485713"/>
          <a:ext cx="86409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600" dirty="0">
              <a:solidFill>
                <a:srgbClr val="757679"/>
              </a:solidFill>
            </a:rPr>
            <a:t>12%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A9690D-C3F4-4861-8F9D-DC87BC9B224B}" type="slidenum">
              <a:rPr lang="en-GB" smtClean="0"/>
              <a:t>‹#›</a:t>
            </a:fld>
            <a:endParaRPr lang="en-GB" dirty="0"/>
          </a:p>
        </p:txBody>
      </p:sp>
    </p:spTree>
    <p:extLst>
      <p:ext uri="{BB962C8B-B14F-4D97-AF65-F5344CB8AC3E}">
        <p14:creationId xmlns:p14="http://schemas.microsoft.com/office/powerpoint/2010/main" val="1323499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E106A-0BE3-45B5-BA00-2CE3B99B9A93}" type="datetimeFigureOut">
              <a:rPr lang="en-GB" smtClean="0"/>
              <a:t>21/04/2021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F5EE5E-B121-4476-8659-99E834C97104}" type="slidenum">
              <a:rPr lang="en-GB" smtClean="0"/>
              <a:t>‹#›</a:t>
            </a:fld>
            <a:endParaRPr lang="en-GB" dirty="0"/>
          </a:p>
        </p:txBody>
      </p:sp>
    </p:spTree>
    <p:extLst>
      <p:ext uri="{BB962C8B-B14F-4D97-AF65-F5344CB8AC3E}">
        <p14:creationId xmlns:p14="http://schemas.microsoft.com/office/powerpoint/2010/main" val="391763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5072-B17C-4749-AF2C-1581B19E1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050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5072-B17C-4749-AF2C-1581B19E1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660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5072-B17C-4749-AF2C-1581B19E1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7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5072-B17C-4749-AF2C-1581B19E1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600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75072-B17C-4749-AF2C-1581B19E11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904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6.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7.xml"/><Relationship Id="rId7" Type="http://schemas.openxmlformats.org/officeDocument/2006/relationships/tags" Target="../tags/tag4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9"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tags" Target="../tags/tag43.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6.xml"/><Relationship Id="rId1" Type="http://schemas.openxmlformats.org/officeDocument/2006/relationships/tags" Target="../tags/tag45.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8.xml"/><Relationship Id="rId1" Type="http://schemas.openxmlformats.org/officeDocument/2006/relationships/tags" Target="../tags/tag47.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0.xml"/><Relationship Id="rId1" Type="http://schemas.openxmlformats.org/officeDocument/2006/relationships/tags" Target="../tags/tag49.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2.xml"/><Relationship Id="rId1" Type="http://schemas.openxmlformats.org/officeDocument/2006/relationships/tags" Target="../tags/tag5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4.xml"/><Relationship Id="rId1" Type="http://schemas.openxmlformats.org/officeDocument/2006/relationships/tags" Target="../tags/tag53.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6.xml"/><Relationship Id="rId1" Type="http://schemas.openxmlformats.org/officeDocument/2006/relationships/tags" Target="../tags/tag55.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8.xml"/><Relationship Id="rId1" Type="http://schemas.openxmlformats.org/officeDocument/2006/relationships/tags" Target="../tags/tag57.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0.xml"/><Relationship Id="rId1" Type="http://schemas.openxmlformats.org/officeDocument/2006/relationships/tags" Target="../tags/tag59.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2.xml"/><Relationship Id="rId1" Type="http://schemas.openxmlformats.org/officeDocument/2006/relationships/tags" Target="../tags/tag6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25199"/>
            <a:ext cx="24384000" cy="10835030"/>
          </a:xfrm>
          <a:prstGeom prst="rect">
            <a:avLst/>
          </a:prstGeom>
          <a:solidFill>
            <a:srgbClr val="008A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dirty="0"/>
          </a:p>
        </p:txBody>
      </p:sp>
      <p:sp>
        <p:nvSpPr>
          <p:cNvPr id="2" name="Title 1"/>
          <p:cNvSpPr>
            <a:spLocks noGrp="1"/>
          </p:cNvSpPr>
          <p:nvPr>
            <p:ph type="ctrTitle" hasCustomPrompt="1"/>
          </p:nvPr>
        </p:nvSpPr>
        <p:spPr>
          <a:xfrm>
            <a:off x="1828800" y="2658512"/>
            <a:ext cx="20726400" cy="4488328"/>
          </a:xfrm>
        </p:spPr>
        <p:txBody>
          <a:bodyPr anchor="ctr"/>
          <a:lstStyle>
            <a:lvl1pPr algn="ctr">
              <a:defRPr>
                <a:solidFill>
                  <a:schemeClr val="bg1"/>
                </a:solidFill>
              </a:defRPr>
            </a:lvl1pPr>
          </a:lstStyle>
          <a:p>
            <a:r>
              <a:rPr lang="en-US" dirty="0"/>
              <a:t>Headline </a:t>
            </a:r>
            <a:r>
              <a:rPr lang="en-US" dirty="0" err="1"/>
              <a:t>Headline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09830"/>
            <a:ext cx="24384000" cy="32132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25" y="11322496"/>
            <a:ext cx="3657600" cy="1868128"/>
          </a:xfrm>
          <a:prstGeom prst="rect">
            <a:avLst/>
          </a:prstGeom>
        </p:spPr>
      </p:pic>
      <p:sp>
        <p:nvSpPr>
          <p:cNvPr id="3" name="Subtitle 2"/>
          <p:cNvSpPr>
            <a:spLocks noGrp="1"/>
          </p:cNvSpPr>
          <p:nvPr>
            <p:ph type="subTitle" idx="1"/>
          </p:nvPr>
        </p:nvSpPr>
        <p:spPr>
          <a:xfrm>
            <a:off x="1828800" y="7146845"/>
            <a:ext cx="20726400" cy="1725442"/>
          </a:xfrm>
          <a:noFill/>
        </p:spPr>
        <p:txBody>
          <a:bodyPr anchor="t">
            <a:normAutofit/>
          </a:bodyPr>
          <a:lstStyle>
            <a:lvl1pPr marL="0" indent="0" algn="ctr">
              <a:buNone/>
              <a:defRPr sz="3600" b="0" i="0">
                <a:solidFill>
                  <a:schemeClr val="tx1"/>
                </a:solidFill>
                <a:latin typeface="+mn-lt"/>
                <a:cs typeface="Aria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24785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nk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238333" y="2956317"/>
            <a:ext cx="21945600" cy="9600842"/>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881084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nk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4DEFFA50-A9BF-4D89-8CE0-0B0E6FB0AF53}"/>
              </a:ext>
            </a:extLst>
          </p:cNvPr>
          <p:cNvSpPr>
            <a:spLocks noGrp="1"/>
          </p:cNvSpPr>
          <p:nvPr>
            <p:ph type="ftr" sz="quarter" idx="15"/>
          </p:nvPr>
        </p:nvSpPr>
        <p:spPr/>
        <p:txBody>
          <a:bodyPr/>
          <a:lstStyle/>
          <a:p>
            <a:r>
              <a:rPr lang="en-US"/>
              <a:t>Business Volunteers Unlimited</a:t>
            </a:r>
            <a:endParaRPr lang="en-US" dirty="0"/>
          </a:p>
        </p:txBody>
      </p:sp>
    </p:spTree>
    <p:extLst>
      <p:ext uri="{BB962C8B-B14F-4D97-AF65-F5344CB8AC3E}">
        <p14:creationId xmlns:p14="http://schemas.microsoft.com/office/powerpoint/2010/main" val="726906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ellow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238333" y="2956314"/>
            <a:ext cx="21945600" cy="9572140"/>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E6C144EA-0E63-443F-94BE-DEA8DCD4B03E}"/>
              </a:ext>
            </a:extLst>
          </p:cNvPr>
          <p:cNvSpPr>
            <a:spLocks noGrp="1"/>
          </p:cNvSpPr>
          <p:nvPr>
            <p:ph type="ftr" sz="quarter" idx="10"/>
          </p:nvPr>
        </p:nvSpPr>
        <p:spPr/>
        <p:txBody>
          <a:bodyPr/>
          <a:lstStyle/>
          <a:p>
            <a:r>
              <a:rPr lang="en-US"/>
              <a:t>Business Volunteers Unlimited</a:t>
            </a:r>
            <a:endParaRPr lang="en-US" dirty="0"/>
          </a:p>
        </p:txBody>
      </p:sp>
    </p:spTree>
    <p:extLst>
      <p:ext uri="{BB962C8B-B14F-4D97-AF65-F5344CB8AC3E}">
        <p14:creationId xmlns:p14="http://schemas.microsoft.com/office/powerpoint/2010/main" val="1062013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ellow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84212374-A01B-4F83-A7B9-8ECB9F196784}"/>
              </a:ext>
            </a:extLst>
          </p:cNvPr>
          <p:cNvSpPr>
            <a:spLocks noGrp="1"/>
          </p:cNvSpPr>
          <p:nvPr>
            <p:ph type="ftr" sz="quarter" idx="15"/>
          </p:nvPr>
        </p:nvSpPr>
        <p:spPr/>
        <p:txBody>
          <a:bodyPr/>
          <a:lstStyle/>
          <a:p>
            <a:r>
              <a:rPr lang="en-US"/>
              <a:t>Business Volunteers Unlimited</a:t>
            </a:r>
            <a:endParaRPr lang="en-US" dirty="0"/>
          </a:p>
        </p:txBody>
      </p:sp>
    </p:spTree>
    <p:extLst>
      <p:ext uri="{BB962C8B-B14F-4D97-AF65-F5344CB8AC3E}">
        <p14:creationId xmlns:p14="http://schemas.microsoft.com/office/powerpoint/2010/main" val="780714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238333" y="2956317"/>
            <a:ext cx="21945600" cy="9529086"/>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AA70547A-E695-4598-A523-35492DD30E31}"/>
              </a:ext>
            </a:extLst>
          </p:cNvPr>
          <p:cNvSpPr>
            <a:spLocks noGrp="1"/>
          </p:cNvSpPr>
          <p:nvPr>
            <p:ph type="ftr" sz="quarter" idx="10"/>
          </p:nvPr>
        </p:nvSpPr>
        <p:spPr/>
        <p:txBody>
          <a:bodyPr/>
          <a:lstStyle/>
          <a:p>
            <a:r>
              <a:rPr lang="en-US"/>
              <a:t>Business Volunteers Unlimited</a:t>
            </a:r>
            <a:endParaRPr lang="en-US" dirty="0"/>
          </a:p>
        </p:txBody>
      </p:sp>
    </p:spTree>
    <p:extLst>
      <p:ext uri="{BB962C8B-B14F-4D97-AF65-F5344CB8AC3E}">
        <p14:creationId xmlns:p14="http://schemas.microsoft.com/office/powerpoint/2010/main" val="2604713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rple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E7DC2594-84F7-4740-92A1-C2513C8A6886}"/>
              </a:ext>
            </a:extLst>
          </p:cNvPr>
          <p:cNvSpPr>
            <a:spLocks noGrp="1"/>
          </p:cNvSpPr>
          <p:nvPr>
            <p:ph type="ftr" sz="quarter" idx="15"/>
          </p:nvPr>
        </p:nvSpPr>
        <p:spPr/>
        <p:txBody>
          <a:bodyPr/>
          <a:lstStyle/>
          <a:p>
            <a:r>
              <a:rPr lang="en-US"/>
              <a:t>Business Volunteers Unlimited</a:t>
            </a:r>
            <a:endParaRPr lang="en-US" dirty="0"/>
          </a:p>
        </p:txBody>
      </p:sp>
    </p:spTree>
    <p:extLst>
      <p:ext uri="{BB962C8B-B14F-4D97-AF65-F5344CB8AC3E}">
        <p14:creationId xmlns:p14="http://schemas.microsoft.com/office/powerpoint/2010/main" val="1103793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05591" y="1754846"/>
            <a:ext cx="16678344" cy="670480"/>
          </a:xfrm>
        </p:spPr>
        <p:txBody>
          <a:bodyPr anchor="t"/>
          <a:lstStyle>
            <a:lvl1pPr algn="l">
              <a:defRPr sz="3000" b="0" baseline="0">
                <a:latin typeface="Arial  "/>
                <a:cs typeface="Arial  "/>
              </a:defRPr>
            </a:lvl1pPr>
          </a:lstStyle>
          <a:p>
            <a:r>
              <a:rPr lang="en-US" dirty="0" err="1"/>
              <a:t>Firstname</a:t>
            </a:r>
            <a:r>
              <a:rPr lang="en-US" dirty="0"/>
              <a:t> </a:t>
            </a:r>
            <a:r>
              <a:rPr lang="en-US" dirty="0" err="1"/>
              <a:t>Lastname</a:t>
            </a:r>
            <a:endParaRPr lang="en-US" dirty="0"/>
          </a:p>
        </p:txBody>
      </p:sp>
      <p:sp>
        <p:nvSpPr>
          <p:cNvPr id="3" name="Content Placeholder 2"/>
          <p:cNvSpPr>
            <a:spLocks noGrp="1"/>
          </p:cNvSpPr>
          <p:nvPr>
            <p:ph idx="1"/>
          </p:nvPr>
        </p:nvSpPr>
        <p:spPr>
          <a:xfrm>
            <a:off x="1473207" y="8363861"/>
            <a:ext cx="10549464" cy="3955142"/>
          </a:xfrm>
        </p:spPr>
        <p:txBody>
          <a:bodyPr>
            <a:normAutofit/>
          </a:bodyPr>
          <a:lstStyle>
            <a:lvl1pPr marL="176212" indent="-176212">
              <a:lnSpc>
                <a:spcPct val="110000"/>
              </a:lnSpc>
              <a:buFont typeface="Arial"/>
              <a:buChar char="•"/>
              <a:defRPr sz="2400"/>
            </a:lvl1pPr>
            <a:lvl2pPr marL="857250" indent="-171450">
              <a:lnSpc>
                <a:spcPct val="110000"/>
              </a:lnSpc>
              <a:buFont typeface="Arial"/>
              <a:buChar char="•"/>
              <a:defRPr sz="2400"/>
            </a:lvl2pPr>
            <a:lvl3pPr marL="1538288" indent="-166688">
              <a:lnSpc>
                <a:spcPct val="110000"/>
              </a:lnSpc>
              <a:defRPr sz="2400"/>
            </a:lvl3pPr>
            <a:lvl4pPr marL="2314576" indent="-257176">
              <a:lnSpc>
                <a:spcPct val="110000"/>
              </a:lnSpc>
              <a:defRPr sz="2400"/>
            </a:lvl4pPr>
            <a:lvl5pPr marL="3002758" indent="-259558">
              <a:lnSpc>
                <a:spcPct val="110000"/>
              </a:lnSpc>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1473203" y="1755781"/>
            <a:ext cx="4381829" cy="4343414"/>
          </a:xfrm>
        </p:spPr>
        <p:txBody>
          <a:bodyPr/>
          <a:lstStyle/>
          <a:p>
            <a:endParaRPr lang="en-US"/>
          </a:p>
        </p:txBody>
      </p:sp>
      <p:sp>
        <p:nvSpPr>
          <p:cNvPr id="12" name="Text Placeholder 11"/>
          <p:cNvSpPr>
            <a:spLocks noGrp="1"/>
          </p:cNvSpPr>
          <p:nvPr>
            <p:ph type="body" sz="quarter" idx="15"/>
          </p:nvPr>
        </p:nvSpPr>
        <p:spPr>
          <a:xfrm>
            <a:off x="12675799" y="8363861"/>
            <a:ext cx="10489005" cy="3955142"/>
          </a:xfrm>
        </p:spPr>
        <p:txBody>
          <a:bodyPr>
            <a:normAutofit/>
          </a:bodyPr>
          <a:lstStyle>
            <a:lvl1pPr marL="176212" indent="-176212">
              <a:lnSpc>
                <a:spcPct val="110000"/>
              </a:lnSpc>
              <a:defRPr sz="2400"/>
            </a:lvl1pPr>
            <a:lvl2pPr marL="857250" indent="-171450">
              <a:lnSpc>
                <a:spcPct val="110000"/>
              </a:lnSpc>
              <a:buFont typeface="Arial"/>
              <a:buChar char="•"/>
              <a:defRPr sz="2400"/>
            </a:lvl2pPr>
            <a:lvl3pPr marL="1538288" indent="-166688">
              <a:lnSpc>
                <a:spcPct val="110000"/>
              </a:lnSpc>
              <a:defRPr sz="2400"/>
            </a:lvl3pPr>
            <a:lvl4pPr marL="2312194" indent="-254794">
              <a:lnSpc>
                <a:spcPct val="110000"/>
              </a:lnSpc>
              <a:defRPr sz="2400"/>
            </a:lvl4pPr>
            <a:lvl5pPr marL="3007520" indent="-264320">
              <a:lnSpc>
                <a:spcPct val="110000"/>
              </a:lnSpc>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Rectangle 26"/>
          <p:cNvSpPr/>
          <p:nvPr userDrawn="1"/>
        </p:nvSpPr>
        <p:spPr>
          <a:xfrm>
            <a:off x="1490136" y="6930544"/>
            <a:ext cx="10532528" cy="11843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9" name="Rectangle 28"/>
          <p:cNvSpPr/>
          <p:nvPr userDrawn="1"/>
        </p:nvSpPr>
        <p:spPr>
          <a:xfrm>
            <a:off x="12675797" y="6928970"/>
            <a:ext cx="10532528" cy="11843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14" name="Text Placeholder 13"/>
          <p:cNvSpPr>
            <a:spLocks noGrp="1"/>
          </p:cNvSpPr>
          <p:nvPr>
            <p:ph type="body" sz="quarter" idx="16"/>
          </p:nvPr>
        </p:nvSpPr>
        <p:spPr>
          <a:xfrm>
            <a:off x="6506635" y="2574931"/>
            <a:ext cx="16658165" cy="3524250"/>
          </a:xfrm>
        </p:spPr>
        <p:txBody>
          <a:bodyPr>
            <a:normAutofit/>
          </a:bodyPr>
          <a:lstStyle>
            <a:lvl1pPr marL="0" indent="0">
              <a:lnSpc>
                <a:spcPct val="120000"/>
              </a:lnSpc>
              <a:buNone/>
              <a:defRPr sz="2700">
                <a:solidFill>
                  <a:srgbClr val="7030A0"/>
                </a:solidFill>
              </a:defRPr>
            </a:lvl1pPr>
            <a:lvl2pPr marL="685800" indent="0">
              <a:lnSpc>
                <a:spcPct val="120000"/>
              </a:lnSpc>
              <a:buNone/>
              <a:defRPr sz="2700">
                <a:solidFill>
                  <a:srgbClr val="7030A0"/>
                </a:solidFill>
              </a:defRPr>
            </a:lvl2pPr>
            <a:lvl3pPr marL="1371600" indent="0">
              <a:lnSpc>
                <a:spcPct val="120000"/>
              </a:lnSpc>
              <a:buNone/>
              <a:defRPr sz="2700">
                <a:solidFill>
                  <a:srgbClr val="7030A0"/>
                </a:solidFill>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7"/>
          </p:nvPr>
        </p:nvSpPr>
        <p:spPr>
          <a:xfrm>
            <a:off x="1473200" y="6930544"/>
            <a:ext cx="10549467" cy="1184276"/>
          </a:xfrm>
        </p:spPr>
        <p:txBody>
          <a:bodyPr anchor="ctr">
            <a:noAutofit/>
          </a:bodyPr>
          <a:lstStyle>
            <a:lvl1pPr marL="0" indent="0" algn="ctr">
              <a:buNone/>
              <a:defRPr sz="2400" b="1">
                <a:solidFill>
                  <a:schemeClr val="bg1"/>
                </a:solidFill>
                <a:latin typeface="Arial Black"/>
                <a:cs typeface="Arial Black"/>
              </a:defRPr>
            </a:lvl1pPr>
            <a:lvl2pPr marL="685800" indent="0">
              <a:buNone/>
              <a:defRPr sz="2400" b="1">
                <a:latin typeface="Arial Black"/>
                <a:cs typeface="Arial Black"/>
              </a:defRPr>
            </a:lvl2pPr>
            <a:lvl3pPr marL="1371600" indent="0">
              <a:buNone/>
              <a:defRPr sz="2400" b="1">
                <a:latin typeface="Arial Black"/>
                <a:cs typeface="Arial Black"/>
              </a:defRPr>
            </a:lvl3pPr>
            <a:lvl4pPr marL="2057400" indent="0">
              <a:buNone/>
              <a:defRPr sz="2400" b="1">
                <a:latin typeface="Arial Black"/>
                <a:cs typeface="Arial Black"/>
              </a:defRPr>
            </a:lvl4pPr>
            <a:lvl5pPr marL="2743200" indent="0">
              <a:buNone/>
              <a:defRPr sz="2400" b="1">
                <a:latin typeface="Arial Black"/>
                <a:cs typeface="Arial Black"/>
              </a:defRPr>
            </a:lvl5pPr>
          </a:lstStyle>
          <a:p>
            <a:pPr lvl="0"/>
            <a:r>
              <a:rPr lang="en-US" dirty="0"/>
              <a:t>Click to edit Master text styles</a:t>
            </a:r>
          </a:p>
        </p:txBody>
      </p:sp>
      <p:sp>
        <p:nvSpPr>
          <p:cNvPr id="31" name="Text Placeholder 15"/>
          <p:cNvSpPr>
            <a:spLocks noGrp="1"/>
          </p:cNvSpPr>
          <p:nvPr>
            <p:ph type="body" sz="quarter" idx="18"/>
          </p:nvPr>
        </p:nvSpPr>
        <p:spPr>
          <a:xfrm>
            <a:off x="12675800" y="6926916"/>
            <a:ext cx="10549467" cy="1184276"/>
          </a:xfrm>
        </p:spPr>
        <p:txBody>
          <a:bodyPr anchor="ctr">
            <a:noAutofit/>
          </a:bodyPr>
          <a:lstStyle>
            <a:lvl1pPr marL="0" indent="0" algn="ctr">
              <a:buNone/>
              <a:defRPr sz="2400" b="1">
                <a:solidFill>
                  <a:schemeClr val="bg1"/>
                </a:solidFill>
                <a:latin typeface="Arial Black"/>
                <a:cs typeface="Arial Black"/>
              </a:defRPr>
            </a:lvl1pPr>
            <a:lvl2pPr marL="685800" indent="0">
              <a:buNone/>
              <a:defRPr sz="2400" b="1">
                <a:latin typeface="Arial Black"/>
                <a:cs typeface="Arial Black"/>
              </a:defRPr>
            </a:lvl2pPr>
            <a:lvl3pPr marL="1371600" indent="0">
              <a:buNone/>
              <a:defRPr sz="2400" b="1">
                <a:latin typeface="Arial Black"/>
                <a:cs typeface="Arial Black"/>
              </a:defRPr>
            </a:lvl3pPr>
            <a:lvl4pPr marL="2057400" indent="0">
              <a:buNone/>
              <a:defRPr sz="2400" b="1">
                <a:latin typeface="Arial Black"/>
                <a:cs typeface="Arial Black"/>
              </a:defRPr>
            </a:lvl4pPr>
            <a:lvl5pPr marL="2743200" indent="0">
              <a:buNone/>
              <a:defRPr sz="2400" b="1">
                <a:latin typeface="Arial Black"/>
                <a:cs typeface="Arial Black"/>
              </a:defRPr>
            </a:lvl5pPr>
          </a:lstStyle>
          <a:p>
            <a:pPr lvl="0"/>
            <a:r>
              <a:rPr lang="en-US" dirty="0"/>
              <a:t>Click to edit Master text styles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A4EF274E-B5F8-492A-874C-2D5D464F6342}"/>
              </a:ext>
            </a:extLst>
          </p:cNvPr>
          <p:cNvSpPr>
            <a:spLocks noGrp="1"/>
          </p:cNvSpPr>
          <p:nvPr>
            <p:ph type="ftr" sz="quarter" idx="19"/>
          </p:nvPr>
        </p:nvSpPr>
        <p:spPr/>
        <p:txBody>
          <a:bodyPr/>
          <a:lstStyle/>
          <a:p>
            <a:r>
              <a:rPr lang="en-US"/>
              <a:t>Business Volunteers Unlimited</a:t>
            </a:r>
            <a:endParaRPr lang="en-US" dirty="0"/>
          </a:p>
        </p:txBody>
      </p:sp>
    </p:spTree>
    <p:extLst>
      <p:ext uri="{BB962C8B-B14F-4D97-AF65-F5344CB8AC3E}">
        <p14:creationId xmlns:p14="http://schemas.microsoft.com/office/powerpoint/2010/main" val="1726766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9" name="Content Placeholder 2"/>
          <p:cNvSpPr>
            <a:spLocks noGrp="1"/>
          </p:cNvSpPr>
          <p:nvPr>
            <p:ph idx="1"/>
          </p:nvPr>
        </p:nvSpPr>
        <p:spPr>
          <a:xfrm>
            <a:off x="1238333" y="4735842"/>
            <a:ext cx="21945600" cy="5769116"/>
          </a:xfrm>
        </p:spPr>
        <p:txBody>
          <a:bodyPr>
            <a:normAutofit/>
          </a:bodyPr>
          <a:lstStyle>
            <a:lvl1pPr marL="0" indent="0">
              <a:buNone/>
              <a:defRPr sz="3600">
                <a:solidFill>
                  <a:srgbClr val="7030A0"/>
                </a:solidFill>
              </a:defRPr>
            </a:lvl1pPr>
            <a:lvl2pPr marL="685800" indent="0">
              <a:buNone/>
              <a:defRPr sz="3600">
                <a:solidFill>
                  <a:srgbClr val="7030A0"/>
                </a:solidFill>
              </a:defRPr>
            </a:lvl2pPr>
            <a:lvl3pPr marL="1371600" indent="0">
              <a:buNone/>
              <a:defRPr sz="3600">
                <a:solidFill>
                  <a:srgbClr val="7030A0"/>
                </a:solidFill>
              </a:defRPr>
            </a:lvl3pPr>
            <a:lvl4pPr marL="2057400" indent="0">
              <a:buNone/>
              <a:defRPr sz="3600">
                <a:solidFill>
                  <a:srgbClr val="7030A0"/>
                </a:solidFill>
              </a:defRPr>
            </a:lvl4pPr>
            <a:lvl5pPr marL="2743200" indent="0">
              <a:buNone/>
              <a:defRPr sz="3600">
                <a:solidFill>
                  <a:srgbClr val="7030A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387050" y="1715679"/>
            <a:ext cx="1891865" cy="4708981"/>
          </a:xfrm>
          <a:prstGeom prst="rect">
            <a:avLst/>
          </a:prstGeom>
          <a:noFill/>
        </p:spPr>
        <p:txBody>
          <a:bodyPr wrap="none" rtlCol="0">
            <a:spAutoFit/>
          </a:bodyPr>
          <a:lstStyle/>
          <a:p>
            <a:r>
              <a:rPr lang="en-US" sz="30000" dirty="0">
                <a:solidFill>
                  <a:srgbClr val="523178"/>
                </a:solidFill>
                <a:latin typeface="Times"/>
                <a:cs typeface="Times"/>
              </a:rPr>
              <a:t>“</a:t>
            </a:r>
          </a:p>
        </p:txBody>
      </p:sp>
      <p:sp>
        <p:nvSpPr>
          <p:cNvPr id="6" name="TextBox 5"/>
          <p:cNvSpPr txBox="1"/>
          <p:nvPr userDrawn="1"/>
        </p:nvSpPr>
        <p:spPr>
          <a:xfrm rot="10800000">
            <a:off x="20673700" y="6643855"/>
            <a:ext cx="1891865" cy="4708981"/>
          </a:xfrm>
          <a:prstGeom prst="rect">
            <a:avLst/>
          </a:prstGeom>
          <a:noFill/>
        </p:spPr>
        <p:txBody>
          <a:bodyPr wrap="none" rtlCol="0">
            <a:spAutoFit/>
          </a:bodyPr>
          <a:lstStyle/>
          <a:p>
            <a:r>
              <a:rPr lang="en-US" sz="30000" dirty="0">
                <a:solidFill>
                  <a:srgbClr val="7030A0"/>
                </a:solidFill>
                <a:latin typeface="Times"/>
                <a:cs typeface="Times"/>
              </a:rPr>
              <a:t>“</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2" name="Footer Placeholder 1">
            <a:extLst>
              <a:ext uri="{FF2B5EF4-FFF2-40B4-BE49-F238E27FC236}">
                <a16:creationId xmlns:a16="http://schemas.microsoft.com/office/drawing/2014/main" id="{BF2CAA66-221D-4F84-9153-E00D6A41A870}"/>
              </a:ext>
            </a:extLst>
          </p:cNvPr>
          <p:cNvSpPr>
            <a:spLocks noGrp="1"/>
          </p:cNvSpPr>
          <p:nvPr>
            <p:ph type="ftr" sz="quarter" idx="10"/>
          </p:nvPr>
        </p:nvSpPr>
        <p:spPr/>
        <p:txBody>
          <a:bodyPr/>
          <a:lstStyle/>
          <a:p>
            <a:r>
              <a:rPr lang="en-US"/>
              <a:t>Business Volunteers Unlimited</a:t>
            </a:r>
            <a:endParaRPr lang="en-US" dirty="0"/>
          </a:p>
        </p:txBody>
      </p:sp>
    </p:spTree>
    <p:extLst>
      <p:ext uri="{BB962C8B-B14F-4D97-AF65-F5344CB8AC3E}">
        <p14:creationId xmlns:p14="http://schemas.microsoft.com/office/powerpoint/2010/main" val="529298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en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238333" y="2956317"/>
            <a:ext cx="21945600" cy="10501582"/>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303834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en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22790624-AF11-4E10-8EFB-A9BA809A1287}"/>
              </a:ext>
            </a:extLst>
          </p:cNvPr>
          <p:cNvSpPr>
            <a:spLocks noGrp="1"/>
          </p:cNvSpPr>
          <p:nvPr>
            <p:ph type="ftr" sz="quarter" idx="15"/>
          </p:nvPr>
        </p:nvSpPr>
        <p:spPr/>
        <p:txBody>
          <a:bodyPr/>
          <a:lstStyle/>
          <a:p>
            <a:r>
              <a:rPr lang="en-US"/>
              <a:t>Business Volunteers Unlimited</a:t>
            </a:r>
            <a:endParaRPr lang="en-US" dirty="0"/>
          </a:p>
        </p:txBody>
      </p:sp>
    </p:spTree>
    <p:extLst>
      <p:ext uri="{BB962C8B-B14F-4D97-AF65-F5344CB8AC3E}">
        <p14:creationId xmlns:p14="http://schemas.microsoft.com/office/powerpoint/2010/main" val="350009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collage multi">
    <p:spTree>
      <p:nvGrpSpPr>
        <p:cNvPr id="1" name=""/>
        <p:cNvGrpSpPr/>
        <p:nvPr/>
      </p:nvGrpSpPr>
      <p:grpSpPr>
        <a:xfrm>
          <a:off x="0" y="0"/>
          <a:ext cx="0" cy="0"/>
          <a:chOff x="0" y="0"/>
          <a:chExt cx="0" cy="0"/>
        </a:xfrm>
      </p:grpSpPr>
      <p:sp>
        <p:nvSpPr>
          <p:cNvPr id="18" name="Picture Placeholder 17"/>
          <p:cNvSpPr>
            <a:spLocks noGrp="1"/>
          </p:cNvSpPr>
          <p:nvPr>
            <p:ph type="pic" sz="quarter" idx="12"/>
          </p:nvPr>
        </p:nvSpPr>
        <p:spPr>
          <a:xfrm>
            <a:off x="0" y="816685"/>
            <a:ext cx="8170256" cy="5541526"/>
          </a:xfrm>
        </p:spPr>
        <p:txBody>
          <a:bodyPr/>
          <a:lstStyle/>
          <a:p>
            <a:endParaRPr lang="en-US"/>
          </a:p>
        </p:txBody>
      </p:sp>
      <p:sp>
        <p:nvSpPr>
          <p:cNvPr id="20" name="Picture Placeholder 17"/>
          <p:cNvSpPr>
            <a:spLocks noGrp="1"/>
          </p:cNvSpPr>
          <p:nvPr>
            <p:ph type="pic" sz="quarter" idx="14"/>
          </p:nvPr>
        </p:nvSpPr>
        <p:spPr>
          <a:xfrm>
            <a:off x="8189389" y="816685"/>
            <a:ext cx="7961179" cy="5541526"/>
          </a:xfrm>
        </p:spPr>
        <p:txBody>
          <a:bodyPr/>
          <a:lstStyle/>
          <a:p>
            <a:endParaRPr lang="en-US" dirty="0"/>
          </a:p>
        </p:txBody>
      </p:sp>
      <p:sp>
        <p:nvSpPr>
          <p:cNvPr id="22" name="Picture Placeholder 17"/>
          <p:cNvSpPr>
            <a:spLocks noGrp="1"/>
          </p:cNvSpPr>
          <p:nvPr>
            <p:ph type="pic" sz="quarter" idx="16"/>
          </p:nvPr>
        </p:nvSpPr>
        <p:spPr>
          <a:xfrm>
            <a:off x="16169703" y="816685"/>
            <a:ext cx="8233432" cy="5541526"/>
          </a:xfrm>
        </p:spPr>
        <p:txBody>
          <a:bodyPr/>
          <a:lstStyle/>
          <a:p>
            <a:endParaRPr lang="en-US" dirty="0"/>
          </a:p>
        </p:txBody>
      </p:sp>
      <p:sp>
        <p:nvSpPr>
          <p:cNvPr id="24" name="Picture Placeholder 17"/>
          <p:cNvSpPr>
            <a:spLocks noGrp="1"/>
          </p:cNvSpPr>
          <p:nvPr>
            <p:ph type="pic" sz="quarter" idx="17"/>
          </p:nvPr>
        </p:nvSpPr>
        <p:spPr>
          <a:xfrm>
            <a:off x="1397" y="6358213"/>
            <a:ext cx="8170256" cy="5541526"/>
          </a:xfrm>
        </p:spPr>
        <p:txBody>
          <a:bodyPr/>
          <a:lstStyle/>
          <a:p>
            <a:endParaRPr lang="en-US"/>
          </a:p>
        </p:txBody>
      </p:sp>
      <p:sp>
        <p:nvSpPr>
          <p:cNvPr id="25" name="Picture Placeholder 17"/>
          <p:cNvSpPr>
            <a:spLocks noGrp="1"/>
          </p:cNvSpPr>
          <p:nvPr>
            <p:ph type="pic" sz="quarter" idx="18"/>
          </p:nvPr>
        </p:nvSpPr>
        <p:spPr>
          <a:xfrm>
            <a:off x="8190784" y="6358213"/>
            <a:ext cx="7961179" cy="5541526"/>
          </a:xfrm>
        </p:spPr>
        <p:txBody>
          <a:bodyPr/>
          <a:lstStyle/>
          <a:p>
            <a:endParaRPr lang="en-US" dirty="0"/>
          </a:p>
        </p:txBody>
      </p:sp>
      <p:sp>
        <p:nvSpPr>
          <p:cNvPr id="26" name="Picture Placeholder 17"/>
          <p:cNvSpPr>
            <a:spLocks noGrp="1"/>
          </p:cNvSpPr>
          <p:nvPr>
            <p:ph type="pic" sz="quarter" idx="19"/>
          </p:nvPr>
        </p:nvSpPr>
        <p:spPr>
          <a:xfrm>
            <a:off x="16171100" y="6358213"/>
            <a:ext cx="8233432" cy="5541526"/>
          </a:xfrm>
        </p:spPr>
        <p:txBody>
          <a:bodyPr/>
          <a:lstStyle/>
          <a:p>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5" name="Footer Placeholder 4">
            <a:extLst>
              <a:ext uri="{FF2B5EF4-FFF2-40B4-BE49-F238E27FC236}">
                <a16:creationId xmlns:a16="http://schemas.microsoft.com/office/drawing/2014/main" id="{1E6BE342-A9BC-4488-9C64-7F671B50D826}"/>
              </a:ext>
            </a:extLst>
          </p:cNvPr>
          <p:cNvSpPr>
            <a:spLocks noGrp="1"/>
          </p:cNvSpPr>
          <p:nvPr>
            <p:ph type="ftr" sz="quarter" idx="20"/>
          </p:nvPr>
        </p:nvSpPr>
        <p:spPr/>
        <p:txBody>
          <a:bodyPr/>
          <a:lstStyle/>
          <a:p>
            <a:r>
              <a:rPr lang="en-US"/>
              <a:t>Business Volunteers Unlimited</a:t>
            </a:r>
            <a:endParaRPr lang="en-US" dirty="0"/>
          </a:p>
        </p:txBody>
      </p:sp>
    </p:spTree>
    <p:extLst>
      <p:ext uri="{BB962C8B-B14F-4D97-AF65-F5344CB8AC3E}">
        <p14:creationId xmlns:p14="http://schemas.microsoft.com/office/powerpoint/2010/main" val="2558178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range divider">
    <p:bg>
      <p:bgPr>
        <a:solidFill>
          <a:srgbClr val="F1971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11692156"/>
          </a:xfrm>
        </p:spPr>
        <p:txBody>
          <a:bodyPr/>
          <a:lstStyle>
            <a:lvl1pPr>
              <a:defRPr>
                <a:solidFill>
                  <a:srgbClr val="FFFFFF"/>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534AC612-D5DE-49BD-9CBD-7D4E6647A41F}"/>
              </a:ext>
            </a:extLst>
          </p:cNvPr>
          <p:cNvSpPr>
            <a:spLocks noGrp="1"/>
          </p:cNvSpPr>
          <p:nvPr>
            <p:ph type="ftr" sz="quarter" idx="10"/>
          </p:nvPr>
        </p:nvSpPr>
        <p:spPr/>
        <p:txBody>
          <a:bodyPr/>
          <a:lstStyle/>
          <a:p>
            <a:r>
              <a:rPr lang="en-US"/>
              <a:t>Business Volunteers Unlimited</a:t>
            </a:r>
            <a:endParaRPr lang="en-US" dirty="0"/>
          </a:p>
        </p:txBody>
      </p:sp>
    </p:spTree>
    <p:extLst>
      <p:ext uri="{BB962C8B-B14F-4D97-AF65-F5344CB8AC3E}">
        <p14:creationId xmlns:p14="http://schemas.microsoft.com/office/powerpoint/2010/main" val="520948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latin typeface="Arial  "/>
                <a:cs typeface="Arial  "/>
              </a:rPr>
              <a:t>Business Volunteers Unlimited</a:t>
            </a:r>
            <a:endParaRPr lang="en-US" dirty="0">
              <a:latin typeface="Arial  "/>
              <a:cs typeface="Arial  "/>
            </a:endParaRPr>
          </a:p>
        </p:txBody>
      </p:sp>
    </p:spTree>
    <p:extLst>
      <p:ext uri="{BB962C8B-B14F-4D97-AF65-F5344CB8AC3E}">
        <p14:creationId xmlns:p14="http://schemas.microsoft.com/office/powerpoint/2010/main" val="7157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7DA879-7AD8-48E6-AFD3-62156037B2C9}"/>
              </a:ext>
            </a:extLst>
          </p:cNvPr>
          <p:cNvPicPr>
            <a:picLocks noChangeAspect="1"/>
          </p:cNvPicPr>
          <p:nvPr userDrawn="1"/>
        </p:nvPicPr>
        <p:blipFill rotWithShape="1">
          <a:blip r:embed="rId2"/>
          <a:srcRect b="22552"/>
          <a:stretch/>
        </p:blipFill>
        <p:spPr>
          <a:xfrm>
            <a:off x="0" y="0"/>
            <a:ext cx="24384000" cy="7518400"/>
          </a:xfrm>
          <a:prstGeom prst="rect">
            <a:avLst/>
          </a:prstGeom>
        </p:spPr>
      </p:pic>
      <p:sp>
        <p:nvSpPr>
          <p:cNvPr id="12" name="Rectangle 11">
            <a:extLst>
              <a:ext uri="{FF2B5EF4-FFF2-40B4-BE49-F238E27FC236}">
                <a16:creationId xmlns:a16="http://schemas.microsoft.com/office/drawing/2014/main" id="{06A2BA53-41CA-4F1E-A51C-6D2C02355264}"/>
              </a:ext>
            </a:extLst>
          </p:cNvPr>
          <p:cNvSpPr/>
          <p:nvPr userDrawn="1"/>
        </p:nvSpPr>
        <p:spPr>
          <a:xfrm>
            <a:off x="0" y="0"/>
            <a:ext cx="24384000" cy="7506072"/>
          </a:xfrm>
          <a:prstGeom prst="rect">
            <a:avLst/>
          </a:prstGeom>
          <a:solidFill>
            <a:schemeClr val="accent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49713" y="1673424"/>
            <a:ext cx="22684579" cy="4344528"/>
          </a:xfrm>
        </p:spPr>
        <p:txBody>
          <a:bodyPr anchor="b"/>
          <a:lstStyle>
            <a:lvl1pPr algn="ctr">
              <a:defRPr sz="11500">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1FDA7A4E-B3C0-4B02-83B2-22AC88606B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496" y="11466512"/>
            <a:ext cx="3801616" cy="1941684"/>
          </a:xfrm>
          <a:prstGeom prst="rect">
            <a:avLst/>
          </a:prstGeom>
        </p:spPr>
      </p:pic>
      <p:pic>
        <p:nvPicPr>
          <p:cNvPr id="14" name="Picture 13">
            <a:extLst>
              <a:ext uri="{FF2B5EF4-FFF2-40B4-BE49-F238E27FC236}">
                <a16:creationId xmlns:a16="http://schemas.microsoft.com/office/drawing/2014/main" id="{78133993-A429-4493-880F-196D34E965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434064"/>
            <a:ext cx="24433360" cy="505132"/>
          </a:xfrm>
          <a:prstGeom prst="rect">
            <a:avLst/>
          </a:prstGeom>
        </p:spPr>
      </p:pic>
    </p:spTree>
    <p:extLst>
      <p:ext uri="{BB962C8B-B14F-4D97-AF65-F5344CB8AC3E}">
        <p14:creationId xmlns:p14="http://schemas.microsoft.com/office/powerpoint/2010/main" val="228058687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nner Page">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7AEC46C8-8134-4A33-9D0A-578A9367092D}"/>
              </a:ext>
            </a:extLst>
          </p:cNvPr>
          <p:cNvSpPr>
            <a:spLocks noGrp="1"/>
          </p:cNvSpPr>
          <p:nvPr>
            <p:ph type="title"/>
          </p:nvPr>
        </p:nvSpPr>
        <p:spPr>
          <a:xfrm>
            <a:off x="1676400" y="730251"/>
            <a:ext cx="21031200" cy="2651126"/>
          </a:xfrm>
        </p:spPr>
        <p:txBody>
          <a:bodyPr/>
          <a:lstStyle/>
          <a:p>
            <a:r>
              <a:rPr lang="en-US"/>
              <a:t>Click to edit Master title style</a:t>
            </a:r>
          </a:p>
        </p:txBody>
      </p:sp>
      <p:pic>
        <p:nvPicPr>
          <p:cNvPr id="19" name="Picture 18">
            <a:extLst>
              <a:ext uri="{FF2B5EF4-FFF2-40B4-BE49-F238E27FC236}">
                <a16:creationId xmlns:a16="http://schemas.microsoft.com/office/drawing/2014/main" id="{E008FBDF-5453-4769-AB13-9DC268EF44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672" y="11898560"/>
            <a:ext cx="2517598" cy="1285868"/>
          </a:xfrm>
          <a:prstGeom prst="rect">
            <a:avLst/>
          </a:prstGeom>
        </p:spPr>
      </p:pic>
    </p:spTree>
    <p:extLst>
      <p:ext uri="{BB962C8B-B14F-4D97-AF65-F5344CB8AC3E}">
        <p14:creationId xmlns:p14="http://schemas.microsoft.com/office/powerpoint/2010/main" val="826154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userDrawn="1"/>
        </p:nvSpPr>
        <p:spPr>
          <a:xfrm>
            <a:off x="0" y="1306285"/>
            <a:ext cx="24384000" cy="12409714"/>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3600"/>
          </a:p>
        </p:txBody>
      </p:sp>
      <p:sp>
        <p:nvSpPr>
          <p:cNvPr id="14" name="Rectangle 13"/>
          <p:cNvSpPr/>
          <p:nvPr userDrawn="1"/>
        </p:nvSpPr>
        <p:spPr>
          <a:xfrm>
            <a:off x="0" y="1364346"/>
            <a:ext cx="24384000" cy="5602512"/>
          </a:xfrm>
          <a:prstGeom prst="rect">
            <a:avLst/>
          </a:prstGeom>
          <a:solidFill>
            <a:schemeClr val="accent1"/>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t> </a:t>
            </a:r>
          </a:p>
        </p:txBody>
      </p:sp>
      <p:sp>
        <p:nvSpPr>
          <p:cNvPr id="15" name="Title 1"/>
          <p:cNvSpPr>
            <a:spLocks noGrp="1"/>
          </p:cNvSpPr>
          <p:nvPr>
            <p:ph type="title" hasCustomPrompt="1"/>
          </p:nvPr>
        </p:nvSpPr>
        <p:spPr>
          <a:xfrm>
            <a:off x="6450409" y="4322432"/>
            <a:ext cx="17172822" cy="1098548"/>
          </a:xfrm>
        </p:spPr>
        <p:txBody>
          <a:bodyPr anchor="b">
            <a:noAutofit/>
          </a:bodyPr>
          <a:lstStyle>
            <a:lvl1pPr algn="r">
              <a:defRPr sz="10800" b="1">
                <a:solidFill>
                  <a:schemeClr val="bg1"/>
                </a:solidFill>
                <a:effectLst>
                  <a:outerShdw blurRad="50800" dist="38100" dir="2700000" algn="tl" rotWithShape="0">
                    <a:prstClr val="black">
                      <a:alpha val="12000"/>
                    </a:prstClr>
                  </a:outerShdw>
                </a:effectLst>
              </a:defRPr>
            </a:lvl1pPr>
          </a:lstStyle>
          <a:p>
            <a:r>
              <a:rPr lang="en-US" dirty="0"/>
              <a:t>SECTION TITLE</a:t>
            </a:r>
          </a:p>
        </p:txBody>
      </p:sp>
      <p:grpSp>
        <p:nvGrpSpPr>
          <p:cNvPr id="16" name="Group 15"/>
          <p:cNvGrpSpPr/>
          <p:nvPr userDrawn="1"/>
        </p:nvGrpSpPr>
        <p:grpSpPr>
          <a:xfrm>
            <a:off x="13472911" y="5827383"/>
            <a:ext cx="9814078" cy="140182"/>
            <a:chOff x="3949255" y="4582832"/>
            <a:chExt cx="3680279" cy="70091"/>
          </a:xfrm>
        </p:grpSpPr>
        <p:cxnSp>
          <p:nvCxnSpPr>
            <p:cNvPr id="17" name="Straight Connector 16"/>
            <p:cNvCxnSpPr/>
            <p:nvPr userDrawn="1"/>
          </p:nvCxnSpPr>
          <p:spPr>
            <a:xfrm flipH="1">
              <a:off x="3949255" y="4582832"/>
              <a:ext cx="36802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6978205" y="4584223"/>
              <a:ext cx="647700" cy="6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sp>
        <p:nvSpPr>
          <p:cNvPr id="19" name="Rectangle 18"/>
          <p:cNvSpPr/>
          <p:nvPr userDrawn="1"/>
        </p:nvSpPr>
        <p:spPr>
          <a:xfrm>
            <a:off x="-1" y="6961455"/>
            <a:ext cx="24466590" cy="7507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solidFill>
                <a:srgbClr val="FFFFFF"/>
              </a:solidFill>
            </a:endParaRPr>
          </a:p>
        </p:txBody>
      </p:sp>
      <p:sp>
        <p:nvSpPr>
          <p:cNvPr id="20" name="Rectangle 19"/>
          <p:cNvSpPr/>
          <p:nvPr userDrawn="1"/>
        </p:nvSpPr>
        <p:spPr>
          <a:xfrm rot="5400000">
            <a:off x="-1950139" y="6915574"/>
            <a:ext cx="12469090" cy="6595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FFFFFF"/>
              </a:solidFill>
            </a:endParaRPr>
          </a:p>
        </p:txBody>
      </p:sp>
      <p:sp>
        <p:nvSpPr>
          <p:cNvPr id="21" name="Rectangle 20"/>
          <p:cNvSpPr/>
          <p:nvPr userDrawn="1"/>
        </p:nvSpPr>
        <p:spPr>
          <a:xfrm>
            <a:off x="1" y="1378854"/>
            <a:ext cx="4257526" cy="5588004"/>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0" b="1" dirty="0">
              <a:solidFill>
                <a:schemeClr val="accent3"/>
              </a:solidFill>
            </a:endParaRPr>
          </a:p>
        </p:txBody>
      </p:sp>
      <p:sp>
        <p:nvSpPr>
          <p:cNvPr id="22" name="Text Placeholder 18"/>
          <p:cNvSpPr>
            <a:spLocks noGrp="1"/>
          </p:cNvSpPr>
          <p:nvPr>
            <p:ph type="body" sz="quarter" idx="15" hasCustomPrompt="1"/>
          </p:nvPr>
        </p:nvSpPr>
        <p:spPr>
          <a:xfrm>
            <a:off x="-2128757" y="2017486"/>
            <a:ext cx="8572450" cy="4628996"/>
          </a:xfrm>
          <a:prstGeom prst="rect">
            <a:avLst/>
          </a:prstGeom>
        </p:spPr>
        <p:txBody>
          <a:bodyPr>
            <a:noAutofit/>
          </a:bodyPr>
          <a:lstStyle>
            <a:lvl1pPr marL="0" indent="0" algn="ctr">
              <a:buClr>
                <a:schemeClr val="accent3">
                  <a:lumMod val="60000"/>
                  <a:lumOff val="40000"/>
                </a:schemeClr>
              </a:buClr>
              <a:buSzPct val="25000"/>
              <a:buFontTx/>
              <a:buNone/>
              <a:defRPr sz="23000" b="1">
                <a:solidFill>
                  <a:schemeClr val="bg1"/>
                </a:solidFill>
                <a:latin typeface="+mj-lt"/>
                <a:ea typeface="Adobe Fan Heiti Std B" panose="020B0700000000000000"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1</a:t>
            </a:r>
          </a:p>
        </p:txBody>
      </p:sp>
    </p:spTree>
    <p:extLst>
      <p:ext uri="{BB962C8B-B14F-4D97-AF65-F5344CB8AC3E}">
        <p14:creationId xmlns:p14="http://schemas.microsoft.com/office/powerpoint/2010/main" val="1868968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Picture with Text 2">
    <p:spTree>
      <p:nvGrpSpPr>
        <p:cNvPr id="1" name=""/>
        <p:cNvGrpSpPr/>
        <p:nvPr/>
      </p:nvGrpSpPr>
      <p:grpSpPr>
        <a:xfrm>
          <a:off x="0" y="0"/>
          <a:ext cx="0" cy="0"/>
          <a:chOff x="0" y="0"/>
          <a:chExt cx="0" cy="0"/>
        </a:xfrm>
      </p:grpSpPr>
      <p:sp>
        <p:nvSpPr>
          <p:cNvPr id="11" name="Text Placeholder 3"/>
          <p:cNvSpPr>
            <a:spLocks noGrp="1"/>
          </p:cNvSpPr>
          <p:nvPr>
            <p:ph type="body" sz="quarter" idx="10"/>
          </p:nvPr>
        </p:nvSpPr>
        <p:spPr>
          <a:xfrm>
            <a:off x="144016" y="9234264"/>
            <a:ext cx="23281232" cy="2952974"/>
          </a:xfrm>
        </p:spPr>
        <p:txBody>
          <a:bodyPr/>
          <a:lstStyle>
            <a:lvl1pPr marL="0" indent="0">
              <a:buClr>
                <a:schemeClr val="bg1"/>
              </a:buClr>
              <a:defRPr b="1">
                <a:solidFill>
                  <a:schemeClr val="accent1"/>
                </a:solidFill>
              </a:defRPr>
            </a:lvl1pPr>
            <a:lvl2pPr marL="501638" indent="-442902">
              <a:buClr>
                <a:schemeClr val="bg1"/>
              </a:buClr>
              <a:defRPr sz="3200"/>
            </a:lvl2pPr>
            <a:lvl3pPr marL="2438370" indent="0">
              <a:buNone/>
              <a:defRPr/>
            </a:lvl3pPr>
          </a:lstStyle>
          <a:p>
            <a:pPr lvl="0"/>
            <a:r>
              <a:rPr lang="en-US" dirty="0"/>
              <a:t>Edit Master text styles</a:t>
            </a:r>
          </a:p>
          <a:p>
            <a:pPr lvl="1"/>
            <a:r>
              <a:rPr lang="en-US" dirty="0"/>
              <a:t>Second level</a:t>
            </a:r>
          </a:p>
          <a:p>
            <a:pPr lvl="2"/>
            <a:endParaRPr lang="en-GB" dirty="0"/>
          </a:p>
        </p:txBody>
      </p:sp>
      <p:sp>
        <p:nvSpPr>
          <p:cNvPr id="3" name="Title 2"/>
          <p:cNvSpPr>
            <a:spLocks noGrp="1"/>
          </p:cNvSpPr>
          <p:nvPr>
            <p:ph type="title" hasCustomPrompt="1"/>
          </p:nvPr>
        </p:nvSpPr>
        <p:spPr/>
        <p:txBody>
          <a:bodyPr/>
          <a:lstStyle>
            <a:lvl1pPr>
              <a:defRPr/>
            </a:lvl1pPr>
          </a:lstStyle>
          <a:p>
            <a:r>
              <a:rPr lang="en-US" dirty="0"/>
              <a:t>CONTENT SLIDE WITH PICTURE</a:t>
            </a:r>
            <a:endParaRPr lang="en-GB" dirty="0"/>
          </a:p>
        </p:txBody>
      </p:sp>
      <p:sp>
        <p:nvSpPr>
          <p:cNvPr id="4" name="Chart Placeholder 3"/>
          <p:cNvSpPr>
            <a:spLocks noGrp="1"/>
          </p:cNvSpPr>
          <p:nvPr>
            <p:ph type="chart" sz="quarter" idx="11"/>
          </p:nvPr>
        </p:nvSpPr>
        <p:spPr>
          <a:xfrm>
            <a:off x="742951" y="2249492"/>
            <a:ext cx="22682200" cy="6480175"/>
          </a:xfrm>
        </p:spPr>
        <p:txBody>
          <a:bodyPr/>
          <a:lstStyle/>
          <a:p>
            <a:endParaRPr lang="en-GB" dirty="0"/>
          </a:p>
        </p:txBody>
      </p:sp>
      <p:sp>
        <p:nvSpPr>
          <p:cNvPr id="2" name="Footer Placeholder 1">
            <a:extLst>
              <a:ext uri="{FF2B5EF4-FFF2-40B4-BE49-F238E27FC236}">
                <a16:creationId xmlns:a16="http://schemas.microsoft.com/office/drawing/2014/main" id="{58C65D14-D35C-4D83-B8D7-37B6C8E6252F}"/>
              </a:ext>
            </a:extLst>
          </p:cNvPr>
          <p:cNvSpPr>
            <a:spLocks noGrp="1"/>
          </p:cNvSpPr>
          <p:nvPr>
            <p:ph type="ftr" sz="quarter" idx="12"/>
          </p:nvPr>
        </p:nvSpPr>
        <p:spPr/>
        <p:txBody>
          <a:bodyPr/>
          <a:lstStyle/>
          <a:p>
            <a:r>
              <a:rPr lang="en-US"/>
              <a:t>Business Volunteers Unlimited</a:t>
            </a:r>
            <a:endParaRPr lang="en-US" dirty="0"/>
          </a:p>
        </p:txBody>
      </p:sp>
    </p:spTree>
    <p:extLst>
      <p:ext uri="{BB962C8B-B14F-4D97-AF65-F5344CB8AC3E}">
        <p14:creationId xmlns:p14="http://schemas.microsoft.com/office/powerpoint/2010/main" val="3591720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Picture with Text 2">
    <p:spTree>
      <p:nvGrpSpPr>
        <p:cNvPr id="1" name=""/>
        <p:cNvGrpSpPr/>
        <p:nvPr/>
      </p:nvGrpSpPr>
      <p:grpSpPr>
        <a:xfrm>
          <a:off x="0" y="0"/>
          <a:ext cx="0" cy="0"/>
          <a:chOff x="0" y="0"/>
          <a:chExt cx="0" cy="0"/>
        </a:xfrm>
      </p:grpSpPr>
      <p:sp>
        <p:nvSpPr>
          <p:cNvPr id="11" name="Text Placeholder 3"/>
          <p:cNvSpPr>
            <a:spLocks noGrp="1"/>
          </p:cNvSpPr>
          <p:nvPr>
            <p:ph type="body" sz="quarter" idx="10"/>
          </p:nvPr>
        </p:nvSpPr>
        <p:spPr>
          <a:xfrm>
            <a:off x="814390" y="2825552"/>
            <a:ext cx="13969900" cy="93616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Picture Placeholder 3">
            <a:extLst>
              <a:ext uri="{FF2B5EF4-FFF2-40B4-BE49-F238E27FC236}">
                <a16:creationId xmlns:a16="http://schemas.microsoft.com/office/drawing/2014/main" id="{86061D85-FDB5-4022-B083-E8E46EF7746A}"/>
              </a:ext>
            </a:extLst>
          </p:cNvPr>
          <p:cNvSpPr>
            <a:spLocks noGrp="1"/>
          </p:cNvSpPr>
          <p:nvPr>
            <p:ph type="pic" sz="quarter" idx="13"/>
          </p:nvPr>
        </p:nvSpPr>
        <p:spPr>
          <a:xfrm>
            <a:off x="15264341" y="0"/>
            <a:ext cx="9119659" cy="13228612"/>
          </a:xfrm>
        </p:spPr>
        <p:txBody>
          <a:bodyPr/>
          <a:lstStyle/>
          <a:p>
            <a:endParaRPr lang="en-GB" dirty="0"/>
          </a:p>
        </p:txBody>
      </p:sp>
      <p:sp>
        <p:nvSpPr>
          <p:cNvPr id="2" name="Title 1">
            <a:extLst>
              <a:ext uri="{FF2B5EF4-FFF2-40B4-BE49-F238E27FC236}">
                <a16:creationId xmlns:a16="http://schemas.microsoft.com/office/drawing/2014/main" id="{3208EDAE-39C7-4104-9000-3237EEE5F0E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0AF1B68-44DD-4AB3-A2D9-5277854BBD81}"/>
              </a:ext>
            </a:extLst>
          </p:cNvPr>
          <p:cNvSpPr>
            <a:spLocks noGrp="1"/>
          </p:cNvSpPr>
          <p:nvPr>
            <p:ph type="ftr" sz="quarter" idx="14"/>
          </p:nvPr>
        </p:nvSpPr>
        <p:spPr/>
        <p:txBody>
          <a:bodyPr/>
          <a:lstStyle/>
          <a:p>
            <a:r>
              <a:rPr lang="en-US"/>
              <a:t>Business Volunteers Unlimited</a:t>
            </a:r>
            <a:endParaRPr lang="en-US" dirty="0"/>
          </a:p>
        </p:txBody>
      </p:sp>
    </p:spTree>
    <p:extLst>
      <p:ext uri="{BB962C8B-B14F-4D97-AF65-F5344CB8AC3E}">
        <p14:creationId xmlns:p14="http://schemas.microsoft.com/office/powerpoint/2010/main" val="374099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Picture with Text 2">
    <p:spTree>
      <p:nvGrpSpPr>
        <p:cNvPr id="1" name=""/>
        <p:cNvGrpSpPr/>
        <p:nvPr/>
      </p:nvGrpSpPr>
      <p:grpSpPr>
        <a:xfrm>
          <a:off x="0" y="0"/>
          <a:ext cx="0" cy="0"/>
          <a:chOff x="0" y="0"/>
          <a:chExt cx="0" cy="0"/>
        </a:xfrm>
      </p:grpSpPr>
      <p:sp>
        <p:nvSpPr>
          <p:cNvPr id="11" name="Text Placeholder 3"/>
          <p:cNvSpPr>
            <a:spLocks noGrp="1"/>
          </p:cNvSpPr>
          <p:nvPr>
            <p:ph type="body" sz="quarter" idx="10"/>
          </p:nvPr>
        </p:nvSpPr>
        <p:spPr>
          <a:xfrm>
            <a:off x="814390" y="2825552"/>
            <a:ext cx="22418839" cy="93616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hasCustomPrompt="1"/>
          </p:nvPr>
        </p:nvSpPr>
        <p:spPr/>
        <p:txBody>
          <a:bodyPr/>
          <a:lstStyle>
            <a:lvl1pPr>
              <a:defRPr>
                <a:solidFill>
                  <a:schemeClr val="accent1"/>
                </a:solidFill>
              </a:defRPr>
            </a:lvl1pPr>
          </a:lstStyle>
          <a:p>
            <a:r>
              <a:rPr lang="en-US" dirty="0"/>
              <a:t>CONTENT SLIDE</a:t>
            </a:r>
            <a:endParaRPr lang="en-GB" dirty="0"/>
          </a:p>
        </p:txBody>
      </p:sp>
      <p:sp>
        <p:nvSpPr>
          <p:cNvPr id="2" name="Footer Placeholder 1">
            <a:extLst>
              <a:ext uri="{FF2B5EF4-FFF2-40B4-BE49-F238E27FC236}">
                <a16:creationId xmlns:a16="http://schemas.microsoft.com/office/drawing/2014/main" id="{FB422C21-9B63-4A16-81AF-4348FD90A79F}"/>
              </a:ext>
            </a:extLst>
          </p:cNvPr>
          <p:cNvSpPr>
            <a:spLocks noGrp="1"/>
          </p:cNvSpPr>
          <p:nvPr>
            <p:ph type="ftr" sz="quarter" idx="11"/>
          </p:nvPr>
        </p:nvSpPr>
        <p:spPr/>
        <p:txBody>
          <a:bodyPr/>
          <a:lstStyle/>
          <a:p>
            <a:r>
              <a:rPr lang="en-US"/>
              <a:t>Business Volunteers Unlimited</a:t>
            </a:r>
            <a:endParaRPr lang="en-US" dirty="0"/>
          </a:p>
        </p:txBody>
      </p:sp>
    </p:spTree>
    <p:extLst>
      <p:ext uri="{BB962C8B-B14F-4D97-AF65-F5344CB8AC3E}">
        <p14:creationId xmlns:p14="http://schemas.microsoft.com/office/powerpoint/2010/main" val="2273369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44_Title and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1696700" y="0"/>
            <a:ext cx="12687300" cy="13716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8" name="Text Placeholder 8"/>
          <p:cNvSpPr>
            <a:spLocks noGrp="1"/>
          </p:cNvSpPr>
          <p:nvPr>
            <p:ph type="body" sz="quarter" idx="10" hasCustomPrompt="1"/>
          </p:nvPr>
        </p:nvSpPr>
        <p:spPr>
          <a:xfrm>
            <a:off x="1443228" y="1765593"/>
            <a:ext cx="9885172" cy="756410"/>
          </a:xfrm>
        </p:spPr>
        <p:txBody>
          <a:bodyPr>
            <a:normAutofit/>
          </a:bodyPr>
          <a:lstStyle>
            <a:lvl1pPr marL="0" indent="0">
              <a:buNone/>
              <a:defRPr sz="3400" baseline="0"/>
            </a:lvl1pPr>
          </a:lstStyle>
          <a:p>
            <a:pPr lvl="0"/>
            <a:r>
              <a:rPr lang="en-US" dirty="0"/>
              <a:t>Your sub-headline goes here</a:t>
            </a:r>
          </a:p>
        </p:txBody>
      </p:sp>
      <p:sp>
        <p:nvSpPr>
          <p:cNvPr id="19" name="Title 14"/>
          <p:cNvSpPr>
            <a:spLocks noGrp="1"/>
          </p:cNvSpPr>
          <p:nvPr>
            <p:ph type="title" hasCustomPrompt="1"/>
          </p:nvPr>
        </p:nvSpPr>
        <p:spPr>
          <a:xfrm>
            <a:off x="1414780" y="814452"/>
            <a:ext cx="10562856" cy="994252"/>
          </a:xfrm>
        </p:spPr>
        <p:txBody>
          <a:bodyPr/>
          <a:lstStyle>
            <a:lvl1pPr>
              <a:defRPr/>
            </a:lvl1pPr>
          </a:lstStyle>
          <a:p>
            <a:r>
              <a:rPr lang="en-US" dirty="0"/>
              <a:t>SLIDE TITLE</a:t>
            </a:r>
          </a:p>
        </p:txBody>
      </p:sp>
      <p:pic>
        <p:nvPicPr>
          <p:cNvPr id="5" name="Picture 4">
            <a:extLst>
              <a:ext uri="{FF2B5EF4-FFF2-40B4-BE49-F238E27FC236}">
                <a16:creationId xmlns:a16="http://schemas.microsoft.com/office/drawing/2014/main" id="{A0B5E799-FE84-4077-87C2-C05B8C7545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3362040"/>
            <a:ext cx="24384001" cy="342864"/>
          </a:xfrm>
          <a:prstGeom prst="rect">
            <a:avLst/>
          </a:prstGeom>
        </p:spPr>
      </p:pic>
      <p:sp>
        <p:nvSpPr>
          <p:cNvPr id="3" name="Footer Placeholder 2">
            <a:extLst>
              <a:ext uri="{FF2B5EF4-FFF2-40B4-BE49-F238E27FC236}">
                <a16:creationId xmlns:a16="http://schemas.microsoft.com/office/drawing/2014/main" id="{8856E287-E10B-4EA8-AD3E-F752856414BA}"/>
              </a:ext>
            </a:extLst>
          </p:cNvPr>
          <p:cNvSpPr>
            <a:spLocks noGrp="1"/>
          </p:cNvSpPr>
          <p:nvPr>
            <p:ph type="ftr" sz="quarter" idx="11"/>
          </p:nvPr>
        </p:nvSpPr>
        <p:spPr/>
        <p:txBody>
          <a:bodyPr/>
          <a:lstStyle/>
          <a:p>
            <a:r>
              <a:rPr lang="en-US"/>
              <a:t>Business Volunteers Unlimited</a:t>
            </a:r>
            <a:endParaRPr lang="en-US" dirty="0"/>
          </a:p>
        </p:txBody>
      </p:sp>
    </p:spTree>
    <p:extLst>
      <p:ext uri="{BB962C8B-B14F-4D97-AF65-F5344CB8AC3E}">
        <p14:creationId xmlns:p14="http://schemas.microsoft.com/office/powerpoint/2010/main" val="4014481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25199"/>
            <a:ext cx="24384000" cy="10835030"/>
          </a:xfrm>
          <a:prstGeom prst="rect">
            <a:avLst/>
          </a:prstGeom>
          <a:solidFill>
            <a:srgbClr val="008A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 name="Title 1"/>
          <p:cNvSpPr>
            <a:spLocks noGrp="1"/>
          </p:cNvSpPr>
          <p:nvPr>
            <p:ph type="ctrTitle" hasCustomPrompt="1"/>
          </p:nvPr>
        </p:nvSpPr>
        <p:spPr>
          <a:xfrm>
            <a:off x="1828800" y="2658512"/>
            <a:ext cx="20726400" cy="4488328"/>
          </a:xfrm>
        </p:spPr>
        <p:txBody>
          <a:bodyPr anchor="ctr"/>
          <a:lstStyle>
            <a:lvl1pPr algn="ctr">
              <a:defRPr>
                <a:solidFill>
                  <a:schemeClr val="bg1"/>
                </a:solidFill>
              </a:defRPr>
            </a:lvl1pPr>
          </a:lstStyle>
          <a:p>
            <a:r>
              <a:rPr lang="en-US"/>
              <a:t>Headline </a:t>
            </a:r>
            <a:r>
              <a:rPr lang="en-US" err="1"/>
              <a:t>Headline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09830"/>
            <a:ext cx="24384000" cy="32132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25" y="11492482"/>
            <a:ext cx="3657600" cy="1868128"/>
          </a:xfrm>
          <a:prstGeom prst="rect">
            <a:avLst/>
          </a:prstGeom>
        </p:spPr>
      </p:pic>
      <p:sp>
        <p:nvSpPr>
          <p:cNvPr id="3" name="Subtitle 2"/>
          <p:cNvSpPr>
            <a:spLocks noGrp="1"/>
          </p:cNvSpPr>
          <p:nvPr>
            <p:ph type="subTitle" idx="1"/>
          </p:nvPr>
        </p:nvSpPr>
        <p:spPr>
          <a:xfrm>
            <a:off x="1828800" y="7146845"/>
            <a:ext cx="20726400" cy="1725442"/>
          </a:xfrm>
          <a:noFill/>
        </p:spPr>
        <p:txBody>
          <a:bodyPr anchor="t">
            <a:normAutofit/>
          </a:bodyPr>
          <a:lstStyle>
            <a:lvl1pPr marL="0" indent="0" algn="ctr">
              <a:buNone/>
              <a:defRPr sz="3600" b="0" i="0">
                <a:solidFill>
                  <a:schemeClr val="tx1"/>
                </a:solidFill>
                <a:latin typeface="+mn-lt"/>
                <a:cs typeface="Aria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49948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range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238333" y="2956314"/>
            <a:ext cx="21945600" cy="9572140"/>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1485488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collage multi">
    <p:spTree>
      <p:nvGrpSpPr>
        <p:cNvPr id="1" name=""/>
        <p:cNvGrpSpPr/>
        <p:nvPr/>
      </p:nvGrpSpPr>
      <p:grpSpPr>
        <a:xfrm>
          <a:off x="0" y="0"/>
          <a:ext cx="0" cy="0"/>
          <a:chOff x="0" y="0"/>
          <a:chExt cx="0" cy="0"/>
        </a:xfrm>
      </p:grpSpPr>
      <p:sp>
        <p:nvSpPr>
          <p:cNvPr id="18" name="Picture Placeholder 17"/>
          <p:cNvSpPr>
            <a:spLocks noGrp="1"/>
          </p:cNvSpPr>
          <p:nvPr>
            <p:ph type="pic" sz="quarter" idx="12"/>
          </p:nvPr>
        </p:nvSpPr>
        <p:spPr>
          <a:xfrm>
            <a:off x="0" y="816685"/>
            <a:ext cx="8170256" cy="5541526"/>
          </a:xfrm>
        </p:spPr>
        <p:txBody>
          <a:bodyPr/>
          <a:lstStyle/>
          <a:p>
            <a:endParaRPr lang="en-US"/>
          </a:p>
        </p:txBody>
      </p:sp>
      <p:sp>
        <p:nvSpPr>
          <p:cNvPr id="20" name="Picture Placeholder 17"/>
          <p:cNvSpPr>
            <a:spLocks noGrp="1"/>
          </p:cNvSpPr>
          <p:nvPr>
            <p:ph type="pic" sz="quarter" idx="14"/>
          </p:nvPr>
        </p:nvSpPr>
        <p:spPr>
          <a:xfrm>
            <a:off x="8189389" y="816685"/>
            <a:ext cx="7961179" cy="5541526"/>
          </a:xfrm>
        </p:spPr>
        <p:txBody>
          <a:bodyPr/>
          <a:lstStyle/>
          <a:p>
            <a:endParaRPr lang="en-US"/>
          </a:p>
        </p:txBody>
      </p:sp>
      <p:sp>
        <p:nvSpPr>
          <p:cNvPr id="22" name="Picture Placeholder 17"/>
          <p:cNvSpPr>
            <a:spLocks noGrp="1"/>
          </p:cNvSpPr>
          <p:nvPr>
            <p:ph type="pic" sz="quarter" idx="16"/>
          </p:nvPr>
        </p:nvSpPr>
        <p:spPr>
          <a:xfrm>
            <a:off x="16169703" y="816685"/>
            <a:ext cx="8233432" cy="5541526"/>
          </a:xfrm>
        </p:spPr>
        <p:txBody>
          <a:bodyPr/>
          <a:lstStyle/>
          <a:p>
            <a:endParaRPr lang="en-US"/>
          </a:p>
        </p:txBody>
      </p:sp>
      <p:sp>
        <p:nvSpPr>
          <p:cNvPr id="3" name="Footer Placeholder 2"/>
          <p:cNvSpPr>
            <a:spLocks noGrp="1"/>
          </p:cNvSpPr>
          <p:nvPr>
            <p:ph type="ftr" sz="quarter" idx="10"/>
          </p:nvPr>
        </p:nvSpPr>
        <p:spPr/>
        <p:txBody>
          <a:bodyPr/>
          <a:lstStyle/>
          <a:p>
            <a:r>
              <a:rPr lang="en-US"/>
              <a:t>Business Volunteers Unlimited</a:t>
            </a:r>
            <a:endParaRPr lang="en-US">
              <a:latin typeface="Arial  "/>
              <a:cs typeface="Arial  "/>
            </a:endParaRPr>
          </a:p>
        </p:txBody>
      </p:sp>
      <p:sp>
        <p:nvSpPr>
          <p:cNvPr id="4" name="Slide Number Placeholder 3"/>
          <p:cNvSpPr>
            <a:spLocks noGrp="1"/>
          </p:cNvSpPr>
          <p:nvPr>
            <p:ph type="sldNum" sz="quarter" idx="11"/>
          </p:nvPr>
        </p:nvSpPr>
        <p:spPr/>
        <p:txBody>
          <a:bodyPr/>
          <a:lstStyle/>
          <a:p>
            <a:fld id="{9CAFC4BC-7C0B-344A-BA81-1CDFD15610A9}" type="slidenum">
              <a:rPr lang="en-US" smtClean="0"/>
              <a:pPr/>
              <a:t>‹#›</a:t>
            </a:fld>
            <a:endParaRPr lang="en-US"/>
          </a:p>
        </p:txBody>
      </p:sp>
      <p:sp>
        <p:nvSpPr>
          <p:cNvPr id="24" name="Picture Placeholder 17"/>
          <p:cNvSpPr>
            <a:spLocks noGrp="1"/>
          </p:cNvSpPr>
          <p:nvPr>
            <p:ph type="pic" sz="quarter" idx="17"/>
          </p:nvPr>
        </p:nvSpPr>
        <p:spPr>
          <a:xfrm>
            <a:off x="1397" y="6358213"/>
            <a:ext cx="8170256" cy="5541526"/>
          </a:xfrm>
        </p:spPr>
        <p:txBody>
          <a:bodyPr/>
          <a:lstStyle/>
          <a:p>
            <a:endParaRPr lang="en-US"/>
          </a:p>
        </p:txBody>
      </p:sp>
      <p:sp>
        <p:nvSpPr>
          <p:cNvPr id="25" name="Picture Placeholder 17"/>
          <p:cNvSpPr>
            <a:spLocks noGrp="1"/>
          </p:cNvSpPr>
          <p:nvPr>
            <p:ph type="pic" sz="quarter" idx="18"/>
          </p:nvPr>
        </p:nvSpPr>
        <p:spPr>
          <a:xfrm>
            <a:off x="8190784" y="6358213"/>
            <a:ext cx="7961179" cy="5541526"/>
          </a:xfrm>
        </p:spPr>
        <p:txBody>
          <a:bodyPr/>
          <a:lstStyle/>
          <a:p>
            <a:endParaRPr lang="en-US"/>
          </a:p>
        </p:txBody>
      </p:sp>
      <p:sp>
        <p:nvSpPr>
          <p:cNvPr id="26" name="Picture Placeholder 17"/>
          <p:cNvSpPr>
            <a:spLocks noGrp="1"/>
          </p:cNvSpPr>
          <p:nvPr>
            <p:ph type="pic" sz="quarter" idx="19"/>
          </p:nvPr>
        </p:nvSpPr>
        <p:spPr>
          <a:xfrm>
            <a:off x="16171100" y="6358213"/>
            <a:ext cx="8233432" cy="5541526"/>
          </a:xfrm>
        </p:spPr>
        <p:txBody>
          <a:bodyPr/>
          <a:lstStyle/>
          <a:p>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191612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ange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3" y="2956314"/>
            <a:ext cx="21945600"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182661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nge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219200" y="12712705"/>
            <a:ext cx="14833600" cy="730250"/>
          </a:xfrm>
        </p:spPr>
        <p:txBody>
          <a:bodyPr/>
          <a:lstStyle>
            <a:lvl1pPr algn="l">
              <a:defRPr sz="12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21889396" y="12712705"/>
            <a:ext cx="1275405" cy="730250"/>
          </a:xfrm>
        </p:spPr>
        <p:txBody>
          <a:bodyPr/>
          <a:lstStyle>
            <a:lvl1pPr>
              <a:defRPr sz="12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1859656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l 1 column">
    <p:spTree>
      <p:nvGrpSpPr>
        <p:cNvPr id="1" name=""/>
        <p:cNvGrpSpPr/>
        <p:nvPr/>
      </p:nvGrpSpPr>
      <p:grpSpPr>
        <a:xfrm>
          <a:off x="0" y="0"/>
          <a:ext cx="0" cy="0"/>
          <a:chOff x="0" y="0"/>
          <a:chExt cx="0" cy="0"/>
        </a:xfrm>
      </p:grpSpPr>
      <p:sp>
        <p:nvSpPr>
          <p:cNvPr id="7" name="Rectangle 6"/>
          <p:cNvSpPr/>
          <p:nvPr userDrawn="1"/>
        </p:nvSpPr>
        <p:spPr>
          <a:xfrm>
            <a:off x="1490136" y="0"/>
            <a:ext cx="22893867" cy="258312"/>
          </a:xfrm>
          <a:prstGeom prst="rect">
            <a:avLst/>
          </a:prstGeom>
          <a:solidFill>
            <a:srgbClr val="00A9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3" y="2956314"/>
            <a:ext cx="21945600" cy="9500384"/>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475259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l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219200" y="12712705"/>
            <a:ext cx="14833600" cy="730250"/>
          </a:xfrm>
        </p:spPr>
        <p:txBody>
          <a:bodyPr/>
          <a:lstStyle>
            <a:lvl1pPr algn="l">
              <a:defRPr sz="12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21889396" y="12712705"/>
            <a:ext cx="1275405" cy="730250"/>
          </a:xfrm>
        </p:spPr>
        <p:txBody>
          <a:bodyPr/>
          <a:lstStyle>
            <a:lvl1pPr>
              <a:defRPr sz="12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378261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6" y="2956314"/>
            <a:ext cx="9438485" cy="9500384"/>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graphicFrame>
        <p:nvGraphicFramePr>
          <p:cNvPr id="4" name="Chart 3"/>
          <p:cNvGraphicFramePr/>
          <p:nvPr userDrawn="1"/>
        </p:nvGraphicFramePr>
        <p:xfrm>
          <a:off x="10944696" y="2956316"/>
          <a:ext cx="12239237" cy="9500384"/>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163294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graphicFrame>
        <p:nvGraphicFramePr>
          <p:cNvPr id="8" name="Chart 7"/>
          <p:cNvGraphicFramePr/>
          <p:nvPr userDrawn="1"/>
        </p:nvGraphicFramePr>
        <p:xfrm>
          <a:off x="1238333" y="2956317"/>
          <a:ext cx="21945600" cy="8683238"/>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274852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6" y="2956314"/>
            <a:ext cx="9438485" cy="9500384"/>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graphicFrame>
        <p:nvGraphicFramePr>
          <p:cNvPr id="4" name="Chart 3"/>
          <p:cNvGraphicFramePr/>
          <p:nvPr userDrawn="1"/>
        </p:nvGraphicFramePr>
        <p:xfrm>
          <a:off x="11308248" y="2956317"/>
          <a:ext cx="11856555" cy="9500386"/>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713554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nk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3" y="2956317"/>
            <a:ext cx="21945600" cy="9600842"/>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4198941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nk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219200" y="12712705"/>
            <a:ext cx="14833600" cy="730250"/>
          </a:xfrm>
        </p:spPr>
        <p:txBody>
          <a:bodyPr/>
          <a:lstStyle>
            <a:lvl1pPr algn="l">
              <a:defRPr sz="12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21889396" y="12712705"/>
            <a:ext cx="1275405" cy="730250"/>
          </a:xfrm>
        </p:spPr>
        <p:txBody>
          <a:bodyPr/>
          <a:lstStyle>
            <a:lvl1pPr>
              <a:defRPr sz="12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2401884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range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E955A366-47A9-409D-974E-E801E95D0AF8}"/>
              </a:ext>
            </a:extLst>
          </p:cNvPr>
          <p:cNvSpPr>
            <a:spLocks noGrp="1"/>
          </p:cNvSpPr>
          <p:nvPr>
            <p:ph type="ftr" sz="quarter" idx="15"/>
          </p:nvPr>
        </p:nvSpPr>
        <p:spPr/>
        <p:txBody>
          <a:bodyPr/>
          <a:lstStyle/>
          <a:p>
            <a:r>
              <a:rPr lang="en-US"/>
              <a:t>Business Volunteers Unlimited</a:t>
            </a:r>
            <a:endParaRPr lang="en-US" dirty="0"/>
          </a:p>
        </p:txBody>
      </p:sp>
    </p:spTree>
    <p:extLst>
      <p:ext uri="{BB962C8B-B14F-4D97-AF65-F5344CB8AC3E}">
        <p14:creationId xmlns:p14="http://schemas.microsoft.com/office/powerpoint/2010/main" val="2268983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yellow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3" y="2956314"/>
            <a:ext cx="21945600"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219200" y="12712705"/>
            <a:ext cx="14833600" cy="730250"/>
          </a:xfrm>
        </p:spPr>
        <p:txBody>
          <a:bodyPr/>
          <a:lstStyle>
            <a:lvl1pPr algn="l">
              <a:defRPr sz="12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21889396" y="12712705"/>
            <a:ext cx="1275405" cy="730250"/>
          </a:xfrm>
        </p:spPr>
        <p:txBody>
          <a:bodyPr/>
          <a:lstStyle>
            <a:lvl1pPr>
              <a:defRPr sz="1200">
                <a:solidFill>
                  <a:srgbClr val="585262"/>
                </a:solidFill>
                <a:latin typeface="Arial Black"/>
                <a:cs typeface="Arial Black"/>
              </a:defRPr>
            </a:lvl1pPr>
          </a:lstStyle>
          <a:p>
            <a:fld id="{9CAFC4BC-7C0B-344A-BA81-1CDFD15610A9}"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2936883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llow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219200" y="12712705"/>
            <a:ext cx="14833600" cy="730250"/>
          </a:xfrm>
        </p:spPr>
        <p:txBody>
          <a:bodyPr/>
          <a:lstStyle>
            <a:lvl1pPr algn="l">
              <a:defRPr sz="12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21889396" y="12712705"/>
            <a:ext cx="1275405" cy="730250"/>
          </a:xfrm>
        </p:spPr>
        <p:txBody>
          <a:bodyPr/>
          <a:lstStyle>
            <a:lvl1pPr>
              <a:defRPr sz="12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578447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urple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3" y="2956317"/>
            <a:ext cx="21945600" cy="9529086"/>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24569620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urple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219200" y="12712705"/>
            <a:ext cx="14833600" cy="730250"/>
          </a:xfrm>
        </p:spPr>
        <p:txBody>
          <a:bodyPr/>
          <a:lstStyle>
            <a:lvl1pPr algn="l">
              <a:defRPr sz="12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21889396" y="12712705"/>
            <a:ext cx="1275405" cy="730250"/>
          </a:xfrm>
        </p:spPr>
        <p:txBody>
          <a:bodyPr/>
          <a:lstStyle>
            <a:lvl1pPr>
              <a:defRPr sz="12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541261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05591" y="1754846"/>
            <a:ext cx="16678344" cy="670480"/>
          </a:xfrm>
        </p:spPr>
        <p:txBody>
          <a:bodyPr anchor="t"/>
          <a:lstStyle>
            <a:lvl1pPr algn="l">
              <a:defRPr sz="3000" b="0" baseline="0">
                <a:latin typeface="Arial  "/>
                <a:cs typeface="Arial  "/>
              </a:defRPr>
            </a:lvl1pPr>
          </a:lstStyle>
          <a:p>
            <a:r>
              <a:rPr lang="en-US" err="1"/>
              <a:t>Firstname</a:t>
            </a:r>
            <a:r>
              <a:rPr lang="en-US"/>
              <a:t> </a:t>
            </a:r>
            <a:r>
              <a:rPr lang="en-US" err="1"/>
              <a:t>Lastname</a:t>
            </a:r>
            <a:endParaRPr lang="en-US"/>
          </a:p>
        </p:txBody>
      </p:sp>
      <p:sp>
        <p:nvSpPr>
          <p:cNvPr id="3" name="Content Placeholder 2"/>
          <p:cNvSpPr>
            <a:spLocks noGrp="1"/>
          </p:cNvSpPr>
          <p:nvPr>
            <p:ph idx="1"/>
          </p:nvPr>
        </p:nvSpPr>
        <p:spPr>
          <a:xfrm>
            <a:off x="1473207" y="8363861"/>
            <a:ext cx="10549464" cy="3955142"/>
          </a:xfrm>
        </p:spPr>
        <p:txBody>
          <a:bodyPr>
            <a:normAutofit/>
          </a:bodyPr>
          <a:lstStyle>
            <a:lvl1pPr marL="176212" indent="-176212">
              <a:lnSpc>
                <a:spcPct val="110000"/>
              </a:lnSpc>
              <a:buFont typeface="Arial"/>
              <a:buChar char="•"/>
              <a:defRPr sz="2400"/>
            </a:lvl1pPr>
            <a:lvl2pPr marL="857250" indent="-171450">
              <a:lnSpc>
                <a:spcPct val="110000"/>
              </a:lnSpc>
              <a:buFont typeface="Arial"/>
              <a:buChar char="•"/>
              <a:defRPr sz="2400"/>
            </a:lvl2pPr>
            <a:lvl3pPr marL="1538288" indent="-166688">
              <a:lnSpc>
                <a:spcPct val="110000"/>
              </a:lnSpc>
              <a:defRPr sz="2400"/>
            </a:lvl3pPr>
            <a:lvl4pPr marL="2314576" indent="-257176">
              <a:lnSpc>
                <a:spcPct val="110000"/>
              </a:lnSpc>
              <a:defRPr sz="2400"/>
            </a:lvl4pPr>
            <a:lvl5pPr marL="3002758" indent="-259558">
              <a:lnSpc>
                <a:spcPct val="11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219200" y="12712705"/>
            <a:ext cx="14833600" cy="730250"/>
          </a:xfrm>
        </p:spPr>
        <p:txBody>
          <a:bodyPr/>
          <a:lstStyle>
            <a:lvl1pPr algn="l">
              <a:defRPr sz="12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21889396" y="12712705"/>
            <a:ext cx="1275405" cy="730250"/>
          </a:xfrm>
        </p:spPr>
        <p:txBody>
          <a:bodyPr/>
          <a:lstStyle>
            <a:lvl1pPr>
              <a:defRPr sz="12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1473203" y="1755781"/>
            <a:ext cx="4381829" cy="4343414"/>
          </a:xfrm>
        </p:spPr>
        <p:txBody>
          <a:bodyPr/>
          <a:lstStyle/>
          <a:p>
            <a:endParaRPr lang="en-US"/>
          </a:p>
        </p:txBody>
      </p:sp>
      <p:sp>
        <p:nvSpPr>
          <p:cNvPr id="12" name="Text Placeholder 11"/>
          <p:cNvSpPr>
            <a:spLocks noGrp="1"/>
          </p:cNvSpPr>
          <p:nvPr>
            <p:ph type="body" sz="quarter" idx="15"/>
          </p:nvPr>
        </p:nvSpPr>
        <p:spPr>
          <a:xfrm>
            <a:off x="12675799" y="8363861"/>
            <a:ext cx="10489005" cy="3955142"/>
          </a:xfrm>
        </p:spPr>
        <p:txBody>
          <a:bodyPr>
            <a:normAutofit/>
          </a:bodyPr>
          <a:lstStyle>
            <a:lvl1pPr marL="176212" indent="-176212">
              <a:lnSpc>
                <a:spcPct val="110000"/>
              </a:lnSpc>
              <a:defRPr sz="2400"/>
            </a:lvl1pPr>
            <a:lvl2pPr marL="857250" indent="-171450">
              <a:lnSpc>
                <a:spcPct val="110000"/>
              </a:lnSpc>
              <a:buFont typeface="Arial"/>
              <a:buChar char="•"/>
              <a:defRPr sz="2400"/>
            </a:lvl2pPr>
            <a:lvl3pPr marL="1538288" indent="-166688">
              <a:lnSpc>
                <a:spcPct val="110000"/>
              </a:lnSpc>
              <a:defRPr sz="2400"/>
            </a:lvl3pPr>
            <a:lvl4pPr marL="2312194" indent="-254794">
              <a:lnSpc>
                <a:spcPct val="110000"/>
              </a:lnSpc>
              <a:defRPr sz="2400"/>
            </a:lvl4pPr>
            <a:lvl5pPr marL="3007520" indent="-264320">
              <a:lnSpc>
                <a:spcPct val="11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p:cNvSpPr/>
          <p:nvPr userDrawn="1"/>
        </p:nvSpPr>
        <p:spPr>
          <a:xfrm>
            <a:off x="1490136" y="6930544"/>
            <a:ext cx="10532528" cy="11843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9" name="Rectangle 28"/>
          <p:cNvSpPr/>
          <p:nvPr userDrawn="1"/>
        </p:nvSpPr>
        <p:spPr>
          <a:xfrm>
            <a:off x="12675797" y="6928970"/>
            <a:ext cx="10532528" cy="11843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14" name="Text Placeholder 13"/>
          <p:cNvSpPr>
            <a:spLocks noGrp="1"/>
          </p:cNvSpPr>
          <p:nvPr>
            <p:ph type="body" sz="quarter" idx="16"/>
          </p:nvPr>
        </p:nvSpPr>
        <p:spPr>
          <a:xfrm>
            <a:off x="6506635" y="2574931"/>
            <a:ext cx="16658165" cy="3524250"/>
          </a:xfrm>
        </p:spPr>
        <p:txBody>
          <a:bodyPr>
            <a:normAutofit/>
          </a:bodyPr>
          <a:lstStyle>
            <a:lvl1pPr marL="0" indent="0">
              <a:lnSpc>
                <a:spcPct val="120000"/>
              </a:lnSpc>
              <a:buNone/>
              <a:defRPr sz="2700">
                <a:solidFill>
                  <a:srgbClr val="7030A0"/>
                </a:solidFill>
              </a:defRPr>
            </a:lvl1pPr>
            <a:lvl2pPr marL="685800" indent="0">
              <a:lnSpc>
                <a:spcPct val="120000"/>
              </a:lnSpc>
              <a:buNone/>
              <a:defRPr sz="2700">
                <a:solidFill>
                  <a:srgbClr val="7030A0"/>
                </a:solidFill>
              </a:defRPr>
            </a:lvl2pPr>
            <a:lvl3pPr marL="1371600" indent="0">
              <a:lnSpc>
                <a:spcPct val="120000"/>
              </a:lnSpc>
              <a:buNone/>
              <a:defRPr sz="2700">
                <a:solidFill>
                  <a:srgbClr val="7030A0"/>
                </a:solidFill>
              </a:defRPr>
            </a:lvl3pPr>
          </a:lstStyle>
          <a:p>
            <a:pPr lvl="0"/>
            <a:r>
              <a:rPr lang="en-US"/>
              <a:t>Click to edit Master text styles</a:t>
            </a:r>
          </a:p>
          <a:p>
            <a:pPr lvl="1"/>
            <a:r>
              <a:rPr lang="en-US"/>
              <a:t>Second level</a:t>
            </a:r>
          </a:p>
          <a:p>
            <a:pPr lvl="2"/>
            <a:r>
              <a:rPr lang="en-US"/>
              <a:t>Third level</a:t>
            </a:r>
          </a:p>
        </p:txBody>
      </p:sp>
      <p:sp>
        <p:nvSpPr>
          <p:cNvPr id="16" name="Text Placeholder 15"/>
          <p:cNvSpPr>
            <a:spLocks noGrp="1"/>
          </p:cNvSpPr>
          <p:nvPr>
            <p:ph type="body" sz="quarter" idx="17"/>
          </p:nvPr>
        </p:nvSpPr>
        <p:spPr>
          <a:xfrm>
            <a:off x="1473200" y="6930544"/>
            <a:ext cx="10549467" cy="1184276"/>
          </a:xfrm>
        </p:spPr>
        <p:txBody>
          <a:bodyPr anchor="ctr">
            <a:noAutofit/>
          </a:bodyPr>
          <a:lstStyle>
            <a:lvl1pPr marL="0" indent="0" algn="ctr">
              <a:buNone/>
              <a:defRPr sz="2400" b="1">
                <a:solidFill>
                  <a:schemeClr val="bg1"/>
                </a:solidFill>
                <a:latin typeface="Arial Black"/>
                <a:cs typeface="Arial Black"/>
              </a:defRPr>
            </a:lvl1pPr>
            <a:lvl2pPr marL="685800" indent="0">
              <a:buNone/>
              <a:defRPr sz="2400" b="1">
                <a:latin typeface="Arial Black"/>
                <a:cs typeface="Arial Black"/>
              </a:defRPr>
            </a:lvl2pPr>
            <a:lvl3pPr marL="1371600" indent="0">
              <a:buNone/>
              <a:defRPr sz="2400" b="1">
                <a:latin typeface="Arial Black"/>
                <a:cs typeface="Arial Black"/>
              </a:defRPr>
            </a:lvl3pPr>
            <a:lvl4pPr marL="2057400" indent="0">
              <a:buNone/>
              <a:defRPr sz="2400" b="1">
                <a:latin typeface="Arial Black"/>
                <a:cs typeface="Arial Black"/>
              </a:defRPr>
            </a:lvl4pPr>
            <a:lvl5pPr marL="2743200" indent="0">
              <a:buNone/>
              <a:defRPr sz="2400" b="1">
                <a:latin typeface="Arial Black"/>
                <a:cs typeface="Arial Black"/>
              </a:defRPr>
            </a:lvl5pPr>
          </a:lstStyle>
          <a:p>
            <a:pPr lvl="0"/>
            <a:r>
              <a:rPr lang="en-US"/>
              <a:t>Click to edit Master text styles</a:t>
            </a:r>
          </a:p>
        </p:txBody>
      </p:sp>
      <p:sp>
        <p:nvSpPr>
          <p:cNvPr id="31" name="Text Placeholder 15"/>
          <p:cNvSpPr>
            <a:spLocks noGrp="1"/>
          </p:cNvSpPr>
          <p:nvPr>
            <p:ph type="body" sz="quarter" idx="18"/>
          </p:nvPr>
        </p:nvSpPr>
        <p:spPr>
          <a:xfrm>
            <a:off x="12675800" y="6926916"/>
            <a:ext cx="10549467" cy="1184276"/>
          </a:xfrm>
        </p:spPr>
        <p:txBody>
          <a:bodyPr anchor="ctr">
            <a:noAutofit/>
          </a:bodyPr>
          <a:lstStyle>
            <a:lvl1pPr marL="0" indent="0" algn="ctr">
              <a:buNone/>
              <a:defRPr sz="2400" b="1">
                <a:solidFill>
                  <a:schemeClr val="bg1"/>
                </a:solidFill>
                <a:latin typeface="Arial Black"/>
                <a:cs typeface="Arial Black"/>
              </a:defRPr>
            </a:lvl1pPr>
            <a:lvl2pPr marL="685800" indent="0">
              <a:buNone/>
              <a:defRPr sz="2400" b="1">
                <a:latin typeface="Arial Black"/>
                <a:cs typeface="Arial Black"/>
              </a:defRPr>
            </a:lvl2pPr>
            <a:lvl3pPr marL="1371600" indent="0">
              <a:buNone/>
              <a:defRPr sz="2400" b="1">
                <a:latin typeface="Arial Black"/>
                <a:cs typeface="Arial Black"/>
              </a:defRPr>
            </a:lvl3pPr>
            <a:lvl4pPr marL="2057400" indent="0">
              <a:buNone/>
              <a:defRPr sz="2400" b="1">
                <a:latin typeface="Arial Black"/>
                <a:cs typeface="Arial Black"/>
              </a:defRPr>
            </a:lvl4pPr>
            <a:lvl5pPr marL="2743200" indent="0">
              <a:buNone/>
              <a:defRPr sz="2400" b="1">
                <a:latin typeface="Arial Black"/>
                <a:cs typeface="Arial Black"/>
              </a:defRPr>
            </a:lvl5pPr>
          </a:lstStyle>
          <a:p>
            <a:pPr lvl="0"/>
            <a:r>
              <a:rPr lang="en-US"/>
              <a:t>Click to edit Master text styles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4139789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9" name="Content Placeholder 2"/>
          <p:cNvSpPr>
            <a:spLocks noGrp="1"/>
          </p:cNvSpPr>
          <p:nvPr>
            <p:ph idx="1"/>
          </p:nvPr>
        </p:nvSpPr>
        <p:spPr>
          <a:xfrm>
            <a:off x="1238333" y="4735842"/>
            <a:ext cx="21945600" cy="5769116"/>
          </a:xfrm>
        </p:spPr>
        <p:txBody>
          <a:bodyPr>
            <a:normAutofit/>
          </a:bodyPr>
          <a:lstStyle>
            <a:lvl1pPr marL="0" indent="0">
              <a:buNone/>
              <a:defRPr sz="3600">
                <a:solidFill>
                  <a:srgbClr val="7030A0"/>
                </a:solidFill>
              </a:defRPr>
            </a:lvl1pPr>
            <a:lvl2pPr marL="685800" indent="0">
              <a:buNone/>
              <a:defRPr sz="3600">
                <a:solidFill>
                  <a:srgbClr val="7030A0"/>
                </a:solidFill>
              </a:defRPr>
            </a:lvl2pPr>
            <a:lvl3pPr marL="1371600" indent="0">
              <a:buNone/>
              <a:defRPr sz="3600">
                <a:solidFill>
                  <a:srgbClr val="7030A0"/>
                </a:solidFill>
              </a:defRPr>
            </a:lvl3pPr>
            <a:lvl4pPr marL="2057400" indent="0">
              <a:buNone/>
              <a:defRPr sz="3600">
                <a:solidFill>
                  <a:srgbClr val="7030A0"/>
                </a:solidFill>
              </a:defRPr>
            </a:lvl4pPr>
            <a:lvl5pPr marL="2743200" indent="0">
              <a:buNone/>
              <a:defRPr sz="3600">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1219200" y="12712705"/>
            <a:ext cx="14833600" cy="730250"/>
          </a:xfrm>
        </p:spPr>
        <p:txBody>
          <a:bodyPr/>
          <a:lstStyle/>
          <a:p>
            <a:r>
              <a:rPr lang="en-US"/>
              <a:t>Business Volunteers Unlimited</a:t>
            </a:r>
            <a:endParaRPr lang="en-US">
              <a:latin typeface="Arial  "/>
              <a:cs typeface="Arial  "/>
            </a:endParaRPr>
          </a:p>
        </p:txBody>
      </p:sp>
      <p:sp>
        <p:nvSpPr>
          <p:cNvPr id="11" name="Slide Number Placeholder 5"/>
          <p:cNvSpPr>
            <a:spLocks noGrp="1"/>
          </p:cNvSpPr>
          <p:nvPr>
            <p:ph type="sldNum" sz="quarter" idx="12"/>
          </p:nvPr>
        </p:nvSpPr>
        <p:spPr>
          <a:xfrm>
            <a:off x="17475200" y="12712705"/>
            <a:ext cx="5689600" cy="730250"/>
          </a:xfrm>
        </p:spPr>
        <p:txBody>
          <a:bodyPr/>
          <a:lstStyle/>
          <a:p>
            <a:fld id="{9CAFC4BC-7C0B-344A-BA81-1CDFD15610A9}" type="slidenum">
              <a:rPr lang="en-US" smtClean="0"/>
              <a:t>‹#›</a:t>
            </a:fld>
            <a:endParaRPr lang="en-US"/>
          </a:p>
        </p:txBody>
      </p:sp>
      <p:sp>
        <p:nvSpPr>
          <p:cNvPr id="5" name="TextBox 4"/>
          <p:cNvSpPr txBox="1"/>
          <p:nvPr userDrawn="1"/>
        </p:nvSpPr>
        <p:spPr>
          <a:xfrm>
            <a:off x="387050" y="1715679"/>
            <a:ext cx="1891865" cy="4708981"/>
          </a:xfrm>
          <a:prstGeom prst="rect">
            <a:avLst/>
          </a:prstGeom>
          <a:noFill/>
        </p:spPr>
        <p:txBody>
          <a:bodyPr wrap="none" rtlCol="0">
            <a:spAutoFit/>
          </a:bodyPr>
          <a:lstStyle/>
          <a:p>
            <a:r>
              <a:rPr lang="en-US" sz="30000">
                <a:solidFill>
                  <a:srgbClr val="523178"/>
                </a:solidFill>
                <a:latin typeface="Times"/>
                <a:cs typeface="Times"/>
              </a:rPr>
              <a:t>“</a:t>
            </a:r>
          </a:p>
        </p:txBody>
      </p:sp>
      <p:sp>
        <p:nvSpPr>
          <p:cNvPr id="6" name="TextBox 5"/>
          <p:cNvSpPr txBox="1"/>
          <p:nvPr userDrawn="1"/>
        </p:nvSpPr>
        <p:spPr>
          <a:xfrm rot="10800000">
            <a:off x="20673700" y="6643855"/>
            <a:ext cx="1891865" cy="4708981"/>
          </a:xfrm>
          <a:prstGeom prst="rect">
            <a:avLst/>
          </a:prstGeom>
          <a:noFill/>
        </p:spPr>
        <p:txBody>
          <a:bodyPr wrap="none" rtlCol="0">
            <a:spAutoFit/>
          </a:bodyPr>
          <a:lstStyle/>
          <a:p>
            <a:r>
              <a:rPr lang="en-US" sz="30000">
                <a:solidFill>
                  <a:srgbClr val="7030A0"/>
                </a:solidFill>
                <a:latin typeface="Times"/>
                <a:cs typeface="Times"/>
              </a:rPr>
              <a:t>“</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14555840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3" y="2956317"/>
            <a:ext cx="21945600" cy="10501582"/>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p:txBody>
          <a:bodyPr/>
          <a:lstStyle/>
          <a:p>
            <a:fld id="{9CAFC4BC-7C0B-344A-BA81-1CDFD15610A9}"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395491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219200" y="12712705"/>
            <a:ext cx="14833600" cy="730250"/>
          </a:xfrm>
        </p:spPr>
        <p:txBody>
          <a:bodyPr/>
          <a:lstStyle>
            <a:lvl1pPr algn="l">
              <a:defRPr sz="12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12"/>
          </p:nvPr>
        </p:nvSpPr>
        <p:spPr>
          <a:xfrm>
            <a:off x="21889396" y="12712705"/>
            <a:ext cx="1275405" cy="730250"/>
          </a:xfrm>
        </p:spPr>
        <p:txBody>
          <a:bodyPr/>
          <a:lstStyle>
            <a:lvl1pPr>
              <a:defRPr sz="1200">
                <a:solidFill>
                  <a:srgbClr val="585262"/>
                </a:solidFill>
                <a:latin typeface="Arial Black"/>
                <a:cs typeface="Arial Black"/>
              </a:defRPr>
            </a:lvl1pPr>
          </a:lstStyle>
          <a:p>
            <a:fld id="{9CAFC4BC-7C0B-344A-BA81-1CDFD15610A9}" type="slidenum">
              <a:rPr lang="en-US" smtClean="0"/>
              <a:pPr/>
              <a:t>‹#›</a:t>
            </a:fld>
            <a:endParaRPr lang="en-US"/>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1108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orange divider">
    <p:bg>
      <p:bgPr>
        <a:solidFill>
          <a:srgbClr val="F1971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11692156"/>
          </a:xfrm>
        </p:spPr>
        <p:txBody>
          <a:bodyPr/>
          <a:lstStyle>
            <a:lvl1pPr>
              <a:defRPr>
                <a:solidFill>
                  <a:srgbClr val="FFFFFF"/>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a:t>
            </a:fld>
            <a:endParaRPr lang="en-US"/>
          </a:p>
        </p:txBody>
      </p:sp>
    </p:spTree>
    <p:extLst>
      <p:ext uri="{BB962C8B-B14F-4D97-AF65-F5344CB8AC3E}">
        <p14:creationId xmlns:p14="http://schemas.microsoft.com/office/powerpoint/2010/main" val="28697604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l divider">
    <p:bg>
      <p:bgPr>
        <a:solidFill>
          <a:srgbClr val="00A9A4"/>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a:t>
            </a:fld>
            <a:endParaRPr lang="en-US"/>
          </a:p>
        </p:txBody>
      </p:sp>
      <p:sp>
        <p:nvSpPr>
          <p:cNvPr id="6" name="Title 1"/>
          <p:cNvSpPr>
            <a:spLocks noGrp="1"/>
          </p:cNvSpPr>
          <p:nvPr>
            <p:ph type="title"/>
          </p:nvPr>
        </p:nvSpPr>
        <p:spPr>
          <a:xfrm>
            <a:off x="1219200" y="549276"/>
            <a:ext cx="21945600" cy="11692156"/>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60612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l 1 column">
    <p:spTree>
      <p:nvGrpSpPr>
        <p:cNvPr id="1" name=""/>
        <p:cNvGrpSpPr/>
        <p:nvPr/>
      </p:nvGrpSpPr>
      <p:grpSpPr>
        <a:xfrm>
          <a:off x="0" y="0"/>
          <a:ext cx="0" cy="0"/>
          <a:chOff x="0" y="0"/>
          <a:chExt cx="0" cy="0"/>
        </a:xfrm>
      </p:grpSpPr>
      <p:sp>
        <p:nvSpPr>
          <p:cNvPr id="7" name="Rectangle 6"/>
          <p:cNvSpPr/>
          <p:nvPr userDrawn="1"/>
        </p:nvSpPr>
        <p:spPr>
          <a:xfrm>
            <a:off x="1490136" y="0"/>
            <a:ext cx="22893867" cy="258312"/>
          </a:xfrm>
          <a:prstGeom prst="rect">
            <a:avLst/>
          </a:prstGeom>
          <a:solidFill>
            <a:srgbClr val="00A9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238333" y="2956314"/>
            <a:ext cx="21945600" cy="9500384"/>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8892429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nk divider">
    <p:bg>
      <p:bgPr>
        <a:solidFill>
          <a:srgbClr val="E9187E"/>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a:t>
            </a:fld>
            <a:endParaRPr lang="en-US"/>
          </a:p>
        </p:txBody>
      </p:sp>
      <p:sp>
        <p:nvSpPr>
          <p:cNvPr id="6" name="Title 1"/>
          <p:cNvSpPr>
            <a:spLocks noGrp="1"/>
          </p:cNvSpPr>
          <p:nvPr>
            <p:ph type="title"/>
          </p:nvPr>
        </p:nvSpPr>
        <p:spPr>
          <a:xfrm>
            <a:off x="1219200" y="549276"/>
            <a:ext cx="21945600" cy="11692156"/>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204106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yellow divider">
    <p:bg>
      <p:bgPr>
        <a:solidFill>
          <a:srgbClr val="FFC50F"/>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a:t>
            </a:fld>
            <a:endParaRPr lang="en-US"/>
          </a:p>
        </p:txBody>
      </p:sp>
      <p:sp>
        <p:nvSpPr>
          <p:cNvPr id="6" name="Title 1"/>
          <p:cNvSpPr>
            <a:spLocks noGrp="1"/>
          </p:cNvSpPr>
          <p:nvPr>
            <p:ph type="title"/>
          </p:nvPr>
        </p:nvSpPr>
        <p:spPr>
          <a:xfrm>
            <a:off x="1219200" y="549276"/>
            <a:ext cx="21945600" cy="11692156"/>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63889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urple divider">
    <p:bg>
      <p:bgPr>
        <a:solidFill>
          <a:srgbClr val="AB499C"/>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a:t>
            </a:fld>
            <a:endParaRPr lang="en-US"/>
          </a:p>
        </p:txBody>
      </p:sp>
      <p:sp>
        <p:nvSpPr>
          <p:cNvPr id="6" name="Title 1"/>
          <p:cNvSpPr>
            <a:spLocks noGrp="1"/>
          </p:cNvSpPr>
          <p:nvPr>
            <p:ph type="title"/>
          </p:nvPr>
        </p:nvSpPr>
        <p:spPr>
          <a:xfrm>
            <a:off x="1219200" y="549276"/>
            <a:ext cx="21945600" cy="11692156"/>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6188561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en divider">
    <p:bg>
      <p:bgPr>
        <a:solidFill>
          <a:srgbClr val="19A95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a:t>
            </a:fld>
            <a:endParaRPr lang="en-US"/>
          </a:p>
        </p:txBody>
      </p:sp>
      <p:sp>
        <p:nvSpPr>
          <p:cNvPr id="6" name="Title 1"/>
          <p:cNvSpPr>
            <a:spLocks noGrp="1"/>
          </p:cNvSpPr>
          <p:nvPr>
            <p:ph type="title"/>
          </p:nvPr>
        </p:nvSpPr>
        <p:spPr>
          <a:xfrm>
            <a:off x="1219200" y="549276"/>
            <a:ext cx="21945600" cy="11692156"/>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084170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23368000" cy="11887200"/>
            <a:chOff x="0" y="0"/>
            <a:chExt cx="5520" cy="3744"/>
          </a:xfrm>
        </p:grpSpPr>
        <p:sp>
          <p:nvSpPr>
            <p:cNvPr id="5" name="Rectangle 3"/>
            <p:cNvSpPr>
              <a:spLocks noChangeArrowheads="1"/>
            </p:cNvSpPr>
            <p:nvPr>
              <p:custDataLst>
                <p:tags r:id="rId3"/>
              </p:custDataLst>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Tx/>
              </a:pPr>
              <a:endParaRPr lang="en-US" altLang="en-US" sz="4800">
                <a:latin typeface="Times New Roman" pitchFamily="18" charset="0"/>
                <a:cs typeface="+mn-cs"/>
              </a:endParaRPr>
            </a:p>
          </p:txBody>
        </p:sp>
        <p:grpSp>
          <p:nvGrpSpPr>
            <p:cNvPr id="6" name="Group 4"/>
            <p:cNvGrpSpPr>
              <a:grpSpLocks/>
            </p:cNvGrpSpPr>
            <p:nvPr/>
          </p:nvGrpSpPr>
          <p:grpSpPr bwMode="auto">
            <a:xfrm>
              <a:off x="0" y="2208"/>
              <a:ext cx="5520" cy="1536"/>
              <a:chOff x="0" y="2208"/>
              <a:chExt cx="5520" cy="1536"/>
            </a:xfrm>
          </p:grpSpPr>
          <p:sp>
            <p:nvSpPr>
              <p:cNvPr id="10" name="Rectangle 5"/>
              <p:cNvSpPr>
                <a:spLocks noChangeArrowheads="1"/>
              </p:cNvSpPr>
              <p:nvPr>
                <p:custDataLst>
                  <p:tags r:id="rId6"/>
                </p:custDataLst>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4800">
                  <a:latin typeface="Times New Roman" panose="02020603050405020304" pitchFamily="18" charset="0"/>
                </a:endParaRPr>
              </a:p>
            </p:txBody>
          </p:sp>
          <p:sp>
            <p:nvSpPr>
              <p:cNvPr id="11" name="Rectangle 6"/>
              <p:cNvSpPr>
                <a:spLocks noChangeArrowheads="1"/>
              </p:cNvSpPr>
              <p:nvPr>
                <p:custDataLst>
                  <p:tags r:id="rId7"/>
                </p:custDataLst>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4800">
                  <a:latin typeface="Times New Roman" panose="02020603050405020304" pitchFamily="18" charset="0"/>
                </a:endParaRPr>
              </a:p>
            </p:txBody>
          </p:sp>
          <p:sp>
            <p:nvSpPr>
              <p:cNvPr id="12" name="Line 7"/>
              <p:cNvSpPr>
                <a:spLocks noChangeShapeType="1"/>
              </p:cNvSpPr>
              <p:nvPr>
                <p:custDataLst>
                  <p:tags r:id="rId8"/>
                </p:custDataLst>
              </p:nvPr>
            </p:nvSpPr>
            <p:spPr bwMode="auto">
              <a:xfrm>
                <a:off x="0" y="3072"/>
                <a:ext cx="624" cy="0"/>
              </a:xfrm>
              <a:prstGeom prst="line">
                <a:avLst/>
              </a:prstGeom>
              <a:noFill/>
              <a:ln w="50800"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600"/>
              </a:p>
            </p:txBody>
          </p:sp>
        </p:grpSp>
        <p:grpSp>
          <p:nvGrpSpPr>
            <p:cNvPr id="7" name="Group 8"/>
            <p:cNvGrpSpPr>
              <a:grpSpLocks/>
            </p:cNvGrpSpPr>
            <p:nvPr/>
          </p:nvGrpSpPr>
          <p:grpSpPr bwMode="auto">
            <a:xfrm>
              <a:off x="400" y="336"/>
              <a:ext cx="5088" cy="192"/>
              <a:chOff x="400" y="336"/>
              <a:chExt cx="5088" cy="192"/>
            </a:xfrm>
          </p:grpSpPr>
          <p:sp>
            <p:nvSpPr>
              <p:cNvPr id="8" name="Rectangle 9"/>
              <p:cNvSpPr>
                <a:spLocks noChangeArrowheads="1"/>
              </p:cNvSpPr>
              <p:nvPr>
                <p:custDataLst>
                  <p:tags r:id="rId4"/>
                </p:custDataLst>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Tx/>
                </a:pPr>
                <a:endParaRPr lang="en-US" altLang="en-US" sz="4800">
                  <a:latin typeface="Times New Roman" pitchFamily="18" charset="0"/>
                  <a:cs typeface="+mn-cs"/>
                </a:endParaRPr>
              </a:p>
            </p:txBody>
          </p:sp>
          <p:sp>
            <p:nvSpPr>
              <p:cNvPr id="9" name="Line 10"/>
              <p:cNvSpPr>
                <a:spLocks noChangeShapeType="1"/>
              </p:cNvSpPr>
              <p:nvPr>
                <p:custDataLst>
                  <p:tags r:id="rId5"/>
                </p:custDataLst>
              </p:nvPr>
            </p:nvSpPr>
            <p:spPr bwMode="auto">
              <a:xfrm>
                <a:off x="400" y="432"/>
                <a:ext cx="5088" cy="0"/>
              </a:xfrm>
              <a:prstGeom prst="line">
                <a:avLst/>
              </a:prstGeom>
              <a:noFill/>
              <a:ln w="44450"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600"/>
              </a:p>
            </p:txBody>
          </p:sp>
        </p:grpSp>
      </p:grpSp>
      <p:sp>
        <p:nvSpPr>
          <p:cNvPr id="6155" name="Rectangle 11"/>
          <p:cNvSpPr>
            <a:spLocks noGrp="1" noChangeArrowheads="1"/>
          </p:cNvSpPr>
          <p:nvPr>
            <p:ph type="ctrTitle"/>
          </p:nvPr>
        </p:nvSpPr>
        <p:spPr>
          <a:xfrm>
            <a:off x="5486400" y="2286000"/>
            <a:ext cx="17678400" cy="4419600"/>
          </a:xfrm>
        </p:spPr>
        <p:txBody>
          <a:bodyPr/>
          <a:lstStyle>
            <a:lvl1pPr>
              <a:defRPr sz="9600"/>
            </a:lvl1pPr>
          </a:lstStyle>
          <a:p>
            <a:pPr lvl="0"/>
            <a:r>
              <a:rPr lang="en-US" altLang="en-US" noProof="0"/>
              <a:t>Click to edit Master title style</a:t>
            </a:r>
          </a:p>
        </p:txBody>
      </p:sp>
      <p:sp>
        <p:nvSpPr>
          <p:cNvPr id="6156" name="Rectangle 12"/>
          <p:cNvSpPr>
            <a:spLocks noGrp="1" noChangeArrowheads="1"/>
          </p:cNvSpPr>
          <p:nvPr>
            <p:ph type="subTitle" idx="1"/>
          </p:nvPr>
        </p:nvSpPr>
        <p:spPr>
          <a:xfrm>
            <a:off x="3657600" y="7924800"/>
            <a:ext cx="18288000" cy="3200400"/>
          </a:xfrm>
        </p:spPr>
        <p:txBody>
          <a:bodyPr anchor="ctr"/>
          <a:lstStyle>
            <a:lvl1pPr marL="0" indent="0" algn="ctr">
              <a:buFont typeface="Wingdings" pitchFamily="2" charset="2"/>
              <a:buNone/>
              <a:defRPr/>
            </a:lvl1pPr>
          </a:lstStyle>
          <a:p>
            <a:pPr lvl="0"/>
            <a:r>
              <a:rPr lang="en-US" altLang="en-US" noProof="0"/>
              <a:t>Click to edit Master subtitle style</a:t>
            </a:r>
          </a:p>
        </p:txBody>
      </p:sp>
      <p:sp>
        <p:nvSpPr>
          <p:cNvPr id="13" name="Rectangle 15"/>
          <p:cNvSpPr>
            <a:spLocks noGrp="1" noChangeArrowheads="1"/>
          </p:cNvSpPr>
          <p:nvPr>
            <p:ph type="sldNum" sz="quarter" idx="10"/>
            <p:custDataLst>
              <p:tags r:id="rId1"/>
            </p:custDataLst>
          </p:nvPr>
        </p:nvSpPr>
        <p:spPr>
          <a:ln cap="flat" algn="ctr">
            <a:round/>
            <a:headEnd type="none" w="med" len="med"/>
            <a:tailEnd type="none" w="med" len="med"/>
          </a:ln>
        </p:spPr>
        <p:txBody>
          <a:bodyPr/>
          <a:lstStyle>
            <a:lvl1pPr>
              <a:defRPr/>
            </a:lvl1pPr>
          </a:lstStyle>
          <a:p>
            <a:pPr>
              <a:defRPr/>
            </a:pPr>
            <a:fld id="{39BA1604-F85C-4B21-ADF3-ADBD41B0DA19}" type="slidenum">
              <a:rPr lang="en-US" altLang="en-US"/>
              <a:pPr>
                <a:defRPr/>
              </a:pPr>
              <a:t>‹#›</a:t>
            </a:fld>
            <a:endParaRPr lang="en-US" altLang="en-US">
              <a:ln>
                <a:noFill/>
              </a:ln>
              <a:solidFill>
                <a:schemeClr val="tx1"/>
              </a:solidFill>
              <a:cs typeface="+mn-cs"/>
            </a:endParaRPr>
          </a:p>
        </p:txBody>
      </p:sp>
      <p:sp>
        <p:nvSpPr>
          <p:cNvPr id="14" name="Date Placeholder 13"/>
          <p:cNvSpPr>
            <a:spLocks noGrp="1" noChangeArrowheads="1"/>
          </p:cNvSpPr>
          <p:nvPr>
            <p:ph type="dt" sz="half" idx="11"/>
            <p:custDataLst>
              <p:tags r:id="rId2"/>
            </p:custDataLst>
          </p:nvPr>
        </p:nvSpPr>
        <p:spPr>
          <a:xfrm>
            <a:off x="2434168" y="12503150"/>
            <a:ext cx="5080000" cy="914400"/>
          </a:xfrm>
          <a:ln cap="flat" algn="ctr">
            <a:round/>
            <a:headEnd type="none" w="med" len="med"/>
            <a:tailEnd type="none" w="med" len="med"/>
          </a:ln>
        </p:spPr>
        <p:txBody>
          <a:bodyPr/>
          <a:lstStyle>
            <a:lvl1pPr>
              <a:defRPr/>
            </a:lvl1pPr>
          </a:lstStyle>
          <a:p>
            <a:endParaRPr lang="en-US" altLang="en-US"/>
          </a:p>
        </p:txBody>
      </p:sp>
    </p:spTree>
    <p:extLst>
      <p:ext uri="{BB962C8B-B14F-4D97-AF65-F5344CB8AC3E}">
        <p14:creationId xmlns:p14="http://schemas.microsoft.com/office/powerpoint/2010/main" val="138888161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555626"/>
            <a:ext cx="20726400" cy="2286000"/>
          </a:xfrm>
        </p:spPr>
        <p:txBody>
          <a:bodyPr/>
          <a:lstStyle/>
          <a:p>
            <a:r>
              <a:rPr lang="en-US" altLang="en-US" noProof="0"/>
              <a:t>Click to edit Master title style</a:t>
            </a:r>
          </a:p>
        </p:txBody>
      </p:sp>
      <p:sp>
        <p:nvSpPr>
          <p:cNvPr id="3" name="Content Placeholder 2"/>
          <p:cNvSpPr>
            <a:spLocks noGrp="1"/>
          </p:cNvSpPr>
          <p:nvPr>
            <p:ph idx="1"/>
          </p:nvPr>
        </p:nvSpPr>
        <p:spPr>
          <a:xfrm>
            <a:off x="2438400" y="3200401"/>
            <a:ext cx="20726400" cy="9061450"/>
          </a:xfrm>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Rectangle 9"/>
          <p:cNvSpPr>
            <a:spLocks noGrp="1" noChangeArrowheads="1"/>
          </p:cNvSpPr>
          <p:nvPr>
            <p:ph type="dt" sz="half" idx="10"/>
            <p:custDataLst>
              <p:tags r:id="rId1"/>
            </p:custDataLst>
          </p:nvPr>
        </p:nvSpPr>
        <p:spPr>
          <a:ln/>
        </p:spPr>
        <p:txBody>
          <a:bodyPr/>
          <a:lstStyle>
            <a:lvl1pPr>
              <a:defRPr/>
            </a:lvl1pPr>
          </a:lstStyle>
          <a:p>
            <a:endParaRPr lang="en-US" altLang="en-US"/>
          </a:p>
        </p:txBody>
      </p:sp>
      <p:sp>
        <p:nvSpPr>
          <p:cNvPr id="5" name="Rectangle 11"/>
          <p:cNvSpPr>
            <a:spLocks noGrp="1" noChangeArrowheads="1"/>
          </p:cNvSpPr>
          <p:nvPr>
            <p:ph type="sldNum" sz="quarter" idx="11"/>
            <p:custDataLst>
              <p:tags r:id="rId2"/>
            </p:custDataLst>
          </p:nvPr>
        </p:nvSpPr>
        <p:spPr>
          <a:ln/>
        </p:spPr>
        <p:txBody>
          <a:bodyPr/>
          <a:lstStyle>
            <a:lvl1pPr>
              <a:defRPr/>
            </a:lvl1pPr>
          </a:lstStyle>
          <a:p>
            <a:pPr>
              <a:defRPr/>
            </a:pPr>
            <a:fld id="{FC8D03EB-7A8B-4998-B704-D7E1F4CE0D57}" type="slidenum">
              <a:rPr lang="en-US" altLang="en-US"/>
              <a:pPr>
                <a:defRPr/>
              </a:pPr>
              <a:t>‹#›</a:t>
            </a:fld>
            <a:endParaRPr lang="en-US" altLang="en-US">
              <a:ln>
                <a:noFill/>
              </a:ln>
              <a:solidFill>
                <a:schemeClr val="tx1"/>
              </a:solidFill>
              <a:cs typeface="+mn-cs"/>
            </a:endParaRPr>
          </a:p>
        </p:txBody>
      </p:sp>
    </p:spTree>
    <p:extLst>
      <p:ext uri="{BB962C8B-B14F-4D97-AF65-F5344CB8AC3E}">
        <p14:creationId xmlns:p14="http://schemas.microsoft.com/office/powerpoint/2010/main" val="241743477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1"/>
            <a:ext cx="20726400" cy="2724150"/>
          </a:xfrm>
        </p:spPr>
        <p:txBody>
          <a:bodyPr anchor="t"/>
          <a:lstStyle>
            <a:lvl1pPr algn="l">
              <a:defRPr sz="8000" b="1" cap="all"/>
            </a:lvl1pPr>
          </a:lstStyle>
          <a:p>
            <a:r>
              <a:rPr lang="en-US" altLang="en-US" noProof="0"/>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altLang="en-US" noProof="0"/>
              <a:t>Click to edit Master text styles</a:t>
            </a:r>
          </a:p>
        </p:txBody>
      </p:sp>
      <p:sp>
        <p:nvSpPr>
          <p:cNvPr id="4" name="Rectangle 9"/>
          <p:cNvSpPr>
            <a:spLocks noGrp="1" noChangeArrowheads="1"/>
          </p:cNvSpPr>
          <p:nvPr>
            <p:ph type="dt" sz="half" idx="10"/>
            <p:custDataLst>
              <p:tags r:id="rId1"/>
            </p:custDataLst>
          </p:nvPr>
        </p:nvSpPr>
        <p:spPr>
          <a:ln/>
        </p:spPr>
        <p:txBody>
          <a:bodyPr/>
          <a:lstStyle>
            <a:lvl1pPr>
              <a:defRPr/>
            </a:lvl1pPr>
          </a:lstStyle>
          <a:p>
            <a:endParaRPr lang="en-US" altLang="en-US"/>
          </a:p>
        </p:txBody>
      </p:sp>
      <p:sp>
        <p:nvSpPr>
          <p:cNvPr id="5" name="Rectangle 11"/>
          <p:cNvSpPr>
            <a:spLocks noGrp="1" noChangeArrowheads="1"/>
          </p:cNvSpPr>
          <p:nvPr>
            <p:ph type="sldNum" sz="quarter" idx="11"/>
            <p:custDataLst>
              <p:tags r:id="rId2"/>
            </p:custDataLst>
          </p:nvPr>
        </p:nvSpPr>
        <p:spPr>
          <a:ln/>
        </p:spPr>
        <p:txBody>
          <a:bodyPr/>
          <a:lstStyle>
            <a:lvl1pPr>
              <a:defRPr/>
            </a:lvl1pPr>
          </a:lstStyle>
          <a:p>
            <a:pPr>
              <a:defRPr/>
            </a:pPr>
            <a:fld id="{EB23B84E-CFFE-4CF5-A2B7-248E37207104}" type="slidenum">
              <a:rPr lang="en-US" altLang="en-US"/>
              <a:pPr>
                <a:defRPr/>
              </a:pPr>
              <a:t>‹#›</a:t>
            </a:fld>
            <a:endParaRPr lang="en-US" altLang="en-US">
              <a:ln>
                <a:noFill/>
              </a:ln>
              <a:solidFill>
                <a:schemeClr val="tx1"/>
              </a:solidFill>
              <a:cs typeface="+mn-cs"/>
            </a:endParaRPr>
          </a:p>
        </p:txBody>
      </p:sp>
    </p:spTree>
    <p:extLst>
      <p:ext uri="{BB962C8B-B14F-4D97-AF65-F5344CB8AC3E}">
        <p14:creationId xmlns:p14="http://schemas.microsoft.com/office/powerpoint/2010/main" val="260876904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555626"/>
            <a:ext cx="20726400" cy="2286000"/>
          </a:xfrm>
        </p:spPr>
        <p:txBody>
          <a:bodyPr/>
          <a:lstStyle/>
          <a:p>
            <a:r>
              <a:rPr lang="en-US" altLang="en-US" noProof="0"/>
              <a:t>Click to edit Master title style</a:t>
            </a:r>
          </a:p>
        </p:txBody>
      </p:sp>
      <p:sp>
        <p:nvSpPr>
          <p:cNvPr id="3" name="Content Placeholder 2"/>
          <p:cNvSpPr>
            <a:spLocks noGrp="1"/>
          </p:cNvSpPr>
          <p:nvPr>
            <p:ph sz="half" idx="1"/>
          </p:nvPr>
        </p:nvSpPr>
        <p:spPr>
          <a:xfrm>
            <a:off x="2438400" y="3200401"/>
            <a:ext cx="10160000" cy="906145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Content Placeholder 3"/>
          <p:cNvSpPr>
            <a:spLocks noGrp="1"/>
          </p:cNvSpPr>
          <p:nvPr>
            <p:ph sz="half" idx="2"/>
          </p:nvPr>
        </p:nvSpPr>
        <p:spPr>
          <a:xfrm>
            <a:off x="13004800" y="3200401"/>
            <a:ext cx="10160000" cy="906145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Rectangle 9"/>
          <p:cNvSpPr>
            <a:spLocks noGrp="1" noChangeArrowheads="1"/>
          </p:cNvSpPr>
          <p:nvPr>
            <p:ph type="dt" sz="half" idx="10"/>
            <p:custDataLst>
              <p:tags r:id="rId1"/>
            </p:custDataLst>
          </p:nvPr>
        </p:nvSpPr>
        <p:spPr>
          <a:ln/>
        </p:spPr>
        <p:txBody>
          <a:bodyPr/>
          <a:lstStyle>
            <a:lvl1pPr>
              <a:defRPr/>
            </a:lvl1pPr>
          </a:lstStyle>
          <a:p>
            <a:endParaRPr lang="en-US" altLang="en-US"/>
          </a:p>
        </p:txBody>
      </p:sp>
      <p:sp>
        <p:nvSpPr>
          <p:cNvPr id="6" name="Rectangle 11"/>
          <p:cNvSpPr>
            <a:spLocks noGrp="1" noChangeArrowheads="1"/>
          </p:cNvSpPr>
          <p:nvPr>
            <p:ph type="sldNum" sz="quarter" idx="11"/>
            <p:custDataLst>
              <p:tags r:id="rId2"/>
            </p:custDataLst>
          </p:nvPr>
        </p:nvSpPr>
        <p:spPr>
          <a:ln/>
        </p:spPr>
        <p:txBody>
          <a:bodyPr/>
          <a:lstStyle>
            <a:lvl1pPr>
              <a:defRPr/>
            </a:lvl1pPr>
          </a:lstStyle>
          <a:p>
            <a:pPr>
              <a:defRPr/>
            </a:pPr>
            <a:fld id="{5E61FEAA-5B70-45B5-B8F6-20073438B325}" type="slidenum">
              <a:rPr lang="en-US" altLang="en-US"/>
              <a:pPr>
                <a:defRPr/>
              </a:pPr>
              <a:t>‹#›</a:t>
            </a:fld>
            <a:endParaRPr lang="en-US" altLang="en-US">
              <a:ln>
                <a:noFill/>
              </a:ln>
              <a:solidFill>
                <a:schemeClr val="tx1"/>
              </a:solidFill>
              <a:cs typeface="+mn-cs"/>
            </a:endParaRPr>
          </a:p>
        </p:txBody>
      </p:sp>
    </p:spTree>
    <p:extLst>
      <p:ext uri="{BB962C8B-B14F-4D97-AF65-F5344CB8AC3E}">
        <p14:creationId xmlns:p14="http://schemas.microsoft.com/office/powerpoint/2010/main" val="412492907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ltLang="en-US" noProof="0"/>
              <a:t>Click to edit Master title style</a:t>
            </a:r>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ltLang="en-US" noProof="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Text Placeholder 4"/>
          <p:cNvSpPr>
            <a:spLocks noGrp="1"/>
          </p:cNvSpPr>
          <p:nvPr>
            <p:ph type="body" sz="quarter" idx="3"/>
          </p:nvPr>
        </p:nvSpPr>
        <p:spPr>
          <a:xfrm>
            <a:off x="12386735" y="3070226"/>
            <a:ext cx="10778067"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ltLang="en-US" noProof="0"/>
              <a:t>Click to edit Master text styles</a:t>
            </a:r>
          </a:p>
        </p:txBody>
      </p:sp>
      <p:sp>
        <p:nvSpPr>
          <p:cNvPr id="6" name="Content Placeholder 5"/>
          <p:cNvSpPr>
            <a:spLocks noGrp="1"/>
          </p:cNvSpPr>
          <p:nvPr>
            <p:ph sz="quarter" idx="4"/>
          </p:nvPr>
        </p:nvSpPr>
        <p:spPr>
          <a:xfrm>
            <a:off x="12386735" y="4349750"/>
            <a:ext cx="1077806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 name="Rectangle 9"/>
          <p:cNvSpPr>
            <a:spLocks noGrp="1" noChangeArrowheads="1"/>
          </p:cNvSpPr>
          <p:nvPr>
            <p:ph type="dt" sz="half" idx="10"/>
            <p:custDataLst>
              <p:tags r:id="rId1"/>
            </p:custDataLst>
          </p:nvPr>
        </p:nvSpPr>
        <p:spPr>
          <a:ln/>
        </p:spPr>
        <p:txBody>
          <a:bodyPr/>
          <a:lstStyle>
            <a:lvl1pPr>
              <a:defRPr/>
            </a:lvl1pPr>
          </a:lstStyle>
          <a:p>
            <a:endParaRPr lang="en-US" altLang="en-US"/>
          </a:p>
        </p:txBody>
      </p:sp>
      <p:sp>
        <p:nvSpPr>
          <p:cNvPr id="8" name="Rectangle 11"/>
          <p:cNvSpPr>
            <a:spLocks noGrp="1" noChangeArrowheads="1"/>
          </p:cNvSpPr>
          <p:nvPr>
            <p:ph type="sldNum" sz="quarter" idx="11"/>
            <p:custDataLst>
              <p:tags r:id="rId2"/>
            </p:custDataLst>
          </p:nvPr>
        </p:nvSpPr>
        <p:spPr>
          <a:ln/>
        </p:spPr>
        <p:txBody>
          <a:bodyPr/>
          <a:lstStyle>
            <a:lvl1pPr>
              <a:defRPr/>
            </a:lvl1pPr>
          </a:lstStyle>
          <a:p>
            <a:pPr>
              <a:defRPr/>
            </a:pPr>
            <a:fld id="{86C42E82-04FE-475E-8F78-66D7DED875D6}" type="slidenum">
              <a:rPr lang="en-US" altLang="en-US"/>
              <a:pPr>
                <a:defRPr/>
              </a:pPr>
              <a:t>‹#›</a:t>
            </a:fld>
            <a:endParaRPr lang="en-US" altLang="en-US">
              <a:ln>
                <a:noFill/>
              </a:ln>
              <a:solidFill>
                <a:schemeClr val="tx1"/>
              </a:solidFill>
              <a:cs typeface="+mn-cs"/>
            </a:endParaRPr>
          </a:p>
        </p:txBody>
      </p:sp>
    </p:spTree>
    <p:extLst>
      <p:ext uri="{BB962C8B-B14F-4D97-AF65-F5344CB8AC3E}">
        <p14:creationId xmlns:p14="http://schemas.microsoft.com/office/powerpoint/2010/main" val="339779953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38400" y="555626"/>
            <a:ext cx="20726400" cy="2286000"/>
          </a:xfrm>
        </p:spPr>
        <p:txBody>
          <a:bodyPr/>
          <a:lstStyle/>
          <a:p>
            <a:r>
              <a:rPr lang="en-US" altLang="en-US" noProof="0"/>
              <a:t>Click to edit Master title style</a:t>
            </a:r>
          </a:p>
        </p:txBody>
      </p:sp>
      <p:sp>
        <p:nvSpPr>
          <p:cNvPr id="3" name="Rectangle 9"/>
          <p:cNvSpPr>
            <a:spLocks noGrp="1" noChangeArrowheads="1"/>
          </p:cNvSpPr>
          <p:nvPr>
            <p:ph type="dt" sz="half" idx="10"/>
            <p:custDataLst>
              <p:tags r:id="rId1"/>
            </p:custDataLst>
          </p:nvPr>
        </p:nvSpPr>
        <p:spPr>
          <a:ln/>
        </p:spPr>
        <p:txBody>
          <a:bodyPr/>
          <a:lstStyle>
            <a:lvl1pPr>
              <a:defRPr/>
            </a:lvl1pPr>
          </a:lstStyle>
          <a:p>
            <a:endParaRPr lang="en-US" altLang="en-US"/>
          </a:p>
        </p:txBody>
      </p:sp>
      <p:sp>
        <p:nvSpPr>
          <p:cNvPr id="4" name="Rectangle 11"/>
          <p:cNvSpPr>
            <a:spLocks noGrp="1" noChangeArrowheads="1"/>
          </p:cNvSpPr>
          <p:nvPr>
            <p:ph type="sldNum" sz="quarter" idx="11"/>
            <p:custDataLst>
              <p:tags r:id="rId2"/>
            </p:custDataLst>
          </p:nvPr>
        </p:nvSpPr>
        <p:spPr>
          <a:ln/>
        </p:spPr>
        <p:txBody>
          <a:bodyPr/>
          <a:lstStyle>
            <a:lvl1pPr>
              <a:defRPr/>
            </a:lvl1pPr>
          </a:lstStyle>
          <a:p>
            <a:pPr>
              <a:defRPr/>
            </a:pPr>
            <a:fld id="{A20C6EF9-F9EE-4BE1-8386-67395451C4DA}" type="slidenum">
              <a:rPr lang="en-US" altLang="en-US"/>
              <a:pPr>
                <a:defRPr/>
              </a:pPr>
              <a:t>‹#›</a:t>
            </a:fld>
            <a:endParaRPr lang="en-US" altLang="en-US">
              <a:ln>
                <a:noFill/>
              </a:ln>
              <a:solidFill>
                <a:schemeClr val="tx1"/>
              </a:solidFill>
              <a:cs typeface="+mn-cs"/>
            </a:endParaRPr>
          </a:p>
        </p:txBody>
      </p:sp>
    </p:spTree>
    <p:extLst>
      <p:ext uri="{BB962C8B-B14F-4D97-AF65-F5344CB8AC3E}">
        <p14:creationId xmlns:p14="http://schemas.microsoft.com/office/powerpoint/2010/main" val="34667450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l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FD8B127C-1615-4A9E-9096-2DE3AA446413}"/>
              </a:ext>
            </a:extLst>
          </p:cNvPr>
          <p:cNvSpPr>
            <a:spLocks noGrp="1"/>
          </p:cNvSpPr>
          <p:nvPr>
            <p:ph type="ftr" sz="quarter" idx="15"/>
          </p:nvPr>
        </p:nvSpPr>
        <p:spPr/>
        <p:txBody>
          <a:bodyPr/>
          <a:lstStyle/>
          <a:p>
            <a:r>
              <a:rPr lang="en-US"/>
              <a:t>Business Volunteers Unlimited</a:t>
            </a:r>
            <a:endParaRPr lang="en-US" dirty="0"/>
          </a:p>
        </p:txBody>
      </p:sp>
    </p:spTree>
    <p:extLst>
      <p:ext uri="{BB962C8B-B14F-4D97-AF65-F5344CB8AC3E}">
        <p14:creationId xmlns:p14="http://schemas.microsoft.com/office/powerpoint/2010/main" val="3878487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custDataLst>
              <p:tags r:id="rId1"/>
            </p:custDataLst>
          </p:nvPr>
        </p:nvSpPr>
        <p:spPr>
          <a:ln/>
        </p:spPr>
        <p:txBody>
          <a:bodyPr/>
          <a:lstStyle>
            <a:lvl1pPr>
              <a:defRPr/>
            </a:lvl1pPr>
          </a:lstStyle>
          <a:p>
            <a:endParaRPr lang="en-US" altLang="en-US"/>
          </a:p>
        </p:txBody>
      </p:sp>
      <p:sp>
        <p:nvSpPr>
          <p:cNvPr id="3" name="Rectangle 11"/>
          <p:cNvSpPr>
            <a:spLocks noGrp="1" noChangeArrowheads="1"/>
          </p:cNvSpPr>
          <p:nvPr>
            <p:ph type="sldNum" sz="quarter" idx="11"/>
            <p:custDataLst>
              <p:tags r:id="rId2"/>
            </p:custDataLst>
          </p:nvPr>
        </p:nvSpPr>
        <p:spPr>
          <a:ln/>
        </p:spPr>
        <p:txBody>
          <a:bodyPr/>
          <a:lstStyle>
            <a:lvl1pPr>
              <a:defRPr/>
            </a:lvl1pPr>
          </a:lstStyle>
          <a:p>
            <a:pPr>
              <a:defRPr/>
            </a:pPr>
            <a:fld id="{216D2B7B-DF4F-4D79-8193-7096CD231762}" type="slidenum">
              <a:rPr lang="en-US" altLang="en-US"/>
              <a:pPr>
                <a:defRPr/>
              </a:pPr>
              <a:t>‹#›</a:t>
            </a:fld>
            <a:endParaRPr lang="en-US" altLang="en-US">
              <a:ln>
                <a:noFill/>
              </a:ln>
              <a:solidFill>
                <a:schemeClr val="tx1"/>
              </a:solidFill>
              <a:cs typeface="+mn-cs"/>
            </a:endParaRPr>
          </a:p>
        </p:txBody>
      </p:sp>
    </p:spTree>
    <p:extLst>
      <p:ext uri="{BB962C8B-B14F-4D97-AF65-F5344CB8AC3E}">
        <p14:creationId xmlns:p14="http://schemas.microsoft.com/office/powerpoint/2010/main" val="70487911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000" b="1"/>
            </a:lvl1pPr>
          </a:lstStyle>
          <a:p>
            <a:r>
              <a:rPr lang="en-US" altLang="en-US" noProof="0"/>
              <a:t>Click to edit Master title style</a:t>
            </a:r>
          </a:p>
        </p:txBody>
      </p:sp>
      <p:sp>
        <p:nvSpPr>
          <p:cNvPr id="3" name="Content Placeholder 2"/>
          <p:cNvSpPr>
            <a:spLocks noGrp="1"/>
          </p:cNvSpPr>
          <p:nvPr>
            <p:ph idx="1"/>
          </p:nvPr>
        </p:nvSpPr>
        <p:spPr>
          <a:xfrm>
            <a:off x="9533467" y="546101"/>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Text Placeholder 3"/>
          <p:cNvSpPr>
            <a:spLocks noGrp="1"/>
          </p:cNvSpPr>
          <p:nvPr>
            <p:ph type="body" sz="half" idx="2"/>
          </p:nvPr>
        </p:nvSpPr>
        <p:spPr>
          <a:xfrm>
            <a:off x="1219201" y="2870201"/>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ltLang="en-US" noProof="0"/>
              <a:t>Click to edit Master text styles</a:t>
            </a:r>
          </a:p>
        </p:txBody>
      </p:sp>
      <p:sp>
        <p:nvSpPr>
          <p:cNvPr id="5" name="Rectangle 9"/>
          <p:cNvSpPr>
            <a:spLocks noGrp="1" noChangeArrowheads="1"/>
          </p:cNvSpPr>
          <p:nvPr>
            <p:ph type="dt" sz="half" idx="10"/>
            <p:custDataLst>
              <p:tags r:id="rId1"/>
            </p:custDataLst>
          </p:nvPr>
        </p:nvSpPr>
        <p:spPr>
          <a:ln/>
        </p:spPr>
        <p:txBody>
          <a:bodyPr/>
          <a:lstStyle>
            <a:lvl1pPr>
              <a:defRPr/>
            </a:lvl1pPr>
          </a:lstStyle>
          <a:p>
            <a:endParaRPr lang="en-US" altLang="en-US"/>
          </a:p>
        </p:txBody>
      </p:sp>
      <p:sp>
        <p:nvSpPr>
          <p:cNvPr id="6" name="Rectangle 11"/>
          <p:cNvSpPr>
            <a:spLocks noGrp="1" noChangeArrowheads="1"/>
          </p:cNvSpPr>
          <p:nvPr>
            <p:ph type="sldNum" sz="quarter" idx="11"/>
            <p:custDataLst>
              <p:tags r:id="rId2"/>
            </p:custDataLst>
          </p:nvPr>
        </p:nvSpPr>
        <p:spPr>
          <a:ln/>
        </p:spPr>
        <p:txBody>
          <a:bodyPr/>
          <a:lstStyle>
            <a:lvl1pPr>
              <a:defRPr/>
            </a:lvl1pPr>
          </a:lstStyle>
          <a:p>
            <a:pPr>
              <a:defRPr/>
            </a:pPr>
            <a:fld id="{227D8F70-9654-41EE-B23E-D153221CF862}" type="slidenum">
              <a:rPr lang="en-US" altLang="en-US"/>
              <a:pPr>
                <a:defRPr/>
              </a:pPr>
              <a:t>‹#›</a:t>
            </a:fld>
            <a:endParaRPr lang="en-US" altLang="en-US">
              <a:ln>
                <a:noFill/>
              </a:ln>
              <a:solidFill>
                <a:schemeClr val="tx1"/>
              </a:solidFill>
              <a:cs typeface="+mn-cs"/>
            </a:endParaRPr>
          </a:p>
        </p:txBody>
      </p:sp>
    </p:spTree>
    <p:extLst>
      <p:ext uri="{BB962C8B-B14F-4D97-AF65-F5344CB8AC3E}">
        <p14:creationId xmlns:p14="http://schemas.microsoft.com/office/powerpoint/2010/main" val="117574886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000" b="1"/>
            </a:lvl1pPr>
          </a:lstStyle>
          <a:p>
            <a:r>
              <a:rPr lang="en-US" altLang="en-US" noProof="0"/>
              <a:t>Click to edit Master title style</a:t>
            </a:r>
          </a:p>
        </p:txBody>
      </p:sp>
      <p:sp>
        <p:nvSpPr>
          <p:cNvPr id="3" name="Picture Placeholder 2"/>
          <p:cNvSpPr>
            <a:spLocks noGrp="1"/>
          </p:cNvSpPr>
          <p:nvPr>
            <p:ph type="pic" idx="1"/>
          </p:nvPr>
        </p:nvSpPr>
        <p:spPr>
          <a:xfrm>
            <a:off x="4779435"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altLang="en-US" noProof="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ltLang="en-US" noProof="0"/>
              <a:t>Click to edit Master text styles</a:t>
            </a:r>
          </a:p>
        </p:txBody>
      </p:sp>
      <p:sp>
        <p:nvSpPr>
          <p:cNvPr id="5" name="Rectangle 9"/>
          <p:cNvSpPr>
            <a:spLocks noGrp="1" noChangeArrowheads="1"/>
          </p:cNvSpPr>
          <p:nvPr>
            <p:ph type="dt" sz="half" idx="10"/>
            <p:custDataLst>
              <p:tags r:id="rId1"/>
            </p:custDataLst>
          </p:nvPr>
        </p:nvSpPr>
        <p:spPr>
          <a:ln/>
        </p:spPr>
        <p:txBody>
          <a:bodyPr/>
          <a:lstStyle>
            <a:lvl1pPr>
              <a:defRPr/>
            </a:lvl1pPr>
          </a:lstStyle>
          <a:p>
            <a:endParaRPr lang="en-US" altLang="en-US"/>
          </a:p>
        </p:txBody>
      </p:sp>
      <p:sp>
        <p:nvSpPr>
          <p:cNvPr id="6" name="Rectangle 11"/>
          <p:cNvSpPr>
            <a:spLocks noGrp="1" noChangeArrowheads="1"/>
          </p:cNvSpPr>
          <p:nvPr>
            <p:ph type="sldNum" sz="quarter" idx="11"/>
            <p:custDataLst>
              <p:tags r:id="rId2"/>
            </p:custDataLst>
          </p:nvPr>
        </p:nvSpPr>
        <p:spPr>
          <a:ln/>
        </p:spPr>
        <p:txBody>
          <a:bodyPr/>
          <a:lstStyle>
            <a:lvl1pPr>
              <a:defRPr/>
            </a:lvl1pPr>
          </a:lstStyle>
          <a:p>
            <a:pPr>
              <a:defRPr/>
            </a:pPr>
            <a:fld id="{AF2DD357-C3FB-471A-A983-9A5C308A4A2D}" type="slidenum">
              <a:rPr lang="en-US" altLang="en-US"/>
              <a:pPr>
                <a:defRPr/>
              </a:pPr>
              <a:t>‹#›</a:t>
            </a:fld>
            <a:endParaRPr lang="en-US" altLang="en-US">
              <a:ln>
                <a:noFill/>
              </a:ln>
              <a:solidFill>
                <a:schemeClr val="tx1"/>
              </a:solidFill>
              <a:cs typeface="+mn-cs"/>
            </a:endParaRPr>
          </a:p>
        </p:txBody>
      </p:sp>
    </p:spTree>
    <p:extLst>
      <p:ext uri="{BB962C8B-B14F-4D97-AF65-F5344CB8AC3E}">
        <p14:creationId xmlns:p14="http://schemas.microsoft.com/office/powerpoint/2010/main" val="287735837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38400" y="555626"/>
            <a:ext cx="20726400" cy="2286000"/>
          </a:xfrm>
        </p:spPr>
        <p:txBody>
          <a:bodyPr/>
          <a:lstStyle/>
          <a:p>
            <a:r>
              <a:rPr lang="en-US" altLang="en-US" noProof="0"/>
              <a:t>Click to edit Master title style</a:t>
            </a:r>
          </a:p>
        </p:txBody>
      </p:sp>
      <p:sp>
        <p:nvSpPr>
          <p:cNvPr id="3" name="Vertical Text Placeholder 2"/>
          <p:cNvSpPr>
            <a:spLocks noGrp="1"/>
          </p:cNvSpPr>
          <p:nvPr>
            <p:ph type="body" orient="vert" idx="1"/>
          </p:nvPr>
        </p:nvSpPr>
        <p:spPr>
          <a:xfrm>
            <a:off x="2438400" y="3200401"/>
            <a:ext cx="20726400" cy="9061450"/>
          </a:xfrm>
        </p:spPr>
        <p:txBody>
          <a:bodyPr vert="eaVert"/>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Rectangle 9"/>
          <p:cNvSpPr>
            <a:spLocks noGrp="1" noChangeArrowheads="1"/>
          </p:cNvSpPr>
          <p:nvPr>
            <p:ph type="dt" sz="half" idx="10"/>
            <p:custDataLst>
              <p:tags r:id="rId1"/>
            </p:custDataLst>
          </p:nvPr>
        </p:nvSpPr>
        <p:spPr>
          <a:ln/>
        </p:spPr>
        <p:txBody>
          <a:bodyPr/>
          <a:lstStyle>
            <a:lvl1pPr>
              <a:defRPr/>
            </a:lvl1pPr>
          </a:lstStyle>
          <a:p>
            <a:endParaRPr lang="en-US" altLang="en-US"/>
          </a:p>
        </p:txBody>
      </p:sp>
      <p:sp>
        <p:nvSpPr>
          <p:cNvPr id="5" name="Rectangle 11"/>
          <p:cNvSpPr>
            <a:spLocks noGrp="1" noChangeArrowheads="1"/>
          </p:cNvSpPr>
          <p:nvPr>
            <p:ph type="sldNum" sz="quarter" idx="11"/>
            <p:custDataLst>
              <p:tags r:id="rId2"/>
            </p:custDataLst>
          </p:nvPr>
        </p:nvSpPr>
        <p:spPr>
          <a:ln/>
        </p:spPr>
        <p:txBody>
          <a:bodyPr/>
          <a:lstStyle>
            <a:lvl1pPr>
              <a:defRPr/>
            </a:lvl1pPr>
          </a:lstStyle>
          <a:p>
            <a:pPr>
              <a:defRPr/>
            </a:pPr>
            <a:fld id="{6A0416AF-B4F9-4A28-8458-6D506D501269}" type="slidenum">
              <a:rPr lang="en-US" altLang="en-US"/>
              <a:pPr>
                <a:defRPr/>
              </a:pPr>
              <a:t>‹#›</a:t>
            </a:fld>
            <a:endParaRPr lang="en-US" altLang="en-US">
              <a:ln>
                <a:noFill/>
              </a:ln>
              <a:solidFill>
                <a:schemeClr val="tx1"/>
              </a:solidFill>
              <a:cs typeface="+mn-cs"/>
            </a:endParaRPr>
          </a:p>
        </p:txBody>
      </p:sp>
    </p:spTree>
    <p:extLst>
      <p:ext uri="{BB962C8B-B14F-4D97-AF65-F5344CB8AC3E}">
        <p14:creationId xmlns:p14="http://schemas.microsoft.com/office/powerpoint/2010/main" val="160086121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983200" y="555626"/>
            <a:ext cx="5181600" cy="11706224"/>
          </a:xfrm>
        </p:spPr>
        <p:txBody>
          <a:bodyPr vert="eaVert"/>
          <a:lstStyle/>
          <a:p>
            <a:r>
              <a:rPr lang="en-US" altLang="en-US" noProof="0"/>
              <a:t>Click to edit Master title style</a:t>
            </a:r>
          </a:p>
        </p:txBody>
      </p:sp>
      <p:sp>
        <p:nvSpPr>
          <p:cNvPr id="3" name="Vertical Text Placeholder 2"/>
          <p:cNvSpPr>
            <a:spLocks noGrp="1"/>
          </p:cNvSpPr>
          <p:nvPr>
            <p:ph type="body" orient="vert" idx="1"/>
          </p:nvPr>
        </p:nvSpPr>
        <p:spPr>
          <a:xfrm>
            <a:off x="2438400" y="555626"/>
            <a:ext cx="15138400" cy="11706224"/>
          </a:xfrm>
        </p:spPr>
        <p:txBody>
          <a:bodyPr vert="eaVert"/>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Rectangle 9"/>
          <p:cNvSpPr>
            <a:spLocks noGrp="1" noChangeArrowheads="1"/>
          </p:cNvSpPr>
          <p:nvPr>
            <p:ph type="dt" sz="half" idx="10"/>
            <p:custDataLst>
              <p:tags r:id="rId1"/>
            </p:custDataLst>
          </p:nvPr>
        </p:nvSpPr>
        <p:spPr>
          <a:ln/>
        </p:spPr>
        <p:txBody>
          <a:bodyPr/>
          <a:lstStyle>
            <a:lvl1pPr>
              <a:defRPr/>
            </a:lvl1pPr>
          </a:lstStyle>
          <a:p>
            <a:endParaRPr lang="en-US" altLang="en-US"/>
          </a:p>
        </p:txBody>
      </p:sp>
      <p:sp>
        <p:nvSpPr>
          <p:cNvPr id="5" name="Rectangle 11"/>
          <p:cNvSpPr>
            <a:spLocks noGrp="1" noChangeArrowheads="1"/>
          </p:cNvSpPr>
          <p:nvPr>
            <p:ph type="sldNum" sz="quarter" idx="11"/>
            <p:custDataLst>
              <p:tags r:id="rId2"/>
            </p:custDataLst>
          </p:nvPr>
        </p:nvSpPr>
        <p:spPr>
          <a:ln/>
        </p:spPr>
        <p:txBody>
          <a:bodyPr/>
          <a:lstStyle>
            <a:lvl1pPr>
              <a:defRPr/>
            </a:lvl1pPr>
          </a:lstStyle>
          <a:p>
            <a:pPr>
              <a:defRPr/>
            </a:pPr>
            <a:fld id="{B51CE3E5-79F4-4740-BB04-003612D4A448}" type="slidenum">
              <a:rPr lang="en-US" altLang="en-US"/>
              <a:pPr>
                <a:defRPr/>
              </a:pPr>
              <a:t>‹#›</a:t>
            </a:fld>
            <a:endParaRPr lang="en-US" altLang="en-US">
              <a:ln>
                <a:noFill/>
              </a:ln>
              <a:solidFill>
                <a:schemeClr val="tx1"/>
              </a:solidFill>
              <a:cs typeface="+mn-cs"/>
            </a:endParaRPr>
          </a:p>
        </p:txBody>
      </p:sp>
    </p:spTree>
    <p:extLst>
      <p:ext uri="{BB962C8B-B14F-4D97-AF65-F5344CB8AC3E}">
        <p14:creationId xmlns:p14="http://schemas.microsoft.com/office/powerpoint/2010/main" val="304057613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238336" y="2956314"/>
            <a:ext cx="9438485" cy="9500384"/>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graphicFrame>
        <p:nvGraphicFramePr>
          <p:cNvPr id="4" name="Chart 3"/>
          <p:cNvGraphicFramePr/>
          <p:nvPr userDrawn="1"/>
        </p:nvGraphicFramePr>
        <p:xfrm>
          <a:off x="10944696" y="2956316"/>
          <a:ext cx="12239237" cy="9500384"/>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46213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graphicFrame>
        <p:nvGraphicFramePr>
          <p:cNvPr id="8" name="Chart 7"/>
          <p:cNvGraphicFramePr/>
          <p:nvPr userDrawn="1"/>
        </p:nvGraphicFramePr>
        <p:xfrm>
          <a:off x="1238333" y="2956317"/>
          <a:ext cx="21945600" cy="8683238"/>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2307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dirty="0"/>
              <a:t>Click to edit Master title style</a:t>
            </a:r>
          </a:p>
        </p:txBody>
      </p:sp>
      <p:sp>
        <p:nvSpPr>
          <p:cNvPr id="3" name="Content Placeholder 2"/>
          <p:cNvSpPr>
            <a:spLocks noGrp="1"/>
          </p:cNvSpPr>
          <p:nvPr>
            <p:ph idx="1"/>
          </p:nvPr>
        </p:nvSpPr>
        <p:spPr>
          <a:xfrm>
            <a:off x="1238336" y="2956314"/>
            <a:ext cx="9438485" cy="9500384"/>
          </a:xfrm>
        </p:spPr>
        <p:txBody>
          <a:bodyPr>
            <a:normAutofit/>
          </a:bodyPr>
          <a:lstStyle>
            <a:lvl1pPr>
              <a:defRPr sz="3600"/>
            </a:lvl1pPr>
            <a:lvl2pPr>
              <a:defRPr sz="3600"/>
            </a:lvl2pPr>
            <a:lvl3pPr>
              <a:defRPr sz="36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Business Volunteers Unlimited</a:t>
            </a:r>
            <a:endParaRPr lang="en-US" dirty="0">
              <a:latin typeface="Arial  "/>
              <a:cs typeface="Arial  "/>
            </a:endParaRPr>
          </a:p>
        </p:txBody>
      </p:sp>
      <p:graphicFrame>
        <p:nvGraphicFramePr>
          <p:cNvPr id="4" name="Chart 3"/>
          <p:cNvGraphicFramePr/>
          <p:nvPr userDrawn="1"/>
        </p:nvGraphicFramePr>
        <p:xfrm>
          <a:off x="11308248" y="2956317"/>
          <a:ext cx="11856555" cy="9500386"/>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69165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heme" Target="../theme/theme2.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13" Type="http://schemas.openxmlformats.org/officeDocument/2006/relationships/tags" Target="../tags/tag1.xml"/><Relationship Id="rId18" Type="http://schemas.openxmlformats.org/officeDocument/2006/relationships/tags" Target="../tags/tag6.xml"/><Relationship Id="rId26" Type="http://schemas.openxmlformats.org/officeDocument/2006/relationships/tags" Target="../tags/tag14.xml"/><Relationship Id="rId39" Type="http://schemas.openxmlformats.org/officeDocument/2006/relationships/tags" Target="../tags/tag27.xml"/><Relationship Id="rId21" Type="http://schemas.openxmlformats.org/officeDocument/2006/relationships/tags" Target="../tags/tag9.xml"/><Relationship Id="rId34" Type="http://schemas.openxmlformats.org/officeDocument/2006/relationships/tags" Target="../tags/tag22.xml"/><Relationship Id="rId42" Type="http://schemas.openxmlformats.org/officeDocument/2006/relationships/tags" Target="../tags/tag30.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tags" Target="../tags/tag4.xml"/><Relationship Id="rId29" Type="http://schemas.openxmlformats.org/officeDocument/2006/relationships/tags" Target="../tags/tag17.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tags" Target="../tags/tag12.xml"/><Relationship Id="rId32" Type="http://schemas.openxmlformats.org/officeDocument/2006/relationships/tags" Target="../tags/tag20.xml"/><Relationship Id="rId37" Type="http://schemas.openxmlformats.org/officeDocument/2006/relationships/tags" Target="../tags/tag25.xml"/><Relationship Id="rId40" Type="http://schemas.openxmlformats.org/officeDocument/2006/relationships/tags" Target="../tags/tag28.xml"/><Relationship Id="rId45" Type="http://schemas.openxmlformats.org/officeDocument/2006/relationships/tags" Target="../tags/tag33.xml"/><Relationship Id="rId5" Type="http://schemas.openxmlformats.org/officeDocument/2006/relationships/slideLayout" Target="../slideLayouts/slideLayout58.xml"/><Relationship Id="rId15" Type="http://schemas.openxmlformats.org/officeDocument/2006/relationships/tags" Target="../tags/tag3.xml"/><Relationship Id="rId23" Type="http://schemas.openxmlformats.org/officeDocument/2006/relationships/tags" Target="../tags/tag11.xml"/><Relationship Id="rId28" Type="http://schemas.openxmlformats.org/officeDocument/2006/relationships/tags" Target="../tags/tag16.xml"/><Relationship Id="rId36" Type="http://schemas.openxmlformats.org/officeDocument/2006/relationships/tags" Target="../tags/tag24.xml"/><Relationship Id="rId10" Type="http://schemas.openxmlformats.org/officeDocument/2006/relationships/slideLayout" Target="../slideLayouts/slideLayout63.xml"/><Relationship Id="rId19" Type="http://schemas.openxmlformats.org/officeDocument/2006/relationships/tags" Target="../tags/tag7.xml"/><Relationship Id="rId31" Type="http://schemas.openxmlformats.org/officeDocument/2006/relationships/tags" Target="../tags/tag19.xml"/><Relationship Id="rId44" Type="http://schemas.openxmlformats.org/officeDocument/2006/relationships/tags" Target="../tags/tag3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ags" Target="../tags/tag2.xml"/><Relationship Id="rId22" Type="http://schemas.openxmlformats.org/officeDocument/2006/relationships/tags" Target="../tags/tag10.xml"/><Relationship Id="rId27" Type="http://schemas.openxmlformats.org/officeDocument/2006/relationships/tags" Target="../tags/tag15.xml"/><Relationship Id="rId30" Type="http://schemas.openxmlformats.org/officeDocument/2006/relationships/tags" Target="../tags/tag18.xml"/><Relationship Id="rId35" Type="http://schemas.openxmlformats.org/officeDocument/2006/relationships/tags" Target="../tags/tag23.xml"/><Relationship Id="rId43" Type="http://schemas.openxmlformats.org/officeDocument/2006/relationships/tags" Target="../tags/tag31.xml"/><Relationship Id="rId8" Type="http://schemas.openxmlformats.org/officeDocument/2006/relationships/slideLayout" Target="../slideLayouts/slideLayout61.xml"/><Relationship Id="rId3" Type="http://schemas.openxmlformats.org/officeDocument/2006/relationships/slideLayout" Target="../slideLayouts/slideLayout56.xml"/><Relationship Id="rId12" Type="http://schemas.openxmlformats.org/officeDocument/2006/relationships/theme" Target="../theme/theme3.xml"/><Relationship Id="rId17" Type="http://schemas.openxmlformats.org/officeDocument/2006/relationships/tags" Target="../tags/tag5.xml"/><Relationship Id="rId25" Type="http://schemas.openxmlformats.org/officeDocument/2006/relationships/tags" Target="../tags/tag13.xml"/><Relationship Id="rId33" Type="http://schemas.openxmlformats.org/officeDocument/2006/relationships/tags" Target="../tags/tag21.xml"/><Relationship Id="rId38" Type="http://schemas.openxmlformats.org/officeDocument/2006/relationships/tags" Target="../tags/tag26.xml"/><Relationship Id="rId46" Type="http://schemas.openxmlformats.org/officeDocument/2006/relationships/tags" Target="../tags/tag34.xml"/><Relationship Id="rId20" Type="http://schemas.openxmlformats.org/officeDocument/2006/relationships/tags" Target="../tags/tag8.xml"/><Relationship Id="rId41" Type="http://schemas.openxmlformats.org/officeDocument/2006/relationships/tags" Target="../tags/tag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219200" y="3200405"/>
            <a:ext cx="21945600" cy="905192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19200" y="12712705"/>
            <a:ext cx="14833600" cy="730250"/>
          </a:xfrm>
          <a:prstGeom prst="rect">
            <a:avLst/>
          </a:prstGeom>
        </p:spPr>
        <p:txBody>
          <a:bodyPr vert="horz" lIns="91440" tIns="45720" rIns="91440" bIns="45720" rtlCol="0" anchor="ctr"/>
          <a:lstStyle>
            <a:lvl1pPr algn="l">
              <a:defRPr sz="1800">
                <a:solidFill>
                  <a:srgbClr val="585262"/>
                </a:solidFill>
                <a:latin typeface="+mn-lt"/>
                <a:cs typeface="Arial Black"/>
              </a:defRPr>
            </a:lvl1pPr>
          </a:lstStyle>
          <a:p>
            <a:r>
              <a:rPr lang="en-US"/>
              <a:t>Business Volunteers Unlimited</a:t>
            </a:r>
            <a:endParaRPr lang="en-US" dirty="0"/>
          </a:p>
        </p:txBody>
      </p:sp>
      <p:pic>
        <p:nvPicPr>
          <p:cNvPr id="7" name="Picture 6">
            <a:extLst>
              <a:ext uri="{FF2B5EF4-FFF2-40B4-BE49-F238E27FC236}">
                <a16:creationId xmlns:a16="http://schemas.microsoft.com/office/drawing/2014/main" id="{0FEFE96E-94B5-497D-8215-72351AFA1BE8}"/>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 y="13362040"/>
            <a:ext cx="24384001" cy="342864"/>
          </a:xfrm>
          <a:prstGeom prst="rect">
            <a:avLst/>
          </a:prstGeom>
        </p:spPr>
      </p:pic>
    </p:spTree>
    <p:extLst>
      <p:ext uri="{BB962C8B-B14F-4D97-AF65-F5344CB8AC3E}">
        <p14:creationId xmlns:p14="http://schemas.microsoft.com/office/powerpoint/2010/main" val="1606275768"/>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 id="2147483983" r:id="rId19"/>
    <p:sldLayoutId id="2147483984" r:id="rId20"/>
    <p:sldLayoutId id="2147483990" r:id="rId21"/>
    <p:sldLayoutId id="2147483991" r:id="rId22"/>
    <p:sldLayoutId id="2147483992" r:id="rId23"/>
    <p:sldLayoutId id="2147483993" r:id="rId24"/>
    <p:sldLayoutId id="2147483995" r:id="rId25"/>
    <p:sldLayoutId id="2147483996" r:id="rId26"/>
    <p:sldLayoutId id="2147483997" r:id="rId27"/>
    <p:sldLayoutId id="2147483999" r:id="rId28"/>
  </p:sldLayoutIdLst>
  <p:hf sldNum="0" hdr="0" dt="0"/>
  <p:txStyles>
    <p:titleStyle>
      <a:lvl1pPr algn="l" defTabSz="685800" rtl="0" eaLnBrk="1" latinLnBrk="0" hangingPunct="1">
        <a:spcBef>
          <a:spcPct val="0"/>
        </a:spcBef>
        <a:buNone/>
        <a:defRPr sz="6600" b="1" kern="1200">
          <a:solidFill>
            <a:schemeClr val="accent2"/>
          </a:solidFill>
          <a:latin typeface="+mj-lt"/>
          <a:ea typeface="+mj-ea"/>
          <a:cs typeface="Arial Black"/>
        </a:defRPr>
      </a:lvl1pPr>
    </p:titleStyle>
    <p:bodyStyle>
      <a:lvl1pPr marL="514350" indent="-514350" algn="l" defTabSz="685800" rtl="0" eaLnBrk="1" latinLnBrk="0" hangingPunct="1">
        <a:spcBef>
          <a:spcPct val="20000"/>
        </a:spcBef>
        <a:buFont typeface="Arial"/>
        <a:buChar char="•"/>
        <a:defRPr sz="4800" b="0" i="0" kern="1200">
          <a:solidFill>
            <a:schemeClr val="tx1"/>
          </a:solidFill>
          <a:latin typeface="+mn-lt"/>
          <a:ea typeface="+mn-ea"/>
          <a:cs typeface="Arial"/>
        </a:defRPr>
      </a:lvl1pPr>
      <a:lvl2pPr marL="1114426" indent="-428626" algn="l" defTabSz="685800" rtl="0" eaLnBrk="1" latinLnBrk="0" hangingPunct="1">
        <a:spcBef>
          <a:spcPct val="20000"/>
        </a:spcBef>
        <a:buFont typeface="Arial"/>
        <a:buChar char="–"/>
        <a:defRPr sz="4200" b="0" i="0" kern="1200">
          <a:solidFill>
            <a:schemeClr val="tx1"/>
          </a:solidFill>
          <a:latin typeface="+mn-lt"/>
          <a:ea typeface="+mn-ea"/>
          <a:cs typeface="Arial"/>
        </a:defRPr>
      </a:lvl2pPr>
      <a:lvl3pPr marL="1714500" indent="-342900" algn="l" defTabSz="685800" rtl="0" eaLnBrk="1" latinLnBrk="0" hangingPunct="1">
        <a:spcBef>
          <a:spcPct val="20000"/>
        </a:spcBef>
        <a:buFont typeface="Arial"/>
        <a:buChar char="•"/>
        <a:defRPr sz="3600" b="0" i="0" kern="1200">
          <a:solidFill>
            <a:schemeClr val="tx1"/>
          </a:solidFill>
          <a:latin typeface="+mn-lt"/>
          <a:ea typeface="+mn-ea"/>
          <a:cs typeface="Arial"/>
        </a:defRPr>
      </a:lvl3pPr>
      <a:lvl4pPr marL="2400300" indent="-342900" algn="l" defTabSz="685800" rtl="0" eaLnBrk="1" latinLnBrk="0" hangingPunct="1">
        <a:spcBef>
          <a:spcPct val="20000"/>
        </a:spcBef>
        <a:buFont typeface="Arial"/>
        <a:buChar char="–"/>
        <a:defRPr sz="3000" b="0" i="0" kern="1200">
          <a:solidFill>
            <a:schemeClr val="tx1"/>
          </a:solidFill>
          <a:latin typeface="+mn-lt"/>
          <a:ea typeface="+mn-ea"/>
          <a:cs typeface="Arial"/>
        </a:defRPr>
      </a:lvl4pPr>
      <a:lvl5pPr marL="3086100" indent="-342900" algn="l" defTabSz="685800" rtl="0" eaLnBrk="1" latinLnBrk="0" hangingPunct="1">
        <a:spcBef>
          <a:spcPct val="20000"/>
        </a:spcBef>
        <a:buFont typeface="Arial"/>
        <a:buChar char="»"/>
        <a:defRPr sz="3000" b="0" i="0" kern="1200">
          <a:solidFill>
            <a:schemeClr val="tx1"/>
          </a:solidFill>
          <a:latin typeface="+mn-lt"/>
          <a:ea typeface="+mn-ea"/>
          <a:cs typeface="Arial"/>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219200" y="3200405"/>
            <a:ext cx="21945600" cy="9051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219200" y="12712705"/>
            <a:ext cx="14833600" cy="730250"/>
          </a:xfrm>
          <a:prstGeom prst="rect">
            <a:avLst/>
          </a:prstGeom>
        </p:spPr>
        <p:txBody>
          <a:bodyPr vert="horz" lIns="91440" tIns="45720" rIns="91440" bIns="45720" rtlCol="0" anchor="ctr"/>
          <a:lstStyle>
            <a:lvl1pPr algn="l">
              <a:defRPr sz="1200">
                <a:solidFill>
                  <a:srgbClr val="585262"/>
                </a:solidFill>
                <a:latin typeface="Arial Black"/>
                <a:cs typeface="Arial Black"/>
              </a:defRPr>
            </a:lvl1pPr>
          </a:lstStyle>
          <a:p>
            <a:r>
              <a:rPr lang="en-US"/>
              <a:t>Business Volunteers Unlimited</a:t>
            </a:r>
            <a:endParaRPr lang="en-US">
              <a:latin typeface="Arial  "/>
              <a:cs typeface="Arial  "/>
            </a:endParaRPr>
          </a:p>
        </p:txBody>
      </p:sp>
      <p:sp>
        <p:nvSpPr>
          <p:cNvPr id="6" name="Slide Number Placeholder 5"/>
          <p:cNvSpPr>
            <a:spLocks noGrp="1"/>
          </p:cNvSpPr>
          <p:nvPr>
            <p:ph type="sldNum" sz="quarter" idx="4"/>
          </p:nvPr>
        </p:nvSpPr>
        <p:spPr>
          <a:xfrm>
            <a:off x="17475200" y="12712705"/>
            <a:ext cx="5689600" cy="730250"/>
          </a:xfrm>
          <a:prstGeom prst="rect">
            <a:avLst/>
          </a:prstGeom>
        </p:spPr>
        <p:txBody>
          <a:bodyPr vert="horz" lIns="91440" tIns="45720" rIns="91440" bIns="45720" rtlCol="0" anchor="ctr"/>
          <a:lstStyle>
            <a:lvl1pPr algn="r">
              <a:defRPr sz="1200">
                <a:solidFill>
                  <a:srgbClr val="585262"/>
                </a:solidFill>
                <a:latin typeface="Arial Black"/>
                <a:cs typeface="Arial Black"/>
              </a:defRPr>
            </a:lvl1pPr>
          </a:lstStyle>
          <a:p>
            <a:fld id="{9CAFC4BC-7C0B-344A-BA81-1CDFD15610A9}" type="slidenum">
              <a:rPr lang="en-US" smtClean="0"/>
              <a:pPr/>
              <a:t>‹#›</a:t>
            </a:fld>
            <a:endParaRPr lang="en-US"/>
          </a:p>
        </p:txBody>
      </p:sp>
    </p:spTree>
    <p:extLst>
      <p:ext uri="{BB962C8B-B14F-4D97-AF65-F5344CB8AC3E}">
        <p14:creationId xmlns:p14="http://schemas.microsoft.com/office/powerpoint/2010/main" val="2092842154"/>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 id="2147484027" r:id="rId14"/>
    <p:sldLayoutId id="2147484028" r:id="rId15"/>
    <p:sldLayoutId id="2147484029" r:id="rId16"/>
    <p:sldLayoutId id="2147484030" r:id="rId17"/>
    <p:sldLayoutId id="2147484031" r:id="rId18"/>
    <p:sldLayoutId id="2147484032" r:id="rId19"/>
    <p:sldLayoutId id="2147484033" r:id="rId20"/>
    <p:sldLayoutId id="2147484034" r:id="rId21"/>
    <p:sldLayoutId id="2147484035" r:id="rId22"/>
    <p:sldLayoutId id="2147484036" r:id="rId23"/>
    <p:sldLayoutId id="2147484037" r:id="rId24"/>
    <p:sldLayoutId id="2147484038" r:id="rId25"/>
  </p:sldLayoutIdLst>
  <p:hf hdr="0" dt="0"/>
  <p:txStyles>
    <p:titleStyle>
      <a:lvl1pPr algn="ctr" defTabSz="685800" rtl="0" eaLnBrk="1" latinLnBrk="0" hangingPunct="1">
        <a:spcBef>
          <a:spcPct val="0"/>
        </a:spcBef>
        <a:buNone/>
        <a:defRPr sz="6600" b="1" kern="1200">
          <a:solidFill>
            <a:srgbClr val="585262"/>
          </a:solidFill>
          <a:latin typeface="Arial Black"/>
          <a:ea typeface="+mj-ea"/>
          <a:cs typeface="Arial Black"/>
        </a:defRPr>
      </a:lvl1pPr>
    </p:titleStyle>
    <p:bodyStyle>
      <a:lvl1pPr marL="514350" indent="-514350" algn="l" defTabSz="685800" rtl="0" eaLnBrk="1" latinLnBrk="0" hangingPunct="1">
        <a:spcBef>
          <a:spcPct val="20000"/>
        </a:spcBef>
        <a:buFont typeface="Arial"/>
        <a:buChar char="•"/>
        <a:defRPr sz="4800" b="0" i="0" kern="1200">
          <a:solidFill>
            <a:schemeClr val="tx1"/>
          </a:solidFill>
          <a:latin typeface="Arial"/>
          <a:ea typeface="+mn-ea"/>
          <a:cs typeface="Arial"/>
        </a:defRPr>
      </a:lvl1pPr>
      <a:lvl2pPr marL="1114426" indent="-428626" algn="l" defTabSz="685800" rtl="0" eaLnBrk="1" latinLnBrk="0" hangingPunct="1">
        <a:spcBef>
          <a:spcPct val="20000"/>
        </a:spcBef>
        <a:buFont typeface="Arial"/>
        <a:buChar char="–"/>
        <a:defRPr sz="4200" b="0" i="0" kern="1200">
          <a:solidFill>
            <a:schemeClr val="tx1"/>
          </a:solidFill>
          <a:latin typeface="Arial"/>
          <a:ea typeface="+mn-ea"/>
          <a:cs typeface="Arial"/>
        </a:defRPr>
      </a:lvl2pPr>
      <a:lvl3pPr marL="1714500" indent="-342900" algn="l" defTabSz="685800" rtl="0" eaLnBrk="1" latinLnBrk="0" hangingPunct="1">
        <a:spcBef>
          <a:spcPct val="20000"/>
        </a:spcBef>
        <a:buFont typeface="Arial"/>
        <a:buChar char="•"/>
        <a:defRPr sz="3600" b="0" i="0" kern="1200">
          <a:solidFill>
            <a:schemeClr val="tx1"/>
          </a:solidFill>
          <a:latin typeface="Arial"/>
          <a:ea typeface="+mn-ea"/>
          <a:cs typeface="Arial"/>
        </a:defRPr>
      </a:lvl3pPr>
      <a:lvl4pPr marL="2400300" indent="-342900" algn="l" defTabSz="685800" rtl="0" eaLnBrk="1" latinLnBrk="0" hangingPunct="1">
        <a:spcBef>
          <a:spcPct val="20000"/>
        </a:spcBef>
        <a:buFont typeface="Arial"/>
        <a:buChar char="–"/>
        <a:defRPr sz="3000" b="0" i="0" kern="1200">
          <a:solidFill>
            <a:schemeClr val="tx1"/>
          </a:solidFill>
          <a:latin typeface="Arial"/>
          <a:ea typeface="+mn-ea"/>
          <a:cs typeface="Arial"/>
        </a:defRPr>
      </a:lvl4pPr>
      <a:lvl5pPr marL="3086100" indent="-342900" algn="l" defTabSz="685800" rtl="0" eaLnBrk="1" latinLnBrk="0" hangingPunct="1">
        <a:spcBef>
          <a:spcPct val="20000"/>
        </a:spcBef>
        <a:buFont typeface="Arial"/>
        <a:buChar char="»"/>
        <a:defRPr sz="3000" b="0" i="0" kern="1200">
          <a:solidFill>
            <a:schemeClr val="tx1"/>
          </a:solidFill>
          <a:latin typeface="Arial"/>
          <a:ea typeface="+mn-ea"/>
          <a:cs typeface="Arial"/>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23164800" cy="9753600"/>
            <a:chOff x="0" y="0"/>
            <a:chExt cx="5472" cy="3072"/>
          </a:xfrm>
        </p:grpSpPr>
        <p:sp>
          <p:nvSpPr>
            <p:cNvPr id="1059" name="Rectangle 3"/>
            <p:cNvSpPr>
              <a:spLocks noChangeArrowheads="1"/>
            </p:cNvSpPr>
            <p:nvPr>
              <p:custDataLst>
                <p:tags r:id="rId44"/>
              </p:custDataLst>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Tx/>
              </a:pPr>
              <a:endParaRPr lang="en-US" altLang="en-US" sz="4800">
                <a:latin typeface="Times New Roman" pitchFamily="18" charset="0"/>
                <a:cs typeface="+mn-cs"/>
              </a:endParaRPr>
            </a:p>
          </p:txBody>
        </p:sp>
        <p:grpSp>
          <p:nvGrpSpPr>
            <p:cNvPr id="1028" name="Group 4"/>
            <p:cNvGrpSpPr>
              <a:grpSpLocks/>
            </p:cNvGrpSpPr>
            <p:nvPr/>
          </p:nvGrpSpPr>
          <p:grpSpPr bwMode="auto">
            <a:xfrm>
              <a:off x="240" y="893"/>
              <a:ext cx="5232" cy="115"/>
              <a:chOff x="240" y="893"/>
              <a:chExt cx="5232" cy="115"/>
            </a:xfrm>
          </p:grpSpPr>
          <p:sp>
            <p:nvSpPr>
              <p:cNvPr id="1061" name="Rectangle 5"/>
              <p:cNvSpPr>
                <a:spLocks noChangeArrowheads="1"/>
              </p:cNvSpPr>
              <p:nvPr>
                <p:custDataLst>
                  <p:tags r:id="rId45"/>
                </p:custDataLst>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Tx/>
                </a:pPr>
                <a:endParaRPr lang="en-US" altLang="en-US" sz="4800">
                  <a:latin typeface="Times New Roman" pitchFamily="18" charset="0"/>
                  <a:cs typeface="+mn-cs"/>
                </a:endParaRPr>
              </a:p>
            </p:txBody>
          </p:sp>
          <p:sp>
            <p:nvSpPr>
              <p:cNvPr id="2" name="Line 6"/>
              <p:cNvSpPr>
                <a:spLocks noChangeShapeType="1"/>
              </p:cNvSpPr>
              <p:nvPr>
                <p:custDataLst>
                  <p:tags r:id="rId46"/>
                </p:custDataLst>
              </p:nvPr>
            </p:nvSpPr>
            <p:spPr bwMode="auto">
              <a:xfrm>
                <a:off x="240" y="941"/>
                <a:ext cx="5232" cy="0"/>
              </a:xfrm>
              <a:prstGeom prst="line">
                <a:avLst/>
              </a:prstGeom>
              <a:noFill/>
              <a:ln w="19050"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600"/>
              </a:p>
            </p:txBody>
          </p:sp>
        </p:grpSp>
      </p:grpSp>
      <p:sp>
        <p:nvSpPr>
          <p:cNvPr id="1031" name="Rectangle 7"/>
          <p:cNvSpPr>
            <a:spLocks noGrp="1" noChangeArrowheads="1"/>
          </p:cNvSpPr>
          <p:nvPr>
            <p:ph type="title"/>
            <p:custDataLst>
              <p:tags r:id="rId13"/>
            </p:custDataLst>
          </p:nvPr>
        </p:nvSpPr>
        <p:spPr bwMode="auto">
          <a:xfrm>
            <a:off x="2438400" y="555626"/>
            <a:ext cx="20726400"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2" name="Rectangle 8"/>
          <p:cNvSpPr>
            <a:spLocks noGrp="1" noChangeArrowheads="1"/>
          </p:cNvSpPr>
          <p:nvPr>
            <p:ph type="body" idx="1"/>
            <p:custDataLst>
              <p:tags r:id="rId14"/>
            </p:custDataLst>
          </p:nvPr>
        </p:nvSpPr>
        <p:spPr bwMode="auto">
          <a:xfrm>
            <a:off x="2438400" y="3200401"/>
            <a:ext cx="20726400" cy="906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9"/>
          <p:cNvSpPr>
            <a:spLocks noGrp="1" noChangeArrowheads="1"/>
          </p:cNvSpPr>
          <p:nvPr>
            <p:ph type="dt" sz="half" idx="2"/>
            <p:custDataLst>
              <p:tags r:id="rId15"/>
            </p:custDataLst>
          </p:nvPr>
        </p:nvSpPr>
        <p:spPr bwMode="auto">
          <a:xfrm>
            <a:off x="2438400" y="12503150"/>
            <a:ext cx="528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SzTx/>
              <a:defRPr sz="2000">
                <a:latin typeface="Arial"/>
                <a:cs typeface="+mn-cs"/>
              </a:defRPr>
            </a:lvl1pPr>
          </a:lstStyle>
          <a:p>
            <a:endParaRPr lang="en-US" altLang="en-US"/>
          </a:p>
        </p:txBody>
      </p:sp>
      <p:sp>
        <p:nvSpPr>
          <p:cNvPr id="1030" name="Rectangle 11"/>
          <p:cNvSpPr>
            <a:spLocks noGrp="1" noChangeArrowheads="1"/>
          </p:cNvSpPr>
          <p:nvPr>
            <p:ph type="sldNum" sz="quarter" idx="4"/>
            <p:custDataLst>
              <p:tags r:id="rId16"/>
            </p:custDataLst>
          </p:nvPr>
        </p:nvSpPr>
        <p:spPr bwMode="auto">
          <a:xfrm>
            <a:off x="9347200" y="12954000"/>
            <a:ext cx="690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buSzTx/>
              <a:defRPr sz="2000">
                <a:ln w="9525" cap="flat" cmpd="sng" algn="ctr">
                  <a:noFill/>
                  <a:prstDash val="solid"/>
                  <a:round/>
                  <a:headEnd type="none" w="med" len="med"/>
                  <a:tailEnd type="none" w="med" len="med"/>
                </a:ln>
                <a:solidFill>
                  <a:srgbClr val="000000"/>
                </a:solidFill>
                <a:cs typeface="Arial"/>
                <a:sym typeface="Wingdings"/>
              </a:defRPr>
            </a:lvl1pPr>
          </a:lstStyle>
          <a:p>
            <a:pPr>
              <a:defRPr/>
            </a:pPr>
            <a:fld id="{F0917270-88D2-4E92-AF4A-3408F17835AD}" type="slidenum">
              <a:rPr lang="en-US" altLang="en-US"/>
              <a:pPr>
                <a:defRPr/>
              </a:pPr>
              <a:t>‹#›</a:t>
            </a:fld>
            <a:endParaRPr lang="en-US" altLang="en-US">
              <a:ln>
                <a:noFill/>
              </a:ln>
              <a:solidFill>
                <a:schemeClr val="tx1"/>
              </a:solidFill>
              <a:cs typeface="+mn-cs"/>
            </a:endParaRPr>
          </a:p>
        </p:txBody>
      </p:sp>
      <p:cxnSp>
        <p:nvCxnSpPr>
          <p:cNvPr id="1035" name="Line 12"/>
          <p:cNvCxnSpPr>
            <a:cxnSpLocks noChangeShapeType="1"/>
          </p:cNvCxnSpPr>
          <p:nvPr>
            <p:custDataLst>
              <p:tags r:id="rId17"/>
            </p:custDataLst>
          </p:nvPr>
        </p:nvCxnSpPr>
        <p:spPr bwMode="auto">
          <a:xfrm>
            <a:off x="0" y="9753600"/>
            <a:ext cx="1625600" cy="0"/>
          </a:xfrm>
          <a:prstGeom prst="line">
            <a:avLst/>
          </a:prstGeom>
          <a:noFill/>
          <a:ln w="44450" algn="ctr">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036" name="Group 40"/>
          <p:cNvGrpSpPr>
            <a:grpSpLocks noChangeAspect="1"/>
          </p:cNvGrpSpPr>
          <p:nvPr/>
        </p:nvGrpSpPr>
        <p:grpSpPr bwMode="auto">
          <a:xfrm>
            <a:off x="19100800" y="12496800"/>
            <a:ext cx="4876800" cy="927100"/>
            <a:chOff x="3312" y="2880"/>
            <a:chExt cx="1832" cy="464"/>
          </a:xfrm>
        </p:grpSpPr>
        <p:sp>
          <p:nvSpPr>
            <p:cNvPr id="1037" name="AutoShape 41"/>
            <p:cNvSpPr>
              <a:spLocks noChangeAspect="1" noChangeArrowheads="1" noTextEdit="1"/>
            </p:cNvSpPr>
            <p:nvPr>
              <p:custDataLst>
                <p:tags r:id="rId18"/>
              </p:custDataLst>
            </p:nvPr>
          </p:nvSpPr>
          <p:spPr bwMode="auto">
            <a:xfrm>
              <a:off x="3312" y="2880"/>
              <a:ext cx="1832"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0" hangingPunct="0"/>
              <a:endParaRPr lang="en-US" altLang="en-US" sz="3600"/>
            </a:p>
          </p:txBody>
        </p:sp>
        <p:sp>
          <p:nvSpPr>
            <p:cNvPr id="1034" name="Rectangle 42"/>
            <p:cNvSpPr>
              <a:spLocks noChangeArrowheads="1"/>
            </p:cNvSpPr>
            <p:nvPr>
              <p:custDataLst>
                <p:tags r:id="rId19"/>
              </p:custDataLst>
            </p:nvPr>
          </p:nvSpPr>
          <p:spPr bwMode="auto">
            <a:xfrm>
              <a:off x="3312" y="2880"/>
              <a:ext cx="1832" cy="464"/>
            </a:xfrm>
            <a:prstGeom prst="rect">
              <a:avLst/>
            </a:prstGeom>
            <a:noFill/>
            <a:ln>
              <a:noFill/>
            </a:ln>
            <a:extLst>
              <a:ext uri="{909E8E84-426E-40DD-AFC4-6F175D3DCCD1}">
                <a14:hiddenFill xmlns:a14="http://schemas.microsoft.com/office/drawing/2010/main">
                  <a:solidFill>
                    <a:srgbClr val="FFFFFF">
                      <a:alpha val="89803"/>
                    </a:srgbClr>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SzTx/>
              </a:pPr>
              <a:endParaRPr lang="en-US" altLang="en-US" sz="3600">
                <a:cs typeface="+mn-cs"/>
              </a:endParaRPr>
            </a:p>
          </p:txBody>
        </p:sp>
        <p:sp>
          <p:nvSpPr>
            <p:cNvPr id="3" name="Freeform 43"/>
            <p:cNvSpPr/>
            <p:nvPr>
              <p:custDataLst>
                <p:tags r:id="rId20"/>
              </p:custDataLst>
            </p:nvPr>
          </p:nvSpPr>
          <p:spPr bwMode="auto">
            <a:xfrm>
              <a:off x="3314" y="3060"/>
              <a:ext cx="122" cy="105"/>
            </a:xfrm>
            <a:custGeom>
              <a:avLst/>
              <a:gdLst/>
              <a:ahLst/>
              <a:cxnLst>
                <a:cxn ang="0">
                  <a:pos x="18" y="78"/>
                </a:cxn>
                <a:cxn ang="0">
                  <a:pos x="18" y="10"/>
                </a:cxn>
                <a:cxn ang="0">
                  <a:pos x="0" y="10"/>
                </a:cxn>
                <a:cxn ang="0">
                  <a:pos x="0" y="6"/>
                </a:cxn>
                <a:cxn ang="0">
                  <a:pos x="18" y="6"/>
                </a:cxn>
                <a:cxn ang="0">
                  <a:pos x="24" y="6"/>
                </a:cxn>
                <a:cxn ang="0">
                  <a:pos x="30" y="4"/>
                </a:cxn>
                <a:cxn ang="0">
                  <a:pos x="34" y="4"/>
                </a:cxn>
                <a:cxn ang="0">
                  <a:pos x="38" y="0"/>
                </a:cxn>
                <a:cxn ang="0">
                  <a:pos x="38" y="84"/>
                </a:cxn>
                <a:cxn ang="0">
                  <a:pos x="40" y="90"/>
                </a:cxn>
                <a:cxn ang="0">
                  <a:pos x="42" y="96"/>
                </a:cxn>
                <a:cxn ang="0">
                  <a:pos x="46" y="100"/>
                </a:cxn>
                <a:cxn ang="0">
                  <a:pos x="52" y="100"/>
                </a:cxn>
                <a:cxn ang="0">
                  <a:pos x="60" y="98"/>
                </a:cxn>
                <a:cxn ang="0">
                  <a:pos x="68" y="94"/>
                </a:cxn>
                <a:cxn ang="0">
                  <a:pos x="74" y="88"/>
                </a:cxn>
                <a:cxn ang="0">
                  <a:pos x="78" y="82"/>
                </a:cxn>
                <a:cxn ang="0">
                  <a:pos x="82" y="74"/>
                </a:cxn>
                <a:cxn ang="0">
                  <a:pos x="84" y="64"/>
                </a:cxn>
                <a:cxn ang="0">
                  <a:pos x="84" y="10"/>
                </a:cxn>
                <a:cxn ang="0">
                  <a:pos x="64" y="10"/>
                </a:cxn>
                <a:cxn ang="0">
                  <a:pos x="64" y="6"/>
                </a:cxn>
                <a:cxn ang="0">
                  <a:pos x="84" y="6"/>
                </a:cxn>
                <a:cxn ang="0">
                  <a:pos x="88" y="6"/>
                </a:cxn>
                <a:cxn ang="0">
                  <a:pos x="94" y="4"/>
                </a:cxn>
                <a:cxn ang="0">
                  <a:pos x="98" y="4"/>
                </a:cxn>
                <a:cxn ang="0">
                  <a:pos x="102" y="0"/>
                </a:cxn>
                <a:cxn ang="0">
                  <a:pos x="102" y="98"/>
                </a:cxn>
                <a:cxn ang="0">
                  <a:pos x="122" y="98"/>
                </a:cxn>
                <a:cxn ang="0">
                  <a:pos x="122" y="102"/>
                </a:cxn>
                <a:cxn ang="0">
                  <a:pos x="84" y="102"/>
                </a:cxn>
                <a:cxn ang="0">
                  <a:pos x="84" y="80"/>
                </a:cxn>
                <a:cxn ang="0">
                  <a:pos x="82" y="80"/>
                </a:cxn>
                <a:cxn ang="0">
                  <a:pos x="82" y="84"/>
                </a:cxn>
                <a:cxn ang="0">
                  <a:pos x="78" y="88"/>
                </a:cxn>
                <a:cxn ang="0">
                  <a:pos x="74" y="94"/>
                </a:cxn>
                <a:cxn ang="0">
                  <a:pos x="68" y="98"/>
                </a:cxn>
                <a:cxn ang="0">
                  <a:pos x="60" y="102"/>
                </a:cxn>
                <a:cxn ang="0">
                  <a:pos x="50" y="104"/>
                </a:cxn>
                <a:cxn ang="0">
                  <a:pos x="40" y="102"/>
                </a:cxn>
                <a:cxn ang="0">
                  <a:pos x="32" y="100"/>
                </a:cxn>
                <a:cxn ang="0">
                  <a:pos x="26" y="96"/>
                </a:cxn>
                <a:cxn ang="0">
                  <a:pos x="22" y="90"/>
                </a:cxn>
                <a:cxn ang="0">
                  <a:pos x="20" y="84"/>
                </a:cxn>
                <a:cxn ang="0">
                  <a:pos x="18" y="78"/>
                </a:cxn>
              </a:cxnLst>
              <a:rect l="0" t="0" r="0" b="0"/>
              <a:pathLst>
                <a:path w="122" h="104">
                  <a:moveTo>
                    <a:pt x="18" y="78"/>
                  </a:moveTo>
                  <a:lnTo>
                    <a:pt x="18" y="10"/>
                  </a:lnTo>
                  <a:lnTo>
                    <a:pt x="0" y="10"/>
                  </a:lnTo>
                  <a:lnTo>
                    <a:pt x="0" y="6"/>
                  </a:lnTo>
                  <a:lnTo>
                    <a:pt x="18" y="6"/>
                  </a:lnTo>
                  <a:lnTo>
                    <a:pt x="24" y="6"/>
                  </a:lnTo>
                  <a:lnTo>
                    <a:pt x="30" y="4"/>
                  </a:lnTo>
                  <a:lnTo>
                    <a:pt x="34" y="4"/>
                  </a:lnTo>
                  <a:lnTo>
                    <a:pt x="38" y="0"/>
                  </a:lnTo>
                  <a:lnTo>
                    <a:pt x="38" y="84"/>
                  </a:lnTo>
                  <a:lnTo>
                    <a:pt x="40" y="90"/>
                  </a:lnTo>
                  <a:lnTo>
                    <a:pt x="42" y="96"/>
                  </a:lnTo>
                  <a:lnTo>
                    <a:pt x="46" y="100"/>
                  </a:lnTo>
                  <a:lnTo>
                    <a:pt x="52" y="100"/>
                  </a:lnTo>
                  <a:lnTo>
                    <a:pt x="60" y="98"/>
                  </a:lnTo>
                  <a:lnTo>
                    <a:pt x="68" y="94"/>
                  </a:lnTo>
                  <a:lnTo>
                    <a:pt x="74" y="88"/>
                  </a:lnTo>
                  <a:lnTo>
                    <a:pt x="78" y="82"/>
                  </a:lnTo>
                  <a:lnTo>
                    <a:pt x="82" y="74"/>
                  </a:lnTo>
                  <a:lnTo>
                    <a:pt x="84" y="64"/>
                  </a:lnTo>
                  <a:lnTo>
                    <a:pt x="84" y="10"/>
                  </a:lnTo>
                  <a:lnTo>
                    <a:pt x="64" y="10"/>
                  </a:lnTo>
                  <a:lnTo>
                    <a:pt x="64" y="6"/>
                  </a:lnTo>
                  <a:lnTo>
                    <a:pt x="84" y="6"/>
                  </a:lnTo>
                  <a:lnTo>
                    <a:pt x="88" y="6"/>
                  </a:lnTo>
                  <a:lnTo>
                    <a:pt x="94" y="4"/>
                  </a:lnTo>
                  <a:lnTo>
                    <a:pt x="98" y="4"/>
                  </a:lnTo>
                  <a:lnTo>
                    <a:pt x="102" y="0"/>
                  </a:lnTo>
                  <a:lnTo>
                    <a:pt x="102" y="98"/>
                  </a:lnTo>
                  <a:lnTo>
                    <a:pt x="122" y="98"/>
                  </a:lnTo>
                  <a:lnTo>
                    <a:pt x="122" y="102"/>
                  </a:lnTo>
                  <a:lnTo>
                    <a:pt x="84" y="102"/>
                  </a:lnTo>
                  <a:lnTo>
                    <a:pt x="84" y="80"/>
                  </a:lnTo>
                  <a:lnTo>
                    <a:pt x="82" y="80"/>
                  </a:lnTo>
                  <a:lnTo>
                    <a:pt x="82" y="84"/>
                  </a:lnTo>
                  <a:lnTo>
                    <a:pt x="78" y="88"/>
                  </a:lnTo>
                  <a:lnTo>
                    <a:pt x="74" y="94"/>
                  </a:lnTo>
                  <a:lnTo>
                    <a:pt x="68" y="98"/>
                  </a:lnTo>
                  <a:lnTo>
                    <a:pt x="60" y="102"/>
                  </a:lnTo>
                  <a:lnTo>
                    <a:pt x="50" y="104"/>
                  </a:lnTo>
                  <a:lnTo>
                    <a:pt x="40" y="102"/>
                  </a:lnTo>
                  <a:lnTo>
                    <a:pt x="32" y="100"/>
                  </a:lnTo>
                  <a:lnTo>
                    <a:pt x="26" y="96"/>
                  </a:lnTo>
                  <a:lnTo>
                    <a:pt x="22" y="90"/>
                  </a:lnTo>
                  <a:lnTo>
                    <a:pt x="20" y="84"/>
                  </a:lnTo>
                  <a:lnTo>
                    <a:pt x="18" y="7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4" name="Freeform 44"/>
            <p:cNvSpPr/>
            <p:nvPr>
              <p:custDataLst>
                <p:tags r:id="rId21"/>
              </p:custDataLst>
            </p:nvPr>
          </p:nvSpPr>
          <p:spPr bwMode="auto">
            <a:xfrm>
              <a:off x="3444" y="2990"/>
              <a:ext cx="56" cy="172"/>
            </a:xfrm>
            <a:custGeom>
              <a:avLst/>
              <a:gdLst/>
              <a:ahLst/>
              <a:cxnLst>
                <a:cxn ang="0">
                  <a:pos x="18" y="168"/>
                </a:cxn>
                <a:cxn ang="0">
                  <a:pos x="18" y="10"/>
                </a:cxn>
                <a:cxn ang="0">
                  <a:pos x="0" y="10"/>
                </a:cxn>
                <a:cxn ang="0">
                  <a:pos x="0" y="6"/>
                </a:cxn>
                <a:cxn ang="0">
                  <a:pos x="18" y="6"/>
                </a:cxn>
                <a:cxn ang="0">
                  <a:pos x="24" y="6"/>
                </a:cxn>
                <a:cxn ang="0">
                  <a:pos x="28" y="4"/>
                </a:cxn>
                <a:cxn ang="0">
                  <a:pos x="34" y="2"/>
                </a:cxn>
                <a:cxn ang="0">
                  <a:pos x="38" y="0"/>
                </a:cxn>
                <a:cxn ang="0">
                  <a:pos x="38" y="168"/>
                </a:cxn>
                <a:cxn ang="0">
                  <a:pos x="56" y="168"/>
                </a:cxn>
                <a:cxn ang="0">
                  <a:pos x="56" y="172"/>
                </a:cxn>
                <a:cxn ang="0">
                  <a:pos x="0" y="172"/>
                </a:cxn>
                <a:cxn ang="0">
                  <a:pos x="0" y="168"/>
                </a:cxn>
                <a:cxn ang="0">
                  <a:pos x="18" y="168"/>
                </a:cxn>
              </a:cxnLst>
              <a:rect l="0" t="0" r="0" b="0"/>
              <a:pathLst>
                <a:path w="56" h="172">
                  <a:moveTo>
                    <a:pt x="18" y="168"/>
                  </a:moveTo>
                  <a:lnTo>
                    <a:pt x="18" y="10"/>
                  </a:lnTo>
                  <a:lnTo>
                    <a:pt x="0" y="10"/>
                  </a:lnTo>
                  <a:lnTo>
                    <a:pt x="0" y="6"/>
                  </a:lnTo>
                  <a:lnTo>
                    <a:pt x="18" y="6"/>
                  </a:lnTo>
                  <a:lnTo>
                    <a:pt x="24" y="6"/>
                  </a:lnTo>
                  <a:lnTo>
                    <a:pt x="28" y="4"/>
                  </a:lnTo>
                  <a:lnTo>
                    <a:pt x="34" y="2"/>
                  </a:lnTo>
                  <a:lnTo>
                    <a:pt x="38" y="0"/>
                  </a:lnTo>
                  <a:lnTo>
                    <a:pt x="38" y="168"/>
                  </a:lnTo>
                  <a:lnTo>
                    <a:pt x="56" y="168"/>
                  </a:lnTo>
                  <a:lnTo>
                    <a:pt x="56" y="172"/>
                  </a:lnTo>
                  <a:lnTo>
                    <a:pt x="0" y="172"/>
                  </a:lnTo>
                  <a:lnTo>
                    <a:pt x="0" y="168"/>
                  </a:lnTo>
                  <a:lnTo>
                    <a:pt x="18" y="16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5" name="Freeform 45"/>
            <p:cNvSpPr/>
            <p:nvPr>
              <p:custDataLst>
                <p:tags r:id="rId22"/>
              </p:custDataLst>
            </p:nvPr>
          </p:nvSpPr>
          <p:spPr bwMode="auto">
            <a:xfrm>
              <a:off x="3508" y="3060"/>
              <a:ext cx="188" cy="102"/>
            </a:xfrm>
            <a:custGeom>
              <a:avLst/>
              <a:gdLst/>
              <a:ahLst/>
              <a:cxnLst>
                <a:cxn ang="0">
                  <a:pos x="0" y="98"/>
                </a:cxn>
                <a:cxn ang="0">
                  <a:pos x="18" y="10"/>
                </a:cxn>
                <a:cxn ang="0">
                  <a:pos x="0" y="6"/>
                </a:cxn>
                <a:cxn ang="0">
                  <a:pos x="24" y="6"/>
                </a:cxn>
                <a:cxn ang="0">
                  <a:pos x="34" y="4"/>
                </a:cxn>
                <a:cxn ang="0">
                  <a:pos x="38" y="24"/>
                </a:cxn>
                <a:cxn ang="0">
                  <a:pos x="44" y="14"/>
                </a:cxn>
                <a:cxn ang="0">
                  <a:pos x="56" y="4"/>
                </a:cxn>
                <a:cxn ang="0">
                  <a:pos x="72" y="0"/>
                </a:cxn>
                <a:cxn ang="0">
                  <a:pos x="92" y="4"/>
                </a:cxn>
                <a:cxn ang="0">
                  <a:pos x="102" y="16"/>
                </a:cxn>
                <a:cxn ang="0">
                  <a:pos x="104" y="26"/>
                </a:cxn>
                <a:cxn ang="0">
                  <a:pos x="110" y="12"/>
                </a:cxn>
                <a:cxn ang="0">
                  <a:pos x="122" y="4"/>
                </a:cxn>
                <a:cxn ang="0">
                  <a:pos x="138" y="0"/>
                </a:cxn>
                <a:cxn ang="0">
                  <a:pos x="152" y="2"/>
                </a:cxn>
                <a:cxn ang="0">
                  <a:pos x="162" y="10"/>
                </a:cxn>
                <a:cxn ang="0">
                  <a:pos x="168" y="22"/>
                </a:cxn>
                <a:cxn ang="0">
                  <a:pos x="170" y="98"/>
                </a:cxn>
                <a:cxn ang="0">
                  <a:pos x="188" y="102"/>
                </a:cxn>
                <a:cxn ang="0">
                  <a:pos x="132" y="98"/>
                </a:cxn>
                <a:cxn ang="0">
                  <a:pos x="150" y="24"/>
                </a:cxn>
                <a:cxn ang="0">
                  <a:pos x="148" y="12"/>
                </a:cxn>
                <a:cxn ang="0">
                  <a:pos x="140" y="4"/>
                </a:cxn>
                <a:cxn ang="0">
                  <a:pos x="126" y="6"/>
                </a:cxn>
                <a:cxn ang="0">
                  <a:pos x="116" y="14"/>
                </a:cxn>
                <a:cxn ang="0">
                  <a:pos x="106" y="28"/>
                </a:cxn>
                <a:cxn ang="0">
                  <a:pos x="104" y="98"/>
                </a:cxn>
                <a:cxn ang="0">
                  <a:pos x="122" y="102"/>
                </a:cxn>
                <a:cxn ang="0">
                  <a:pos x="66" y="98"/>
                </a:cxn>
                <a:cxn ang="0">
                  <a:pos x="84" y="20"/>
                </a:cxn>
                <a:cxn ang="0">
                  <a:pos x="82" y="10"/>
                </a:cxn>
                <a:cxn ang="0">
                  <a:pos x="74" y="4"/>
                </a:cxn>
                <a:cxn ang="0">
                  <a:pos x="62" y="4"/>
                </a:cxn>
                <a:cxn ang="0">
                  <a:pos x="50" y="12"/>
                </a:cxn>
                <a:cxn ang="0">
                  <a:pos x="38" y="32"/>
                </a:cxn>
                <a:cxn ang="0">
                  <a:pos x="56" y="98"/>
                </a:cxn>
                <a:cxn ang="0">
                  <a:pos x="0" y="102"/>
                </a:cxn>
              </a:cxnLst>
              <a:rect l="0" t="0" r="0" b="0"/>
              <a:pathLst>
                <a:path w="188" h="102">
                  <a:moveTo>
                    <a:pt x="0" y="102"/>
                  </a:moveTo>
                  <a:lnTo>
                    <a:pt x="0" y="98"/>
                  </a:lnTo>
                  <a:lnTo>
                    <a:pt x="18" y="98"/>
                  </a:lnTo>
                  <a:lnTo>
                    <a:pt x="18" y="10"/>
                  </a:lnTo>
                  <a:lnTo>
                    <a:pt x="0" y="10"/>
                  </a:lnTo>
                  <a:lnTo>
                    <a:pt x="0" y="6"/>
                  </a:lnTo>
                  <a:lnTo>
                    <a:pt x="18" y="6"/>
                  </a:lnTo>
                  <a:lnTo>
                    <a:pt x="24" y="6"/>
                  </a:lnTo>
                  <a:lnTo>
                    <a:pt x="30" y="4"/>
                  </a:lnTo>
                  <a:lnTo>
                    <a:pt x="34" y="4"/>
                  </a:lnTo>
                  <a:lnTo>
                    <a:pt x="38" y="0"/>
                  </a:lnTo>
                  <a:lnTo>
                    <a:pt x="38" y="24"/>
                  </a:lnTo>
                  <a:lnTo>
                    <a:pt x="44" y="14"/>
                  </a:lnTo>
                  <a:lnTo>
                    <a:pt x="50" y="8"/>
                  </a:lnTo>
                  <a:lnTo>
                    <a:pt x="56" y="4"/>
                  </a:lnTo>
                  <a:lnTo>
                    <a:pt x="64" y="2"/>
                  </a:lnTo>
                  <a:lnTo>
                    <a:pt x="72" y="0"/>
                  </a:lnTo>
                  <a:lnTo>
                    <a:pt x="82" y="2"/>
                  </a:lnTo>
                  <a:lnTo>
                    <a:pt x="92" y="4"/>
                  </a:lnTo>
                  <a:lnTo>
                    <a:pt x="98" y="10"/>
                  </a:lnTo>
                  <a:lnTo>
                    <a:pt x="102" y="16"/>
                  </a:lnTo>
                  <a:lnTo>
                    <a:pt x="104" y="26"/>
                  </a:lnTo>
                  <a:lnTo>
                    <a:pt x="106" y="18"/>
                  </a:lnTo>
                  <a:lnTo>
                    <a:pt x="110" y="12"/>
                  </a:lnTo>
                  <a:lnTo>
                    <a:pt x="116" y="8"/>
                  </a:lnTo>
                  <a:lnTo>
                    <a:pt x="122" y="4"/>
                  </a:lnTo>
                  <a:lnTo>
                    <a:pt x="130" y="2"/>
                  </a:lnTo>
                  <a:lnTo>
                    <a:pt x="138" y="0"/>
                  </a:lnTo>
                  <a:lnTo>
                    <a:pt x="146" y="2"/>
                  </a:lnTo>
                  <a:lnTo>
                    <a:pt x="152" y="2"/>
                  </a:lnTo>
                  <a:lnTo>
                    <a:pt x="158" y="6"/>
                  </a:lnTo>
                  <a:lnTo>
                    <a:pt x="162" y="10"/>
                  </a:lnTo>
                  <a:lnTo>
                    <a:pt x="166" y="14"/>
                  </a:lnTo>
                  <a:lnTo>
                    <a:pt x="168" y="22"/>
                  </a:lnTo>
                  <a:lnTo>
                    <a:pt x="170" y="28"/>
                  </a:lnTo>
                  <a:lnTo>
                    <a:pt x="170" y="98"/>
                  </a:lnTo>
                  <a:lnTo>
                    <a:pt x="188" y="98"/>
                  </a:lnTo>
                  <a:lnTo>
                    <a:pt x="188" y="102"/>
                  </a:lnTo>
                  <a:lnTo>
                    <a:pt x="132" y="102"/>
                  </a:lnTo>
                  <a:lnTo>
                    <a:pt x="132" y="98"/>
                  </a:lnTo>
                  <a:lnTo>
                    <a:pt x="150" y="98"/>
                  </a:lnTo>
                  <a:lnTo>
                    <a:pt x="150" y="24"/>
                  </a:lnTo>
                  <a:lnTo>
                    <a:pt x="150" y="18"/>
                  </a:lnTo>
                  <a:lnTo>
                    <a:pt x="148" y="12"/>
                  </a:lnTo>
                  <a:lnTo>
                    <a:pt x="144" y="8"/>
                  </a:lnTo>
                  <a:lnTo>
                    <a:pt x="140" y="4"/>
                  </a:lnTo>
                  <a:lnTo>
                    <a:pt x="134" y="4"/>
                  </a:lnTo>
                  <a:lnTo>
                    <a:pt x="126" y="6"/>
                  </a:lnTo>
                  <a:lnTo>
                    <a:pt x="120" y="8"/>
                  </a:lnTo>
                  <a:lnTo>
                    <a:pt x="116" y="14"/>
                  </a:lnTo>
                  <a:lnTo>
                    <a:pt x="110" y="20"/>
                  </a:lnTo>
                  <a:lnTo>
                    <a:pt x="106" y="28"/>
                  </a:lnTo>
                  <a:lnTo>
                    <a:pt x="104" y="36"/>
                  </a:lnTo>
                  <a:lnTo>
                    <a:pt x="104" y="98"/>
                  </a:lnTo>
                  <a:lnTo>
                    <a:pt x="122" y="98"/>
                  </a:lnTo>
                  <a:lnTo>
                    <a:pt x="122" y="102"/>
                  </a:lnTo>
                  <a:lnTo>
                    <a:pt x="66" y="102"/>
                  </a:lnTo>
                  <a:lnTo>
                    <a:pt x="66" y="98"/>
                  </a:lnTo>
                  <a:lnTo>
                    <a:pt x="84" y="98"/>
                  </a:lnTo>
                  <a:lnTo>
                    <a:pt x="84" y="20"/>
                  </a:lnTo>
                  <a:lnTo>
                    <a:pt x="84" y="14"/>
                  </a:lnTo>
                  <a:lnTo>
                    <a:pt x="82" y="10"/>
                  </a:lnTo>
                  <a:lnTo>
                    <a:pt x="80" y="8"/>
                  </a:lnTo>
                  <a:lnTo>
                    <a:pt x="74" y="4"/>
                  </a:lnTo>
                  <a:lnTo>
                    <a:pt x="68" y="4"/>
                  </a:lnTo>
                  <a:lnTo>
                    <a:pt x="62" y="4"/>
                  </a:lnTo>
                  <a:lnTo>
                    <a:pt x="56" y="8"/>
                  </a:lnTo>
                  <a:lnTo>
                    <a:pt x="50" y="12"/>
                  </a:lnTo>
                  <a:lnTo>
                    <a:pt x="44" y="20"/>
                  </a:lnTo>
                  <a:lnTo>
                    <a:pt x="38" y="32"/>
                  </a:lnTo>
                  <a:lnTo>
                    <a:pt x="38" y="98"/>
                  </a:lnTo>
                  <a:lnTo>
                    <a:pt x="56" y="98"/>
                  </a:lnTo>
                  <a:lnTo>
                    <a:pt x="56" y="102"/>
                  </a:lnTo>
                  <a:lnTo>
                    <a:pt x="0" y="102"/>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38" name="Freeform 46"/>
            <p:cNvSpPr>
              <a:spLocks noEditPoints="1"/>
            </p:cNvSpPr>
            <p:nvPr>
              <p:custDataLst>
                <p:tags r:id="rId23"/>
              </p:custDataLst>
            </p:nvPr>
          </p:nvSpPr>
          <p:spPr bwMode="auto">
            <a:xfrm>
              <a:off x="3708" y="3060"/>
              <a:ext cx="87" cy="105"/>
            </a:xfrm>
            <a:custGeom>
              <a:avLst/>
              <a:gdLst/>
              <a:ahLst/>
              <a:cxnLst>
                <a:cxn ang="0">
                  <a:pos x="22" y="44"/>
                </a:cxn>
                <a:cxn ang="0">
                  <a:pos x="22" y="66"/>
                </a:cxn>
                <a:cxn ang="0">
                  <a:pos x="22" y="74"/>
                </a:cxn>
                <a:cxn ang="0">
                  <a:pos x="24" y="82"/>
                </a:cxn>
                <a:cxn ang="0">
                  <a:pos x="26" y="88"/>
                </a:cxn>
                <a:cxn ang="0">
                  <a:pos x="30" y="94"/>
                </a:cxn>
                <a:cxn ang="0">
                  <a:pos x="34" y="98"/>
                </a:cxn>
                <a:cxn ang="0">
                  <a:pos x="40" y="100"/>
                </a:cxn>
                <a:cxn ang="0">
                  <a:pos x="46" y="100"/>
                </a:cxn>
                <a:cxn ang="0">
                  <a:pos x="56" y="100"/>
                </a:cxn>
                <a:cxn ang="0">
                  <a:pos x="64" y="96"/>
                </a:cxn>
                <a:cxn ang="0">
                  <a:pos x="72" y="92"/>
                </a:cxn>
                <a:cxn ang="0">
                  <a:pos x="76" y="84"/>
                </a:cxn>
                <a:cxn ang="0">
                  <a:pos x="82" y="78"/>
                </a:cxn>
                <a:cxn ang="0">
                  <a:pos x="84" y="68"/>
                </a:cxn>
                <a:cxn ang="0">
                  <a:pos x="88" y="68"/>
                </a:cxn>
                <a:cxn ang="0">
                  <a:pos x="84" y="78"/>
                </a:cxn>
                <a:cxn ang="0">
                  <a:pos x="80" y="86"/>
                </a:cxn>
                <a:cxn ang="0">
                  <a:pos x="74" y="94"/>
                </a:cxn>
                <a:cxn ang="0">
                  <a:pos x="66" y="100"/>
                </a:cxn>
                <a:cxn ang="0">
                  <a:pos x="56" y="102"/>
                </a:cxn>
                <a:cxn ang="0">
                  <a:pos x="46" y="104"/>
                </a:cxn>
                <a:cxn ang="0">
                  <a:pos x="28" y="100"/>
                </a:cxn>
                <a:cxn ang="0">
                  <a:pos x="12" y="90"/>
                </a:cxn>
                <a:cxn ang="0">
                  <a:pos x="4" y="74"/>
                </a:cxn>
                <a:cxn ang="0">
                  <a:pos x="0" y="52"/>
                </a:cxn>
                <a:cxn ang="0">
                  <a:pos x="2" y="40"/>
                </a:cxn>
                <a:cxn ang="0">
                  <a:pos x="6" y="28"/>
                </a:cxn>
                <a:cxn ang="0">
                  <a:pos x="10" y="22"/>
                </a:cxn>
                <a:cxn ang="0">
                  <a:pos x="14" y="14"/>
                </a:cxn>
                <a:cxn ang="0">
                  <a:pos x="20" y="8"/>
                </a:cxn>
                <a:cxn ang="0">
                  <a:pos x="28" y="4"/>
                </a:cxn>
                <a:cxn ang="0">
                  <a:pos x="36" y="2"/>
                </a:cxn>
                <a:cxn ang="0">
                  <a:pos x="44" y="0"/>
                </a:cxn>
                <a:cxn ang="0">
                  <a:pos x="54" y="2"/>
                </a:cxn>
                <a:cxn ang="0">
                  <a:pos x="62" y="6"/>
                </a:cxn>
                <a:cxn ang="0">
                  <a:pos x="68" y="10"/>
                </a:cxn>
                <a:cxn ang="0">
                  <a:pos x="74" y="18"/>
                </a:cxn>
                <a:cxn ang="0">
                  <a:pos x="80" y="24"/>
                </a:cxn>
                <a:cxn ang="0">
                  <a:pos x="82" y="30"/>
                </a:cxn>
                <a:cxn ang="0">
                  <a:pos x="84" y="36"/>
                </a:cxn>
                <a:cxn ang="0">
                  <a:pos x="86" y="42"/>
                </a:cxn>
                <a:cxn ang="0">
                  <a:pos x="84" y="42"/>
                </a:cxn>
                <a:cxn ang="0">
                  <a:pos x="84" y="44"/>
                </a:cxn>
                <a:cxn ang="0">
                  <a:pos x="22" y="44"/>
                </a:cxn>
                <a:cxn ang="0">
                  <a:pos x="62" y="38"/>
                </a:cxn>
                <a:cxn ang="0">
                  <a:pos x="62" y="32"/>
                </a:cxn>
                <a:cxn ang="0">
                  <a:pos x="62" y="22"/>
                </a:cxn>
                <a:cxn ang="0">
                  <a:pos x="60" y="12"/>
                </a:cxn>
                <a:cxn ang="0">
                  <a:pos x="56" y="8"/>
                </a:cxn>
                <a:cxn ang="0">
                  <a:pos x="50" y="6"/>
                </a:cxn>
                <a:cxn ang="0">
                  <a:pos x="44" y="4"/>
                </a:cxn>
                <a:cxn ang="0">
                  <a:pos x="36" y="6"/>
                </a:cxn>
                <a:cxn ang="0">
                  <a:pos x="30" y="8"/>
                </a:cxn>
                <a:cxn ang="0">
                  <a:pos x="26" y="12"/>
                </a:cxn>
                <a:cxn ang="0">
                  <a:pos x="24" y="18"/>
                </a:cxn>
                <a:cxn ang="0">
                  <a:pos x="22" y="26"/>
                </a:cxn>
                <a:cxn ang="0">
                  <a:pos x="22" y="32"/>
                </a:cxn>
                <a:cxn ang="0">
                  <a:pos x="22" y="40"/>
                </a:cxn>
                <a:cxn ang="0">
                  <a:pos x="62" y="40"/>
                </a:cxn>
                <a:cxn ang="0">
                  <a:pos x="62" y="38"/>
                </a:cxn>
                <a:cxn ang="0">
                  <a:pos x="62" y="38"/>
                </a:cxn>
              </a:cxnLst>
              <a:rect l="0" t="0" r="0" b="0"/>
              <a:pathLst>
                <a:path w="88" h="104">
                  <a:moveTo>
                    <a:pt x="22" y="44"/>
                  </a:moveTo>
                  <a:lnTo>
                    <a:pt x="22" y="66"/>
                  </a:lnTo>
                  <a:lnTo>
                    <a:pt x="22" y="74"/>
                  </a:lnTo>
                  <a:lnTo>
                    <a:pt x="24" y="82"/>
                  </a:lnTo>
                  <a:lnTo>
                    <a:pt x="26" y="88"/>
                  </a:lnTo>
                  <a:lnTo>
                    <a:pt x="30" y="94"/>
                  </a:lnTo>
                  <a:lnTo>
                    <a:pt x="34" y="98"/>
                  </a:lnTo>
                  <a:lnTo>
                    <a:pt x="40" y="100"/>
                  </a:lnTo>
                  <a:lnTo>
                    <a:pt x="46" y="100"/>
                  </a:lnTo>
                  <a:lnTo>
                    <a:pt x="56" y="100"/>
                  </a:lnTo>
                  <a:lnTo>
                    <a:pt x="64" y="96"/>
                  </a:lnTo>
                  <a:lnTo>
                    <a:pt x="72" y="92"/>
                  </a:lnTo>
                  <a:lnTo>
                    <a:pt x="76" y="84"/>
                  </a:lnTo>
                  <a:lnTo>
                    <a:pt x="82" y="78"/>
                  </a:lnTo>
                  <a:lnTo>
                    <a:pt x="84" y="68"/>
                  </a:lnTo>
                  <a:lnTo>
                    <a:pt x="88" y="68"/>
                  </a:lnTo>
                  <a:lnTo>
                    <a:pt x="84" y="78"/>
                  </a:lnTo>
                  <a:lnTo>
                    <a:pt x="80" y="86"/>
                  </a:lnTo>
                  <a:lnTo>
                    <a:pt x="74" y="94"/>
                  </a:lnTo>
                  <a:lnTo>
                    <a:pt x="66" y="100"/>
                  </a:lnTo>
                  <a:lnTo>
                    <a:pt x="56" y="102"/>
                  </a:lnTo>
                  <a:lnTo>
                    <a:pt x="46" y="104"/>
                  </a:lnTo>
                  <a:lnTo>
                    <a:pt x="28" y="100"/>
                  </a:lnTo>
                  <a:lnTo>
                    <a:pt x="12" y="90"/>
                  </a:lnTo>
                  <a:lnTo>
                    <a:pt x="4" y="74"/>
                  </a:lnTo>
                  <a:lnTo>
                    <a:pt x="0" y="52"/>
                  </a:lnTo>
                  <a:lnTo>
                    <a:pt x="2" y="40"/>
                  </a:lnTo>
                  <a:lnTo>
                    <a:pt x="6" y="28"/>
                  </a:lnTo>
                  <a:lnTo>
                    <a:pt x="10" y="22"/>
                  </a:lnTo>
                  <a:lnTo>
                    <a:pt x="14" y="14"/>
                  </a:lnTo>
                  <a:lnTo>
                    <a:pt x="20" y="8"/>
                  </a:lnTo>
                  <a:lnTo>
                    <a:pt x="28" y="4"/>
                  </a:lnTo>
                  <a:lnTo>
                    <a:pt x="36" y="2"/>
                  </a:lnTo>
                  <a:lnTo>
                    <a:pt x="44" y="0"/>
                  </a:lnTo>
                  <a:lnTo>
                    <a:pt x="54" y="2"/>
                  </a:lnTo>
                  <a:lnTo>
                    <a:pt x="62" y="6"/>
                  </a:lnTo>
                  <a:lnTo>
                    <a:pt x="68" y="10"/>
                  </a:lnTo>
                  <a:lnTo>
                    <a:pt x="74" y="18"/>
                  </a:lnTo>
                  <a:lnTo>
                    <a:pt x="80" y="24"/>
                  </a:lnTo>
                  <a:lnTo>
                    <a:pt x="82" y="30"/>
                  </a:lnTo>
                  <a:lnTo>
                    <a:pt x="84" y="36"/>
                  </a:lnTo>
                  <a:lnTo>
                    <a:pt x="86" y="42"/>
                  </a:lnTo>
                  <a:lnTo>
                    <a:pt x="84" y="42"/>
                  </a:lnTo>
                  <a:lnTo>
                    <a:pt x="84" y="44"/>
                  </a:lnTo>
                  <a:lnTo>
                    <a:pt x="22" y="44"/>
                  </a:lnTo>
                  <a:close/>
                  <a:moveTo>
                    <a:pt x="62" y="38"/>
                  </a:moveTo>
                  <a:lnTo>
                    <a:pt x="62" y="32"/>
                  </a:lnTo>
                  <a:lnTo>
                    <a:pt x="62" y="22"/>
                  </a:lnTo>
                  <a:lnTo>
                    <a:pt x="60" y="12"/>
                  </a:lnTo>
                  <a:lnTo>
                    <a:pt x="56" y="8"/>
                  </a:lnTo>
                  <a:lnTo>
                    <a:pt x="50" y="6"/>
                  </a:lnTo>
                  <a:lnTo>
                    <a:pt x="44" y="4"/>
                  </a:lnTo>
                  <a:lnTo>
                    <a:pt x="36" y="6"/>
                  </a:lnTo>
                  <a:lnTo>
                    <a:pt x="30" y="8"/>
                  </a:lnTo>
                  <a:lnTo>
                    <a:pt x="26" y="12"/>
                  </a:lnTo>
                  <a:lnTo>
                    <a:pt x="24" y="18"/>
                  </a:lnTo>
                  <a:lnTo>
                    <a:pt x="22" y="26"/>
                  </a:lnTo>
                  <a:lnTo>
                    <a:pt x="22" y="32"/>
                  </a:lnTo>
                  <a:lnTo>
                    <a:pt x="22" y="40"/>
                  </a:lnTo>
                  <a:lnTo>
                    <a:pt x="62" y="40"/>
                  </a:lnTo>
                  <a:lnTo>
                    <a:pt x="62" y="3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39" name="Freeform 47"/>
            <p:cNvSpPr/>
            <p:nvPr>
              <p:custDataLst>
                <p:tags r:id="rId24"/>
              </p:custDataLst>
            </p:nvPr>
          </p:nvSpPr>
          <p:spPr bwMode="auto">
            <a:xfrm>
              <a:off x="3807" y="3060"/>
              <a:ext cx="83" cy="102"/>
            </a:xfrm>
            <a:custGeom>
              <a:avLst/>
              <a:gdLst/>
              <a:ahLst/>
              <a:cxnLst>
                <a:cxn ang="0">
                  <a:pos x="20" y="98"/>
                </a:cxn>
                <a:cxn ang="0">
                  <a:pos x="20" y="10"/>
                </a:cxn>
                <a:cxn ang="0">
                  <a:pos x="0" y="10"/>
                </a:cxn>
                <a:cxn ang="0">
                  <a:pos x="0" y="6"/>
                </a:cxn>
                <a:cxn ang="0">
                  <a:pos x="20" y="6"/>
                </a:cxn>
                <a:cxn ang="0">
                  <a:pos x="24" y="6"/>
                </a:cxn>
                <a:cxn ang="0">
                  <a:pos x="30" y="4"/>
                </a:cxn>
                <a:cxn ang="0">
                  <a:pos x="34" y="4"/>
                </a:cxn>
                <a:cxn ang="0">
                  <a:pos x="38" y="0"/>
                </a:cxn>
                <a:cxn ang="0">
                  <a:pos x="38" y="28"/>
                </a:cxn>
                <a:cxn ang="0">
                  <a:pos x="40" y="28"/>
                </a:cxn>
                <a:cxn ang="0">
                  <a:pos x="40" y="22"/>
                </a:cxn>
                <a:cxn ang="0">
                  <a:pos x="44" y="16"/>
                </a:cxn>
                <a:cxn ang="0">
                  <a:pos x="48" y="10"/>
                </a:cxn>
                <a:cxn ang="0">
                  <a:pos x="54" y="6"/>
                </a:cxn>
                <a:cxn ang="0">
                  <a:pos x="60" y="2"/>
                </a:cxn>
                <a:cxn ang="0">
                  <a:pos x="70" y="0"/>
                </a:cxn>
                <a:cxn ang="0">
                  <a:pos x="76" y="2"/>
                </a:cxn>
                <a:cxn ang="0">
                  <a:pos x="80" y="4"/>
                </a:cxn>
                <a:cxn ang="0">
                  <a:pos x="84" y="8"/>
                </a:cxn>
                <a:cxn ang="0">
                  <a:pos x="84" y="14"/>
                </a:cxn>
                <a:cxn ang="0">
                  <a:pos x="84" y="18"/>
                </a:cxn>
                <a:cxn ang="0">
                  <a:pos x="82" y="22"/>
                </a:cxn>
                <a:cxn ang="0">
                  <a:pos x="78" y="24"/>
                </a:cxn>
                <a:cxn ang="0">
                  <a:pos x="74" y="26"/>
                </a:cxn>
                <a:cxn ang="0">
                  <a:pos x="68" y="24"/>
                </a:cxn>
                <a:cxn ang="0">
                  <a:pos x="66" y="22"/>
                </a:cxn>
                <a:cxn ang="0">
                  <a:pos x="64" y="20"/>
                </a:cxn>
                <a:cxn ang="0">
                  <a:pos x="64" y="14"/>
                </a:cxn>
                <a:cxn ang="0">
                  <a:pos x="64" y="12"/>
                </a:cxn>
                <a:cxn ang="0">
                  <a:pos x="66" y="8"/>
                </a:cxn>
                <a:cxn ang="0">
                  <a:pos x="66" y="6"/>
                </a:cxn>
                <a:cxn ang="0">
                  <a:pos x="68" y="4"/>
                </a:cxn>
                <a:cxn ang="0">
                  <a:pos x="68" y="4"/>
                </a:cxn>
                <a:cxn ang="0">
                  <a:pos x="66" y="4"/>
                </a:cxn>
                <a:cxn ang="0">
                  <a:pos x="60" y="6"/>
                </a:cxn>
                <a:cxn ang="0">
                  <a:pos x="54" y="10"/>
                </a:cxn>
                <a:cxn ang="0">
                  <a:pos x="48" y="16"/>
                </a:cxn>
                <a:cxn ang="0">
                  <a:pos x="44" y="24"/>
                </a:cxn>
                <a:cxn ang="0">
                  <a:pos x="40" y="32"/>
                </a:cxn>
                <a:cxn ang="0">
                  <a:pos x="40" y="40"/>
                </a:cxn>
                <a:cxn ang="0">
                  <a:pos x="38" y="50"/>
                </a:cxn>
                <a:cxn ang="0">
                  <a:pos x="38" y="98"/>
                </a:cxn>
                <a:cxn ang="0">
                  <a:pos x="60" y="98"/>
                </a:cxn>
                <a:cxn ang="0">
                  <a:pos x="60" y="102"/>
                </a:cxn>
                <a:cxn ang="0">
                  <a:pos x="0" y="102"/>
                </a:cxn>
                <a:cxn ang="0">
                  <a:pos x="0" y="98"/>
                </a:cxn>
                <a:cxn ang="0">
                  <a:pos x="20" y="98"/>
                </a:cxn>
              </a:cxnLst>
              <a:rect l="0" t="0" r="0" b="0"/>
              <a:pathLst>
                <a:path w="84" h="102">
                  <a:moveTo>
                    <a:pt x="20" y="98"/>
                  </a:moveTo>
                  <a:lnTo>
                    <a:pt x="20" y="10"/>
                  </a:lnTo>
                  <a:lnTo>
                    <a:pt x="0" y="10"/>
                  </a:lnTo>
                  <a:lnTo>
                    <a:pt x="0" y="6"/>
                  </a:lnTo>
                  <a:lnTo>
                    <a:pt x="20" y="6"/>
                  </a:lnTo>
                  <a:lnTo>
                    <a:pt x="24" y="6"/>
                  </a:lnTo>
                  <a:lnTo>
                    <a:pt x="30" y="4"/>
                  </a:lnTo>
                  <a:lnTo>
                    <a:pt x="34" y="4"/>
                  </a:lnTo>
                  <a:lnTo>
                    <a:pt x="38" y="0"/>
                  </a:lnTo>
                  <a:lnTo>
                    <a:pt x="38" y="28"/>
                  </a:lnTo>
                  <a:lnTo>
                    <a:pt x="40" y="28"/>
                  </a:lnTo>
                  <a:lnTo>
                    <a:pt x="40" y="22"/>
                  </a:lnTo>
                  <a:lnTo>
                    <a:pt x="44" y="16"/>
                  </a:lnTo>
                  <a:lnTo>
                    <a:pt x="48" y="10"/>
                  </a:lnTo>
                  <a:lnTo>
                    <a:pt x="54" y="6"/>
                  </a:lnTo>
                  <a:lnTo>
                    <a:pt x="60" y="2"/>
                  </a:lnTo>
                  <a:lnTo>
                    <a:pt x="70" y="0"/>
                  </a:lnTo>
                  <a:lnTo>
                    <a:pt x="76" y="2"/>
                  </a:lnTo>
                  <a:lnTo>
                    <a:pt x="80" y="4"/>
                  </a:lnTo>
                  <a:lnTo>
                    <a:pt x="84" y="8"/>
                  </a:lnTo>
                  <a:lnTo>
                    <a:pt x="84" y="14"/>
                  </a:lnTo>
                  <a:lnTo>
                    <a:pt x="84" y="18"/>
                  </a:lnTo>
                  <a:lnTo>
                    <a:pt x="82" y="22"/>
                  </a:lnTo>
                  <a:lnTo>
                    <a:pt x="78" y="24"/>
                  </a:lnTo>
                  <a:lnTo>
                    <a:pt x="74" y="26"/>
                  </a:lnTo>
                  <a:lnTo>
                    <a:pt x="68" y="24"/>
                  </a:lnTo>
                  <a:lnTo>
                    <a:pt x="66" y="22"/>
                  </a:lnTo>
                  <a:lnTo>
                    <a:pt x="64" y="20"/>
                  </a:lnTo>
                  <a:lnTo>
                    <a:pt x="64" y="14"/>
                  </a:lnTo>
                  <a:lnTo>
                    <a:pt x="64" y="12"/>
                  </a:lnTo>
                  <a:lnTo>
                    <a:pt x="66" y="8"/>
                  </a:lnTo>
                  <a:lnTo>
                    <a:pt x="66" y="6"/>
                  </a:lnTo>
                  <a:lnTo>
                    <a:pt x="68" y="4"/>
                  </a:lnTo>
                  <a:lnTo>
                    <a:pt x="66" y="4"/>
                  </a:lnTo>
                  <a:lnTo>
                    <a:pt x="60" y="6"/>
                  </a:lnTo>
                  <a:lnTo>
                    <a:pt x="54" y="10"/>
                  </a:lnTo>
                  <a:lnTo>
                    <a:pt x="48" y="16"/>
                  </a:lnTo>
                  <a:lnTo>
                    <a:pt x="44" y="24"/>
                  </a:lnTo>
                  <a:lnTo>
                    <a:pt x="40" y="32"/>
                  </a:lnTo>
                  <a:lnTo>
                    <a:pt x="40" y="40"/>
                  </a:lnTo>
                  <a:lnTo>
                    <a:pt x="38" y="50"/>
                  </a:lnTo>
                  <a:lnTo>
                    <a:pt x="38" y="98"/>
                  </a:lnTo>
                  <a:lnTo>
                    <a:pt x="60" y="98"/>
                  </a:lnTo>
                  <a:lnTo>
                    <a:pt x="60" y="102"/>
                  </a:lnTo>
                  <a:lnTo>
                    <a:pt x="0" y="102"/>
                  </a:lnTo>
                  <a:lnTo>
                    <a:pt x="0" y="98"/>
                  </a:lnTo>
                  <a:lnTo>
                    <a:pt x="20" y="9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40" name="Freeform 48"/>
            <p:cNvSpPr>
              <a:spLocks noEditPoints="1"/>
            </p:cNvSpPr>
            <p:nvPr>
              <p:custDataLst>
                <p:tags r:id="rId25"/>
              </p:custDataLst>
            </p:nvPr>
          </p:nvSpPr>
          <p:spPr bwMode="auto">
            <a:xfrm>
              <a:off x="3974" y="2990"/>
              <a:ext cx="114" cy="175"/>
            </a:xfrm>
            <a:custGeom>
              <a:avLst/>
              <a:gdLst/>
              <a:ahLst/>
              <a:cxnLst>
                <a:cxn ang="0">
                  <a:pos x="16" y="10"/>
                </a:cxn>
                <a:cxn ang="0">
                  <a:pos x="0" y="6"/>
                </a:cxn>
                <a:cxn ang="0">
                  <a:pos x="22" y="6"/>
                </a:cxn>
                <a:cxn ang="0">
                  <a:pos x="32" y="2"/>
                </a:cxn>
                <a:cxn ang="0">
                  <a:pos x="36" y="94"/>
                </a:cxn>
                <a:cxn ang="0">
                  <a:pos x="40" y="86"/>
                </a:cxn>
                <a:cxn ang="0">
                  <a:pos x="54" y="74"/>
                </a:cxn>
                <a:cxn ang="0">
                  <a:pos x="68" y="70"/>
                </a:cxn>
                <a:cxn ang="0">
                  <a:pos x="86" y="74"/>
                </a:cxn>
                <a:cxn ang="0">
                  <a:pos x="100" y="84"/>
                </a:cxn>
                <a:cxn ang="0">
                  <a:pos x="110" y="98"/>
                </a:cxn>
                <a:cxn ang="0">
                  <a:pos x="114" y="122"/>
                </a:cxn>
                <a:cxn ang="0">
                  <a:pos x="108" y="148"/>
                </a:cxn>
                <a:cxn ang="0">
                  <a:pos x="98" y="162"/>
                </a:cxn>
                <a:cxn ang="0">
                  <a:pos x="84" y="170"/>
                </a:cxn>
                <a:cxn ang="0">
                  <a:pos x="66" y="174"/>
                </a:cxn>
                <a:cxn ang="0">
                  <a:pos x="52" y="170"/>
                </a:cxn>
                <a:cxn ang="0">
                  <a:pos x="42" y="162"/>
                </a:cxn>
                <a:cxn ang="0">
                  <a:pos x="36" y="154"/>
                </a:cxn>
                <a:cxn ang="0">
                  <a:pos x="36" y="172"/>
                </a:cxn>
                <a:cxn ang="0">
                  <a:pos x="0" y="168"/>
                </a:cxn>
                <a:cxn ang="0">
                  <a:pos x="36" y="110"/>
                </a:cxn>
                <a:cxn ang="0">
                  <a:pos x="36" y="144"/>
                </a:cxn>
                <a:cxn ang="0">
                  <a:pos x="40" y="156"/>
                </a:cxn>
                <a:cxn ang="0">
                  <a:pos x="52" y="166"/>
                </a:cxn>
                <a:cxn ang="0">
                  <a:pos x="66" y="170"/>
                </a:cxn>
                <a:cxn ang="0">
                  <a:pos x="80" y="168"/>
                </a:cxn>
                <a:cxn ang="0">
                  <a:pos x="86" y="162"/>
                </a:cxn>
                <a:cxn ang="0">
                  <a:pos x="90" y="150"/>
                </a:cxn>
                <a:cxn ang="0">
                  <a:pos x="92" y="134"/>
                </a:cxn>
                <a:cxn ang="0">
                  <a:pos x="92" y="102"/>
                </a:cxn>
                <a:cxn ang="0">
                  <a:pos x="86" y="80"/>
                </a:cxn>
                <a:cxn ang="0">
                  <a:pos x="76" y="74"/>
                </a:cxn>
                <a:cxn ang="0">
                  <a:pos x="60" y="76"/>
                </a:cxn>
                <a:cxn ang="0">
                  <a:pos x="44" y="86"/>
                </a:cxn>
                <a:cxn ang="0">
                  <a:pos x="36" y="102"/>
                </a:cxn>
              </a:cxnLst>
              <a:rect l="0" t="0" r="0" b="0"/>
              <a:pathLst>
                <a:path w="114" h="174">
                  <a:moveTo>
                    <a:pt x="16" y="168"/>
                  </a:moveTo>
                  <a:lnTo>
                    <a:pt x="16" y="10"/>
                  </a:lnTo>
                  <a:lnTo>
                    <a:pt x="0" y="10"/>
                  </a:lnTo>
                  <a:lnTo>
                    <a:pt x="0" y="6"/>
                  </a:lnTo>
                  <a:lnTo>
                    <a:pt x="16" y="6"/>
                  </a:lnTo>
                  <a:lnTo>
                    <a:pt x="22" y="6"/>
                  </a:lnTo>
                  <a:lnTo>
                    <a:pt x="28" y="4"/>
                  </a:lnTo>
                  <a:lnTo>
                    <a:pt x="32" y="2"/>
                  </a:lnTo>
                  <a:lnTo>
                    <a:pt x="36" y="0"/>
                  </a:lnTo>
                  <a:lnTo>
                    <a:pt x="36" y="94"/>
                  </a:lnTo>
                  <a:lnTo>
                    <a:pt x="40" y="86"/>
                  </a:lnTo>
                  <a:lnTo>
                    <a:pt x="48" y="78"/>
                  </a:lnTo>
                  <a:lnTo>
                    <a:pt x="54" y="74"/>
                  </a:lnTo>
                  <a:lnTo>
                    <a:pt x="60" y="72"/>
                  </a:lnTo>
                  <a:lnTo>
                    <a:pt x="68" y="70"/>
                  </a:lnTo>
                  <a:lnTo>
                    <a:pt x="78" y="72"/>
                  </a:lnTo>
                  <a:lnTo>
                    <a:pt x="86" y="74"/>
                  </a:lnTo>
                  <a:lnTo>
                    <a:pt x="94" y="78"/>
                  </a:lnTo>
                  <a:lnTo>
                    <a:pt x="100" y="84"/>
                  </a:lnTo>
                  <a:lnTo>
                    <a:pt x="104" y="92"/>
                  </a:lnTo>
                  <a:lnTo>
                    <a:pt x="110" y="98"/>
                  </a:lnTo>
                  <a:lnTo>
                    <a:pt x="114" y="110"/>
                  </a:lnTo>
                  <a:lnTo>
                    <a:pt x="114" y="122"/>
                  </a:lnTo>
                  <a:lnTo>
                    <a:pt x="114" y="136"/>
                  </a:lnTo>
                  <a:lnTo>
                    <a:pt x="108" y="148"/>
                  </a:lnTo>
                  <a:lnTo>
                    <a:pt x="104" y="156"/>
                  </a:lnTo>
                  <a:lnTo>
                    <a:pt x="98" y="162"/>
                  </a:lnTo>
                  <a:lnTo>
                    <a:pt x="92" y="166"/>
                  </a:lnTo>
                  <a:lnTo>
                    <a:pt x="84" y="170"/>
                  </a:lnTo>
                  <a:lnTo>
                    <a:pt x="76" y="174"/>
                  </a:lnTo>
                  <a:lnTo>
                    <a:pt x="66" y="174"/>
                  </a:lnTo>
                  <a:lnTo>
                    <a:pt x="60" y="174"/>
                  </a:lnTo>
                  <a:lnTo>
                    <a:pt x="52" y="170"/>
                  </a:lnTo>
                  <a:lnTo>
                    <a:pt x="46" y="166"/>
                  </a:lnTo>
                  <a:lnTo>
                    <a:pt x="42" y="162"/>
                  </a:lnTo>
                  <a:lnTo>
                    <a:pt x="38" y="158"/>
                  </a:lnTo>
                  <a:lnTo>
                    <a:pt x="36" y="154"/>
                  </a:lnTo>
                  <a:lnTo>
                    <a:pt x="36" y="172"/>
                  </a:lnTo>
                  <a:lnTo>
                    <a:pt x="0" y="172"/>
                  </a:lnTo>
                  <a:lnTo>
                    <a:pt x="0" y="168"/>
                  </a:lnTo>
                  <a:lnTo>
                    <a:pt x="16" y="168"/>
                  </a:lnTo>
                  <a:close/>
                  <a:moveTo>
                    <a:pt x="36" y="110"/>
                  </a:moveTo>
                  <a:lnTo>
                    <a:pt x="36" y="138"/>
                  </a:lnTo>
                  <a:lnTo>
                    <a:pt x="36" y="144"/>
                  </a:lnTo>
                  <a:lnTo>
                    <a:pt x="38" y="150"/>
                  </a:lnTo>
                  <a:lnTo>
                    <a:pt x="40" y="156"/>
                  </a:lnTo>
                  <a:lnTo>
                    <a:pt x="46" y="162"/>
                  </a:lnTo>
                  <a:lnTo>
                    <a:pt x="52" y="166"/>
                  </a:lnTo>
                  <a:lnTo>
                    <a:pt x="60" y="170"/>
                  </a:lnTo>
                  <a:lnTo>
                    <a:pt x="66" y="170"/>
                  </a:lnTo>
                  <a:lnTo>
                    <a:pt x="74" y="170"/>
                  </a:lnTo>
                  <a:lnTo>
                    <a:pt x="80" y="168"/>
                  </a:lnTo>
                  <a:lnTo>
                    <a:pt x="84" y="166"/>
                  </a:lnTo>
                  <a:lnTo>
                    <a:pt x="86" y="162"/>
                  </a:lnTo>
                  <a:lnTo>
                    <a:pt x="90" y="156"/>
                  </a:lnTo>
                  <a:lnTo>
                    <a:pt x="90" y="150"/>
                  </a:lnTo>
                  <a:lnTo>
                    <a:pt x="92" y="142"/>
                  </a:lnTo>
                  <a:lnTo>
                    <a:pt x="92" y="134"/>
                  </a:lnTo>
                  <a:lnTo>
                    <a:pt x="92" y="122"/>
                  </a:lnTo>
                  <a:lnTo>
                    <a:pt x="92" y="102"/>
                  </a:lnTo>
                  <a:lnTo>
                    <a:pt x="88" y="86"/>
                  </a:lnTo>
                  <a:lnTo>
                    <a:pt x="86" y="80"/>
                  </a:lnTo>
                  <a:lnTo>
                    <a:pt x="80" y="78"/>
                  </a:lnTo>
                  <a:lnTo>
                    <a:pt x="76" y="74"/>
                  </a:lnTo>
                  <a:lnTo>
                    <a:pt x="68" y="74"/>
                  </a:lnTo>
                  <a:lnTo>
                    <a:pt x="60" y="76"/>
                  </a:lnTo>
                  <a:lnTo>
                    <a:pt x="52" y="80"/>
                  </a:lnTo>
                  <a:lnTo>
                    <a:pt x="44" y="86"/>
                  </a:lnTo>
                  <a:lnTo>
                    <a:pt x="40" y="94"/>
                  </a:lnTo>
                  <a:lnTo>
                    <a:pt x="36" y="102"/>
                  </a:lnTo>
                  <a:lnTo>
                    <a:pt x="36" y="110"/>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41" name="Freeform 49"/>
            <p:cNvSpPr>
              <a:spLocks noEditPoints="1"/>
            </p:cNvSpPr>
            <p:nvPr>
              <p:custDataLst>
                <p:tags r:id="rId26"/>
              </p:custDataLst>
            </p:nvPr>
          </p:nvSpPr>
          <p:spPr bwMode="auto">
            <a:xfrm>
              <a:off x="4110" y="3060"/>
              <a:ext cx="87" cy="105"/>
            </a:xfrm>
            <a:custGeom>
              <a:avLst/>
              <a:gdLst/>
              <a:ahLst/>
              <a:cxnLst>
                <a:cxn ang="0">
                  <a:pos x="24" y="44"/>
                </a:cxn>
                <a:cxn ang="0">
                  <a:pos x="24" y="66"/>
                </a:cxn>
                <a:cxn ang="0">
                  <a:pos x="24" y="74"/>
                </a:cxn>
                <a:cxn ang="0">
                  <a:pos x="24" y="82"/>
                </a:cxn>
                <a:cxn ang="0">
                  <a:pos x="26" y="88"/>
                </a:cxn>
                <a:cxn ang="0">
                  <a:pos x="32" y="94"/>
                </a:cxn>
                <a:cxn ang="0">
                  <a:pos x="36" y="98"/>
                </a:cxn>
                <a:cxn ang="0">
                  <a:pos x="40" y="100"/>
                </a:cxn>
                <a:cxn ang="0">
                  <a:pos x="48" y="100"/>
                </a:cxn>
                <a:cxn ang="0">
                  <a:pos x="56" y="100"/>
                </a:cxn>
                <a:cxn ang="0">
                  <a:pos x="64" y="96"/>
                </a:cxn>
                <a:cxn ang="0">
                  <a:pos x="72" y="92"/>
                </a:cxn>
                <a:cxn ang="0">
                  <a:pos x="78" y="84"/>
                </a:cxn>
                <a:cxn ang="0">
                  <a:pos x="82" y="78"/>
                </a:cxn>
                <a:cxn ang="0">
                  <a:pos x="84" y="68"/>
                </a:cxn>
                <a:cxn ang="0">
                  <a:pos x="88" y="68"/>
                </a:cxn>
                <a:cxn ang="0">
                  <a:pos x="86" y="78"/>
                </a:cxn>
                <a:cxn ang="0">
                  <a:pos x="80" y="86"/>
                </a:cxn>
                <a:cxn ang="0">
                  <a:pos x="74" y="94"/>
                </a:cxn>
                <a:cxn ang="0">
                  <a:pos x="66" y="100"/>
                </a:cxn>
                <a:cxn ang="0">
                  <a:pos x="58" y="102"/>
                </a:cxn>
                <a:cxn ang="0">
                  <a:pos x="48" y="104"/>
                </a:cxn>
                <a:cxn ang="0">
                  <a:pos x="28" y="100"/>
                </a:cxn>
                <a:cxn ang="0">
                  <a:pos x="14" y="90"/>
                </a:cxn>
                <a:cxn ang="0">
                  <a:pos x="4" y="74"/>
                </a:cxn>
                <a:cxn ang="0">
                  <a:pos x="0" y="52"/>
                </a:cxn>
                <a:cxn ang="0">
                  <a:pos x="2" y="40"/>
                </a:cxn>
                <a:cxn ang="0">
                  <a:pos x="6" y="28"/>
                </a:cxn>
                <a:cxn ang="0">
                  <a:pos x="10" y="22"/>
                </a:cxn>
                <a:cxn ang="0">
                  <a:pos x="16" y="14"/>
                </a:cxn>
                <a:cxn ang="0">
                  <a:pos x="22" y="8"/>
                </a:cxn>
                <a:cxn ang="0">
                  <a:pos x="28" y="4"/>
                </a:cxn>
                <a:cxn ang="0">
                  <a:pos x="36" y="2"/>
                </a:cxn>
                <a:cxn ang="0">
                  <a:pos x="44" y="0"/>
                </a:cxn>
                <a:cxn ang="0">
                  <a:pos x="54" y="2"/>
                </a:cxn>
                <a:cxn ang="0">
                  <a:pos x="62" y="6"/>
                </a:cxn>
                <a:cxn ang="0">
                  <a:pos x="70" y="10"/>
                </a:cxn>
                <a:cxn ang="0">
                  <a:pos x="76" y="18"/>
                </a:cxn>
                <a:cxn ang="0">
                  <a:pos x="80" y="24"/>
                </a:cxn>
                <a:cxn ang="0">
                  <a:pos x="84" y="30"/>
                </a:cxn>
                <a:cxn ang="0">
                  <a:pos x="86" y="36"/>
                </a:cxn>
                <a:cxn ang="0">
                  <a:pos x="86" y="42"/>
                </a:cxn>
                <a:cxn ang="0">
                  <a:pos x="86" y="42"/>
                </a:cxn>
                <a:cxn ang="0">
                  <a:pos x="84" y="44"/>
                </a:cxn>
                <a:cxn ang="0">
                  <a:pos x="24" y="44"/>
                </a:cxn>
                <a:cxn ang="0">
                  <a:pos x="64" y="38"/>
                </a:cxn>
                <a:cxn ang="0">
                  <a:pos x="64" y="32"/>
                </a:cxn>
                <a:cxn ang="0">
                  <a:pos x="62" y="22"/>
                </a:cxn>
                <a:cxn ang="0">
                  <a:pos x="60" y="12"/>
                </a:cxn>
                <a:cxn ang="0">
                  <a:pos x="56" y="8"/>
                </a:cxn>
                <a:cxn ang="0">
                  <a:pos x="52" y="6"/>
                </a:cxn>
                <a:cxn ang="0">
                  <a:pos x="44" y="4"/>
                </a:cxn>
                <a:cxn ang="0">
                  <a:pos x="38" y="6"/>
                </a:cxn>
                <a:cxn ang="0">
                  <a:pos x="32" y="8"/>
                </a:cxn>
                <a:cxn ang="0">
                  <a:pos x="28" y="12"/>
                </a:cxn>
                <a:cxn ang="0">
                  <a:pos x="24" y="18"/>
                </a:cxn>
                <a:cxn ang="0">
                  <a:pos x="24" y="26"/>
                </a:cxn>
                <a:cxn ang="0">
                  <a:pos x="24" y="32"/>
                </a:cxn>
                <a:cxn ang="0">
                  <a:pos x="24" y="40"/>
                </a:cxn>
                <a:cxn ang="0">
                  <a:pos x="62" y="40"/>
                </a:cxn>
                <a:cxn ang="0">
                  <a:pos x="64" y="38"/>
                </a:cxn>
                <a:cxn ang="0">
                  <a:pos x="64" y="38"/>
                </a:cxn>
              </a:cxnLst>
              <a:rect l="0" t="0" r="0" b="0"/>
              <a:pathLst>
                <a:path w="88" h="104">
                  <a:moveTo>
                    <a:pt x="24" y="44"/>
                  </a:moveTo>
                  <a:lnTo>
                    <a:pt x="24" y="66"/>
                  </a:lnTo>
                  <a:lnTo>
                    <a:pt x="24" y="74"/>
                  </a:lnTo>
                  <a:lnTo>
                    <a:pt x="24" y="82"/>
                  </a:lnTo>
                  <a:lnTo>
                    <a:pt x="26" y="88"/>
                  </a:lnTo>
                  <a:lnTo>
                    <a:pt x="32" y="94"/>
                  </a:lnTo>
                  <a:lnTo>
                    <a:pt x="36" y="98"/>
                  </a:lnTo>
                  <a:lnTo>
                    <a:pt x="40" y="100"/>
                  </a:lnTo>
                  <a:lnTo>
                    <a:pt x="48" y="100"/>
                  </a:lnTo>
                  <a:lnTo>
                    <a:pt x="56" y="100"/>
                  </a:lnTo>
                  <a:lnTo>
                    <a:pt x="64" y="96"/>
                  </a:lnTo>
                  <a:lnTo>
                    <a:pt x="72" y="92"/>
                  </a:lnTo>
                  <a:lnTo>
                    <a:pt x="78" y="84"/>
                  </a:lnTo>
                  <a:lnTo>
                    <a:pt x="82" y="78"/>
                  </a:lnTo>
                  <a:lnTo>
                    <a:pt x="84" y="68"/>
                  </a:lnTo>
                  <a:lnTo>
                    <a:pt x="88" y="68"/>
                  </a:lnTo>
                  <a:lnTo>
                    <a:pt x="86" y="78"/>
                  </a:lnTo>
                  <a:lnTo>
                    <a:pt x="80" y="86"/>
                  </a:lnTo>
                  <a:lnTo>
                    <a:pt x="74" y="94"/>
                  </a:lnTo>
                  <a:lnTo>
                    <a:pt x="66" y="100"/>
                  </a:lnTo>
                  <a:lnTo>
                    <a:pt x="58" y="102"/>
                  </a:lnTo>
                  <a:lnTo>
                    <a:pt x="48" y="104"/>
                  </a:lnTo>
                  <a:lnTo>
                    <a:pt x="28" y="100"/>
                  </a:lnTo>
                  <a:lnTo>
                    <a:pt x="14" y="90"/>
                  </a:lnTo>
                  <a:lnTo>
                    <a:pt x="4" y="74"/>
                  </a:lnTo>
                  <a:lnTo>
                    <a:pt x="0" y="52"/>
                  </a:lnTo>
                  <a:lnTo>
                    <a:pt x="2" y="40"/>
                  </a:lnTo>
                  <a:lnTo>
                    <a:pt x="6" y="28"/>
                  </a:lnTo>
                  <a:lnTo>
                    <a:pt x="10" y="22"/>
                  </a:lnTo>
                  <a:lnTo>
                    <a:pt x="16" y="14"/>
                  </a:lnTo>
                  <a:lnTo>
                    <a:pt x="22" y="8"/>
                  </a:lnTo>
                  <a:lnTo>
                    <a:pt x="28" y="4"/>
                  </a:lnTo>
                  <a:lnTo>
                    <a:pt x="36" y="2"/>
                  </a:lnTo>
                  <a:lnTo>
                    <a:pt x="44" y="0"/>
                  </a:lnTo>
                  <a:lnTo>
                    <a:pt x="54" y="2"/>
                  </a:lnTo>
                  <a:lnTo>
                    <a:pt x="62" y="6"/>
                  </a:lnTo>
                  <a:lnTo>
                    <a:pt x="70" y="10"/>
                  </a:lnTo>
                  <a:lnTo>
                    <a:pt x="76" y="18"/>
                  </a:lnTo>
                  <a:lnTo>
                    <a:pt x="80" y="24"/>
                  </a:lnTo>
                  <a:lnTo>
                    <a:pt x="84" y="30"/>
                  </a:lnTo>
                  <a:lnTo>
                    <a:pt x="86" y="36"/>
                  </a:lnTo>
                  <a:lnTo>
                    <a:pt x="86" y="42"/>
                  </a:lnTo>
                  <a:lnTo>
                    <a:pt x="84" y="44"/>
                  </a:lnTo>
                  <a:lnTo>
                    <a:pt x="24" y="44"/>
                  </a:lnTo>
                  <a:close/>
                  <a:moveTo>
                    <a:pt x="64" y="38"/>
                  </a:moveTo>
                  <a:lnTo>
                    <a:pt x="64" y="32"/>
                  </a:lnTo>
                  <a:lnTo>
                    <a:pt x="62" y="22"/>
                  </a:lnTo>
                  <a:lnTo>
                    <a:pt x="60" y="12"/>
                  </a:lnTo>
                  <a:lnTo>
                    <a:pt x="56" y="8"/>
                  </a:lnTo>
                  <a:lnTo>
                    <a:pt x="52" y="6"/>
                  </a:lnTo>
                  <a:lnTo>
                    <a:pt x="44" y="4"/>
                  </a:lnTo>
                  <a:lnTo>
                    <a:pt x="38" y="6"/>
                  </a:lnTo>
                  <a:lnTo>
                    <a:pt x="32" y="8"/>
                  </a:lnTo>
                  <a:lnTo>
                    <a:pt x="28" y="12"/>
                  </a:lnTo>
                  <a:lnTo>
                    <a:pt x="24" y="18"/>
                  </a:lnTo>
                  <a:lnTo>
                    <a:pt x="24" y="26"/>
                  </a:lnTo>
                  <a:lnTo>
                    <a:pt x="24" y="32"/>
                  </a:lnTo>
                  <a:lnTo>
                    <a:pt x="24" y="40"/>
                  </a:lnTo>
                  <a:lnTo>
                    <a:pt x="62" y="40"/>
                  </a:lnTo>
                  <a:lnTo>
                    <a:pt x="64" y="3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42" name="Freeform 50"/>
            <p:cNvSpPr/>
            <p:nvPr>
              <p:custDataLst>
                <p:tags r:id="rId27"/>
              </p:custDataLst>
            </p:nvPr>
          </p:nvSpPr>
          <p:spPr bwMode="auto">
            <a:xfrm>
              <a:off x="4207" y="3060"/>
              <a:ext cx="87" cy="102"/>
            </a:xfrm>
            <a:custGeom>
              <a:avLst/>
              <a:gdLst/>
              <a:ahLst/>
              <a:cxnLst>
                <a:cxn ang="0">
                  <a:pos x="20" y="98"/>
                </a:cxn>
                <a:cxn ang="0">
                  <a:pos x="20" y="10"/>
                </a:cxn>
                <a:cxn ang="0">
                  <a:pos x="0" y="10"/>
                </a:cxn>
                <a:cxn ang="0">
                  <a:pos x="0" y="6"/>
                </a:cxn>
                <a:cxn ang="0">
                  <a:pos x="20" y="6"/>
                </a:cxn>
                <a:cxn ang="0">
                  <a:pos x="26" y="6"/>
                </a:cxn>
                <a:cxn ang="0">
                  <a:pos x="30" y="4"/>
                </a:cxn>
                <a:cxn ang="0">
                  <a:pos x="36" y="4"/>
                </a:cxn>
                <a:cxn ang="0">
                  <a:pos x="40" y="0"/>
                </a:cxn>
                <a:cxn ang="0">
                  <a:pos x="40" y="28"/>
                </a:cxn>
                <a:cxn ang="0">
                  <a:pos x="40" y="28"/>
                </a:cxn>
                <a:cxn ang="0">
                  <a:pos x="42" y="22"/>
                </a:cxn>
                <a:cxn ang="0">
                  <a:pos x="44" y="16"/>
                </a:cxn>
                <a:cxn ang="0">
                  <a:pos x="48" y="10"/>
                </a:cxn>
                <a:cxn ang="0">
                  <a:pos x="54" y="6"/>
                </a:cxn>
                <a:cxn ang="0">
                  <a:pos x="62" y="2"/>
                </a:cxn>
                <a:cxn ang="0">
                  <a:pos x="70" y="0"/>
                </a:cxn>
                <a:cxn ang="0">
                  <a:pos x="76" y="2"/>
                </a:cxn>
                <a:cxn ang="0">
                  <a:pos x="80" y="4"/>
                </a:cxn>
                <a:cxn ang="0">
                  <a:pos x="84" y="8"/>
                </a:cxn>
                <a:cxn ang="0">
                  <a:pos x="86" y="14"/>
                </a:cxn>
                <a:cxn ang="0">
                  <a:pos x="84" y="18"/>
                </a:cxn>
                <a:cxn ang="0">
                  <a:pos x="82" y="22"/>
                </a:cxn>
                <a:cxn ang="0">
                  <a:pos x="80" y="24"/>
                </a:cxn>
                <a:cxn ang="0">
                  <a:pos x="74" y="26"/>
                </a:cxn>
                <a:cxn ang="0">
                  <a:pos x="70" y="24"/>
                </a:cxn>
                <a:cxn ang="0">
                  <a:pos x="66" y="22"/>
                </a:cxn>
                <a:cxn ang="0">
                  <a:pos x="64" y="20"/>
                </a:cxn>
                <a:cxn ang="0">
                  <a:pos x="64" y="14"/>
                </a:cxn>
                <a:cxn ang="0">
                  <a:pos x="64" y="12"/>
                </a:cxn>
                <a:cxn ang="0">
                  <a:pos x="66" y="8"/>
                </a:cxn>
                <a:cxn ang="0">
                  <a:pos x="68" y="6"/>
                </a:cxn>
                <a:cxn ang="0">
                  <a:pos x="70" y="4"/>
                </a:cxn>
                <a:cxn ang="0">
                  <a:pos x="68" y="4"/>
                </a:cxn>
                <a:cxn ang="0">
                  <a:pos x="66" y="4"/>
                </a:cxn>
                <a:cxn ang="0">
                  <a:pos x="60" y="6"/>
                </a:cxn>
                <a:cxn ang="0">
                  <a:pos x="54" y="10"/>
                </a:cxn>
                <a:cxn ang="0">
                  <a:pos x="50" y="16"/>
                </a:cxn>
                <a:cxn ang="0">
                  <a:pos x="44" y="24"/>
                </a:cxn>
                <a:cxn ang="0">
                  <a:pos x="42" y="32"/>
                </a:cxn>
                <a:cxn ang="0">
                  <a:pos x="40" y="40"/>
                </a:cxn>
                <a:cxn ang="0">
                  <a:pos x="40" y="50"/>
                </a:cxn>
                <a:cxn ang="0">
                  <a:pos x="40" y="98"/>
                </a:cxn>
                <a:cxn ang="0">
                  <a:pos x="60" y="98"/>
                </a:cxn>
                <a:cxn ang="0">
                  <a:pos x="60" y="102"/>
                </a:cxn>
                <a:cxn ang="0">
                  <a:pos x="0" y="102"/>
                </a:cxn>
                <a:cxn ang="0">
                  <a:pos x="0" y="98"/>
                </a:cxn>
                <a:cxn ang="0">
                  <a:pos x="20" y="98"/>
                </a:cxn>
              </a:cxnLst>
              <a:rect l="0" t="0" r="0" b="0"/>
              <a:pathLst>
                <a:path w="86" h="102">
                  <a:moveTo>
                    <a:pt x="20" y="98"/>
                  </a:moveTo>
                  <a:lnTo>
                    <a:pt x="20" y="10"/>
                  </a:lnTo>
                  <a:lnTo>
                    <a:pt x="0" y="10"/>
                  </a:lnTo>
                  <a:lnTo>
                    <a:pt x="0" y="6"/>
                  </a:lnTo>
                  <a:lnTo>
                    <a:pt x="20" y="6"/>
                  </a:lnTo>
                  <a:lnTo>
                    <a:pt x="26" y="6"/>
                  </a:lnTo>
                  <a:lnTo>
                    <a:pt x="30" y="4"/>
                  </a:lnTo>
                  <a:lnTo>
                    <a:pt x="36" y="4"/>
                  </a:lnTo>
                  <a:lnTo>
                    <a:pt x="40" y="0"/>
                  </a:lnTo>
                  <a:lnTo>
                    <a:pt x="40" y="28"/>
                  </a:lnTo>
                  <a:lnTo>
                    <a:pt x="42" y="22"/>
                  </a:lnTo>
                  <a:lnTo>
                    <a:pt x="44" y="16"/>
                  </a:lnTo>
                  <a:lnTo>
                    <a:pt x="48" y="10"/>
                  </a:lnTo>
                  <a:lnTo>
                    <a:pt x="54" y="6"/>
                  </a:lnTo>
                  <a:lnTo>
                    <a:pt x="62" y="2"/>
                  </a:lnTo>
                  <a:lnTo>
                    <a:pt x="70" y="0"/>
                  </a:lnTo>
                  <a:lnTo>
                    <a:pt x="76" y="2"/>
                  </a:lnTo>
                  <a:lnTo>
                    <a:pt x="80" y="4"/>
                  </a:lnTo>
                  <a:lnTo>
                    <a:pt x="84" y="8"/>
                  </a:lnTo>
                  <a:lnTo>
                    <a:pt x="86" y="14"/>
                  </a:lnTo>
                  <a:lnTo>
                    <a:pt x="84" y="18"/>
                  </a:lnTo>
                  <a:lnTo>
                    <a:pt x="82" y="22"/>
                  </a:lnTo>
                  <a:lnTo>
                    <a:pt x="80" y="24"/>
                  </a:lnTo>
                  <a:lnTo>
                    <a:pt x="74" y="26"/>
                  </a:lnTo>
                  <a:lnTo>
                    <a:pt x="70" y="24"/>
                  </a:lnTo>
                  <a:lnTo>
                    <a:pt x="66" y="22"/>
                  </a:lnTo>
                  <a:lnTo>
                    <a:pt x="64" y="20"/>
                  </a:lnTo>
                  <a:lnTo>
                    <a:pt x="64" y="14"/>
                  </a:lnTo>
                  <a:lnTo>
                    <a:pt x="64" y="12"/>
                  </a:lnTo>
                  <a:lnTo>
                    <a:pt x="66" y="8"/>
                  </a:lnTo>
                  <a:lnTo>
                    <a:pt x="68" y="6"/>
                  </a:lnTo>
                  <a:lnTo>
                    <a:pt x="70" y="4"/>
                  </a:lnTo>
                  <a:lnTo>
                    <a:pt x="68" y="4"/>
                  </a:lnTo>
                  <a:lnTo>
                    <a:pt x="66" y="4"/>
                  </a:lnTo>
                  <a:lnTo>
                    <a:pt x="60" y="6"/>
                  </a:lnTo>
                  <a:lnTo>
                    <a:pt x="54" y="10"/>
                  </a:lnTo>
                  <a:lnTo>
                    <a:pt x="50" y="16"/>
                  </a:lnTo>
                  <a:lnTo>
                    <a:pt x="44" y="24"/>
                  </a:lnTo>
                  <a:lnTo>
                    <a:pt x="42" y="32"/>
                  </a:lnTo>
                  <a:lnTo>
                    <a:pt x="40" y="40"/>
                  </a:lnTo>
                  <a:lnTo>
                    <a:pt x="40" y="50"/>
                  </a:lnTo>
                  <a:lnTo>
                    <a:pt x="40" y="98"/>
                  </a:lnTo>
                  <a:lnTo>
                    <a:pt x="60" y="98"/>
                  </a:lnTo>
                  <a:lnTo>
                    <a:pt x="60" y="102"/>
                  </a:lnTo>
                  <a:lnTo>
                    <a:pt x="0" y="102"/>
                  </a:lnTo>
                  <a:lnTo>
                    <a:pt x="0" y="98"/>
                  </a:lnTo>
                  <a:lnTo>
                    <a:pt x="20" y="9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43" name="Freeform 51"/>
            <p:cNvSpPr/>
            <p:nvPr>
              <p:custDataLst>
                <p:tags r:id="rId28"/>
              </p:custDataLst>
            </p:nvPr>
          </p:nvSpPr>
          <p:spPr bwMode="auto">
            <a:xfrm>
              <a:off x="4298" y="3060"/>
              <a:ext cx="124" cy="102"/>
            </a:xfrm>
            <a:custGeom>
              <a:avLst/>
              <a:gdLst/>
              <a:ahLst/>
              <a:cxnLst>
                <a:cxn ang="0">
                  <a:pos x="20" y="98"/>
                </a:cxn>
                <a:cxn ang="0">
                  <a:pos x="20" y="10"/>
                </a:cxn>
                <a:cxn ang="0">
                  <a:pos x="0" y="10"/>
                </a:cxn>
                <a:cxn ang="0">
                  <a:pos x="0" y="6"/>
                </a:cxn>
                <a:cxn ang="0">
                  <a:pos x="20" y="6"/>
                </a:cxn>
                <a:cxn ang="0">
                  <a:pos x="26" y="6"/>
                </a:cxn>
                <a:cxn ang="0">
                  <a:pos x="32" y="4"/>
                </a:cxn>
                <a:cxn ang="0">
                  <a:pos x="36" y="4"/>
                </a:cxn>
                <a:cxn ang="0">
                  <a:pos x="38" y="0"/>
                </a:cxn>
                <a:cxn ang="0">
                  <a:pos x="38" y="24"/>
                </a:cxn>
                <a:cxn ang="0">
                  <a:pos x="40" y="24"/>
                </a:cxn>
                <a:cxn ang="0">
                  <a:pos x="44" y="16"/>
                </a:cxn>
                <a:cxn ang="0">
                  <a:pos x="52" y="8"/>
                </a:cxn>
                <a:cxn ang="0">
                  <a:pos x="58" y="4"/>
                </a:cxn>
                <a:cxn ang="0">
                  <a:pos x="66" y="2"/>
                </a:cxn>
                <a:cxn ang="0">
                  <a:pos x="74" y="0"/>
                </a:cxn>
                <a:cxn ang="0">
                  <a:pos x="82" y="2"/>
                </a:cxn>
                <a:cxn ang="0">
                  <a:pos x="90" y="2"/>
                </a:cxn>
                <a:cxn ang="0">
                  <a:pos x="96" y="6"/>
                </a:cxn>
                <a:cxn ang="0">
                  <a:pos x="100" y="8"/>
                </a:cxn>
                <a:cxn ang="0">
                  <a:pos x="104" y="14"/>
                </a:cxn>
                <a:cxn ang="0">
                  <a:pos x="106" y="20"/>
                </a:cxn>
                <a:cxn ang="0">
                  <a:pos x="106" y="26"/>
                </a:cxn>
                <a:cxn ang="0">
                  <a:pos x="106" y="98"/>
                </a:cxn>
                <a:cxn ang="0">
                  <a:pos x="124" y="98"/>
                </a:cxn>
                <a:cxn ang="0">
                  <a:pos x="124" y="102"/>
                </a:cxn>
                <a:cxn ang="0">
                  <a:pos x="68" y="102"/>
                </a:cxn>
                <a:cxn ang="0">
                  <a:pos x="68" y="98"/>
                </a:cxn>
                <a:cxn ang="0">
                  <a:pos x="86" y="98"/>
                </a:cxn>
                <a:cxn ang="0">
                  <a:pos x="86" y="22"/>
                </a:cxn>
                <a:cxn ang="0">
                  <a:pos x="86" y="16"/>
                </a:cxn>
                <a:cxn ang="0">
                  <a:pos x="84" y="12"/>
                </a:cxn>
                <a:cxn ang="0">
                  <a:pos x="82" y="8"/>
                </a:cxn>
                <a:cxn ang="0">
                  <a:pos x="78" y="6"/>
                </a:cxn>
                <a:cxn ang="0">
                  <a:pos x="72" y="4"/>
                </a:cxn>
                <a:cxn ang="0">
                  <a:pos x="64" y="6"/>
                </a:cxn>
                <a:cxn ang="0">
                  <a:pos x="56" y="10"/>
                </a:cxn>
                <a:cxn ang="0">
                  <a:pos x="50" y="14"/>
                </a:cxn>
                <a:cxn ang="0">
                  <a:pos x="46" y="22"/>
                </a:cxn>
                <a:cxn ang="0">
                  <a:pos x="42" y="26"/>
                </a:cxn>
                <a:cxn ang="0">
                  <a:pos x="38" y="32"/>
                </a:cxn>
                <a:cxn ang="0">
                  <a:pos x="38" y="98"/>
                </a:cxn>
                <a:cxn ang="0">
                  <a:pos x="56" y="98"/>
                </a:cxn>
                <a:cxn ang="0">
                  <a:pos x="56" y="102"/>
                </a:cxn>
                <a:cxn ang="0">
                  <a:pos x="0" y="102"/>
                </a:cxn>
                <a:cxn ang="0">
                  <a:pos x="0" y="98"/>
                </a:cxn>
                <a:cxn ang="0">
                  <a:pos x="20" y="98"/>
                </a:cxn>
              </a:cxnLst>
              <a:rect l="0" t="0" r="0" b="0"/>
              <a:pathLst>
                <a:path w="124" h="102">
                  <a:moveTo>
                    <a:pt x="20" y="98"/>
                  </a:moveTo>
                  <a:lnTo>
                    <a:pt x="20" y="10"/>
                  </a:lnTo>
                  <a:lnTo>
                    <a:pt x="0" y="10"/>
                  </a:lnTo>
                  <a:lnTo>
                    <a:pt x="0" y="6"/>
                  </a:lnTo>
                  <a:lnTo>
                    <a:pt x="20" y="6"/>
                  </a:lnTo>
                  <a:lnTo>
                    <a:pt x="26" y="6"/>
                  </a:lnTo>
                  <a:lnTo>
                    <a:pt x="32" y="4"/>
                  </a:lnTo>
                  <a:lnTo>
                    <a:pt x="36" y="4"/>
                  </a:lnTo>
                  <a:lnTo>
                    <a:pt x="38" y="0"/>
                  </a:lnTo>
                  <a:lnTo>
                    <a:pt x="38" y="24"/>
                  </a:lnTo>
                  <a:lnTo>
                    <a:pt x="40" y="24"/>
                  </a:lnTo>
                  <a:lnTo>
                    <a:pt x="44" y="16"/>
                  </a:lnTo>
                  <a:lnTo>
                    <a:pt x="52" y="8"/>
                  </a:lnTo>
                  <a:lnTo>
                    <a:pt x="58" y="4"/>
                  </a:lnTo>
                  <a:lnTo>
                    <a:pt x="66" y="2"/>
                  </a:lnTo>
                  <a:lnTo>
                    <a:pt x="74" y="0"/>
                  </a:lnTo>
                  <a:lnTo>
                    <a:pt x="82" y="2"/>
                  </a:lnTo>
                  <a:lnTo>
                    <a:pt x="90" y="2"/>
                  </a:lnTo>
                  <a:lnTo>
                    <a:pt x="96" y="6"/>
                  </a:lnTo>
                  <a:lnTo>
                    <a:pt x="100" y="8"/>
                  </a:lnTo>
                  <a:lnTo>
                    <a:pt x="104" y="14"/>
                  </a:lnTo>
                  <a:lnTo>
                    <a:pt x="106" y="20"/>
                  </a:lnTo>
                  <a:lnTo>
                    <a:pt x="106" y="26"/>
                  </a:lnTo>
                  <a:lnTo>
                    <a:pt x="106" y="98"/>
                  </a:lnTo>
                  <a:lnTo>
                    <a:pt x="124" y="98"/>
                  </a:lnTo>
                  <a:lnTo>
                    <a:pt x="124" y="102"/>
                  </a:lnTo>
                  <a:lnTo>
                    <a:pt x="68" y="102"/>
                  </a:lnTo>
                  <a:lnTo>
                    <a:pt x="68" y="98"/>
                  </a:lnTo>
                  <a:lnTo>
                    <a:pt x="86" y="98"/>
                  </a:lnTo>
                  <a:lnTo>
                    <a:pt x="86" y="22"/>
                  </a:lnTo>
                  <a:lnTo>
                    <a:pt x="86" y="16"/>
                  </a:lnTo>
                  <a:lnTo>
                    <a:pt x="84" y="12"/>
                  </a:lnTo>
                  <a:lnTo>
                    <a:pt x="82" y="8"/>
                  </a:lnTo>
                  <a:lnTo>
                    <a:pt x="78" y="6"/>
                  </a:lnTo>
                  <a:lnTo>
                    <a:pt x="72" y="4"/>
                  </a:lnTo>
                  <a:lnTo>
                    <a:pt x="64" y="6"/>
                  </a:lnTo>
                  <a:lnTo>
                    <a:pt x="56" y="10"/>
                  </a:lnTo>
                  <a:lnTo>
                    <a:pt x="50" y="14"/>
                  </a:lnTo>
                  <a:lnTo>
                    <a:pt x="46" y="22"/>
                  </a:lnTo>
                  <a:lnTo>
                    <a:pt x="42" y="26"/>
                  </a:lnTo>
                  <a:lnTo>
                    <a:pt x="38" y="32"/>
                  </a:lnTo>
                  <a:lnTo>
                    <a:pt x="38" y="98"/>
                  </a:lnTo>
                  <a:lnTo>
                    <a:pt x="56" y="98"/>
                  </a:lnTo>
                  <a:lnTo>
                    <a:pt x="56" y="102"/>
                  </a:lnTo>
                  <a:lnTo>
                    <a:pt x="0" y="102"/>
                  </a:lnTo>
                  <a:lnTo>
                    <a:pt x="0" y="98"/>
                  </a:lnTo>
                  <a:lnTo>
                    <a:pt x="20" y="9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44" name="Freeform 52"/>
            <p:cNvSpPr>
              <a:spLocks noEditPoints="1"/>
            </p:cNvSpPr>
            <p:nvPr>
              <p:custDataLst>
                <p:tags r:id="rId29"/>
              </p:custDataLst>
            </p:nvPr>
          </p:nvSpPr>
          <p:spPr bwMode="auto">
            <a:xfrm>
              <a:off x="4435" y="3060"/>
              <a:ext cx="87" cy="105"/>
            </a:xfrm>
            <a:custGeom>
              <a:avLst/>
              <a:gdLst/>
              <a:ahLst/>
              <a:cxnLst>
                <a:cxn ang="0">
                  <a:pos x="22" y="44"/>
                </a:cxn>
                <a:cxn ang="0">
                  <a:pos x="22" y="66"/>
                </a:cxn>
                <a:cxn ang="0">
                  <a:pos x="24" y="74"/>
                </a:cxn>
                <a:cxn ang="0">
                  <a:pos x="24" y="82"/>
                </a:cxn>
                <a:cxn ang="0">
                  <a:pos x="26" y="88"/>
                </a:cxn>
                <a:cxn ang="0">
                  <a:pos x="30" y="94"/>
                </a:cxn>
                <a:cxn ang="0">
                  <a:pos x="36" y="98"/>
                </a:cxn>
                <a:cxn ang="0">
                  <a:pos x="40" y="100"/>
                </a:cxn>
                <a:cxn ang="0">
                  <a:pos x="46" y="100"/>
                </a:cxn>
                <a:cxn ang="0">
                  <a:pos x="56" y="100"/>
                </a:cxn>
                <a:cxn ang="0">
                  <a:pos x="64" y="96"/>
                </a:cxn>
                <a:cxn ang="0">
                  <a:pos x="72" y="92"/>
                </a:cxn>
                <a:cxn ang="0">
                  <a:pos x="78" y="84"/>
                </a:cxn>
                <a:cxn ang="0">
                  <a:pos x="82" y="78"/>
                </a:cxn>
                <a:cxn ang="0">
                  <a:pos x="84" y="68"/>
                </a:cxn>
                <a:cxn ang="0">
                  <a:pos x="88" y="68"/>
                </a:cxn>
                <a:cxn ang="0">
                  <a:pos x="86" y="78"/>
                </a:cxn>
                <a:cxn ang="0">
                  <a:pos x="80" y="86"/>
                </a:cxn>
                <a:cxn ang="0">
                  <a:pos x="74" y="94"/>
                </a:cxn>
                <a:cxn ang="0">
                  <a:pos x="66" y="100"/>
                </a:cxn>
                <a:cxn ang="0">
                  <a:pos x="58" y="102"/>
                </a:cxn>
                <a:cxn ang="0">
                  <a:pos x="46" y="104"/>
                </a:cxn>
                <a:cxn ang="0">
                  <a:pos x="28" y="100"/>
                </a:cxn>
                <a:cxn ang="0">
                  <a:pos x="14" y="90"/>
                </a:cxn>
                <a:cxn ang="0">
                  <a:pos x="4" y="74"/>
                </a:cxn>
                <a:cxn ang="0">
                  <a:pos x="0" y="52"/>
                </a:cxn>
                <a:cxn ang="0">
                  <a:pos x="2" y="40"/>
                </a:cxn>
                <a:cxn ang="0">
                  <a:pos x="6" y="28"/>
                </a:cxn>
                <a:cxn ang="0">
                  <a:pos x="10" y="22"/>
                </a:cxn>
                <a:cxn ang="0">
                  <a:pos x="16" y="14"/>
                </a:cxn>
                <a:cxn ang="0">
                  <a:pos x="22" y="8"/>
                </a:cxn>
                <a:cxn ang="0">
                  <a:pos x="28" y="4"/>
                </a:cxn>
                <a:cxn ang="0">
                  <a:pos x="36" y="2"/>
                </a:cxn>
                <a:cxn ang="0">
                  <a:pos x="44" y="0"/>
                </a:cxn>
                <a:cxn ang="0">
                  <a:pos x="54" y="2"/>
                </a:cxn>
                <a:cxn ang="0">
                  <a:pos x="62" y="6"/>
                </a:cxn>
                <a:cxn ang="0">
                  <a:pos x="70" y="10"/>
                </a:cxn>
                <a:cxn ang="0">
                  <a:pos x="76" y="18"/>
                </a:cxn>
                <a:cxn ang="0">
                  <a:pos x="80" y="24"/>
                </a:cxn>
                <a:cxn ang="0">
                  <a:pos x="84" y="30"/>
                </a:cxn>
                <a:cxn ang="0">
                  <a:pos x="86" y="36"/>
                </a:cxn>
                <a:cxn ang="0">
                  <a:pos x="86" y="42"/>
                </a:cxn>
                <a:cxn ang="0">
                  <a:pos x="86" y="42"/>
                </a:cxn>
                <a:cxn ang="0">
                  <a:pos x="84" y="44"/>
                </a:cxn>
                <a:cxn ang="0">
                  <a:pos x="22" y="44"/>
                </a:cxn>
                <a:cxn ang="0">
                  <a:pos x="64" y="38"/>
                </a:cxn>
                <a:cxn ang="0">
                  <a:pos x="64" y="32"/>
                </a:cxn>
                <a:cxn ang="0">
                  <a:pos x="62" y="22"/>
                </a:cxn>
                <a:cxn ang="0">
                  <a:pos x="60" y="12"/>
                </a:cxn>
                <a:cxn ang="0">
                  <a:pos x="56" y="8"/>
                </a:cxn>
                <a:cxn ang="0">
                  <a:pos x="50" y="6"/>
                </a:cxn>
                <a:cxn ang="0">
                  <a:pos x="44" y="4"/>
                </a:cxn>
                <a:cxn ang="0">
                  <a:pos x="36" y="6"/>
                </a:cxn>
                <a:cxn ang="0">
                  <a:pos x="32" y="8"/>
                </a:cxn>
                <a:cxn ang="0">
                  <a:pos x="28" y="12"/>
                </a:cxn>
                <a:cxn ang="0">
                  <a:pos x="24" y="18"/>
                </a:cxn>
                <a:cxn ang="0">
                  <a:pos x="24" y="26"/>
                </a:cxn>
                <a:cxn ang="0">
                  <a:pos x="22" y="32"/>
                </a:cxn>
                <a:cxn ang="0">
                  <a:pos x="22" y="40"/>
                </a:cxn>
                <a:cxn ang="0">
                  <a:pos x="62" y="40"/>
                </a:cxn>
                <a:cxn ang="0">
                  <a:pos x="64" y="38"/>
                </a:cxn>
                <a:cxn ang="0">
                  <a:pos x="64" y="38"/>
                </a:cxn>
              </a:cxnLst>
              <a:rect l="0" t="0" r="0" b="0"/>
              <a:pathLst>
                <a:path w="88" h="104">
                  <a:moveTo>
                    <a:pt x="22" y="44"/>
                  </a:moveTo>
                  <a:lnTo>
                    <a:pt x="22" y="66"/>
                  </a:lnTo>
                  <a:lnTo>
                    <a:pt x="24" y="74"/>
                  </a:lnTo>
                  <a:lnTo>
                    <a:pt x="24" y="82"/>
                  </a:lnTo>
                  <a:lnTo>
                    <a:pt x="26" y="88"/>
                  </a:lnTo>
                  <a:lnTo>
                    <a:pt x="30" y="94"/>
                  </a:lnTo>
                  <a:lnTo>
                    <a:pt x="36" y="98"/>
                  </a:lnTo>
                  <a:lnTo>
                    <a:pt x="40" y="100"/>
                  </a:lnTo>
                  <a:lnTo>
                    <a:pt x="46" y="100"/>
                  </a:lnTo>
                  <a:lnTo>
                    <a:pt x="56" y="100"/>
                  </a:lnTo>
                  <a:lnTo>
                    <a:pt x="64" y="96"/>
                  </a:lnTo>
                  <a:lnTo>
                    <a:pt x="72" y="92"/>
                  </a:lnTo>
                  <a:lnTo>
                    <a:pt x="78" y="84"/>
                  </a:lnTo>
                  <a:lnTo>
                    <a:pt x="82" y="78"/>
                  </a:lnTo>
                  <a:lnTo>
                    <a:pt x="84" y="68"/>
                  </a:lnTo>
                  <a:lnTo>
                    <a:pt x="88" y="68"/>
                  </a:lnTo>
                  <a:lnTo>
                    <a:pt x="86" y="78"/>
                  </a:lnTo>
                  <a:lnTo>
                    <a:pt x="80" y="86"/>
                  </a:lnTo>
                  <a:lnTo>
                    <a:pt x="74" y="94"/>
                  </a:lnTo>
                  <a:lnTo>
                    <a:pt x="66" y="100"/>
                  </a:lnTo>
                  <a:lnTo>
                    <a:pt x="58" y="102"/>
                  </a:lnTo>
                  <a:lnTo>
                    <a:pt x="46" y="104"/>
                  </a:lnTo>
                  <a:lnTo>
                    <a:pt x="28" y="100"/>
                  </a:lnTo>
                  <a:lnTo>
                    <a:pt x="14" y="90"/>
                  </a:lnTo>
                  <a:lnTo>
                    <a:pt x="4" y="74"/>
                  </a:lnTo>
                  <a:lnTo>
                    <a:pt x="0" y="52"/>
                  </a:lnTo>
                  <a:lnTo>
                    <a:pt x="2" y="40"/>
                  </a:lnTo>
                  <a:lnTo>
                    <a:pt x="6" y="28"/>
                  </a:lnTo>
                  <a:lnTo>
                    <a:pt x="10" y="22"/>
                  </a:lnTo>
                  <a:lnTo>
                    <a:pt x="16" y="14"/>
                  </a:lnTo>
                  <a:lnTo>
                    <a:pt x="22" y="8"/>
                  </a:lnTo>
                  <a:lnTo>
                    <a:pt x="28" y="4"/>
                  </a:lnTo>
                  <a:lnTo>
                    <a:pt x="36" y="2"/>
                  </a:lnTo>
                  <a:lnTo>
                    <a:pt x="44" y="0"/>
                  </a:lnTo>
                  <a:lnTo>
                    <a:pt x="54" y="2"/>
                  </a:lnTo>
                  <a:lnTo>
                    <a:pt x="62" y="6"/>
                  </a:lnTo>
                  <a:lnTo>
                    <a:pt x="70" y="10"/>
                  </a:lnTo>
                  <a:lnTo>
                    <a:pt x="76" y="18"/>
                  </a:lnTo>
                  <a:lnTo>
                    <a:pt x="80" y="24"/>
                  </a:lnTo>
                  <a:lnTo>
                    <a:pt x="84" y="30"/>
                  </a:lnTo>
                  <a:lnTo>
                    <a:pt x="86" y="36"/>
                  </a:lnTo>
                  <a:lnTo>
                    <a:pt x="86" y="42"/>
                  </a:lnTo>
                  <a:lnTo>
                    <a:pt x="84" y="44"/>
                  </a:lnTo>
                  <a:lnTo>
                    <a:pt x="22" y="44"/>
                  </a:lnTo>
                  <a:close/>
                  <a:moveTo>
                    <a:pt x="64" y="38"/>
                  </a:moveTo>
                  <a:lnTo>
                    <a:pt x="64" y="32"/>
                  </a:lnTo>
                  <a:lnTo>
                    <a:pt x="62" y="22"/>
                  </a:lnTo>
                  <a:lnTo>
                    <a:pt x="60" y="12"/>
                  </a:lnTo>
                  <a:lnTo>
                    <a:pt x="56" y="8"/>
                  </a:lnTo>
                  <a:lnTo>
                    <a:pt x="50" y="6"/>
                  </a:lnTo>
                  <a:lnTo>
                    <a:pt x="44" y="4"/>
                  </a:lnTo>
                  <a:lnTo>
                    <a:pt x="36" y="6"/>
                  </a:lnTo>
                  <a:lnTo>
                    <a:pt x="32" y="8"/>
                  </a:lnTo>
                  <a:lnTo>
                    <a:pt x="28" y="12"/>
                  </a:lnTo>
                  <a:lnTo>
                    <a:pt x="24" y="18"/>
                  </a:lnTo>
                  <a:lnTo>
                    <a:pt x="24" y="26"/>
                  </a:lnTo>
                  <a:lnTo>
                    <a:pt x="22" y="32"/>
                  </a:lnTo>
                  <a:lnTo>
                    <a:pt x="22" y="40"/>
                  </a:lnTo>
                  <a:lnTo>
                    <a:pt x="62" y="40"/>
                  </a:lnTo>
                  <a:lnTo>
                    <a:pt x="64" y="3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45" name="Freeform 53"/>
            <p:cNvSpPr/>
            <p:nvPr>
              <p:custDataLst>
                <p:tags r:id="rId30"/>
              </p:custDataLst>
            </p:nvPr>
          </p:nvSpPr>
          <p:spPr bwMode="auto">
            <a:xfrm>
              <a:off x="4618" y="2990"/>
              <a:ext cx="59" cy="172"/>
            </a:xfrm>
            <a:custGeom>
              <a:avLst/>
              <a:gdLst/>
              <a:ahLst/>
              <a:cxnLst>
                <a:cxn ang="0">
                  <a:pos x="20" y="168"/>
                </a:cxn>
                <a:cxn ang="0">
                  <a:pos x="20" y="10"/>
                </a:cxn>
                <a:cxn ang="0">
                  <a:pos x="0" y="10"/>
                </a:cxn>
                <a:cxn ang="0">
                  <a:pos x="0" y="6"/>
                </a:cxn>
                <a:cxn ang="0">
                  <a:pos x="20" y="6"/>
                </a:cxn>
                <a:cxn ang="0">
                  <a:pos x="24" y="6"/>
                </a:cxn>
                <a:cxn ang="0">
                  <a:pos x="30" y="4"/>
                </a:cxn>
                <a:cxn ang="0">
                  <a:pos x="36" y="2"/>
                </a:cxn>
                <a:cxn ang="0">
                  <a:pos x="40" y="0"/>
                </a:cxn>
                <a:cxn ang="0">
                  <a:pos x="40" y="168"/>
                </a:cxn>
                <a:cxn ang="0">
                  <a:pos x="58" y="168"/>
                </a:cxn>
                <a:cxn ang="0">
                  <a:pos x="58" y="172"/>
                </a:cxn>
                <a:cxn ang="0">
                  <a:pos x="0" y="172"/>
                </a:cxn>
                <a:cxn ang="0">
                  <a:pos x="0" y="168"/>
                </a:cxn>
                <a:cxn ang="0">
                  <a:pos x="20" y="168"/>
                </a:cxn>
              </a:cxnLst>
              <a:rect l="0" t="0" r="0" b="0"/>
              <a:pathLst>
                <a:path w="57" h="172">
                  <a:moveTo>
                    <a:pt x="20" y="168"/>
                  </a:moveTo>
                  <a:lnTo>
                    <a:pt x="20" y="10"/>
                  </a:lnTo>
                  <a:lnTo>
                    <a:pt x="0" y="10"/>
                  </a:lnTo>
                  <a:lnTo>
                    <a:pt x="0" y="6"/>
                  </a:lnTo>
                  <a:lnTo>
                    <a:pt x="20" y="6"/>
                  </a:lnTo>
                  <a:lnTo>
                    <a:pt x="24" y="6"/>
                  </a:lnTo>
                  <a:lnTo>
                    <a:pt x="30" y="4"/>
                  </a:lnTo>
                  <a:lnTo>
                    <a:pt x="36" y="2"/>
                  </a:lnTo>
                  <a:lnTo>
                    <a:pt x="40" y="0"/>
                  </a:lnTo>
                  <a:lnTo>
                    <a:pt x="40" y="168"/>
                  </a:lnTo>
                  <a:lnTo>
                    <a:pt x="58" y="168"/>
                  </a:lnTo>
                  <a:lnTo>
                    <a:pt x="58" y="172"/>
                  </a:lnTo>
                  <a:lnTo>
                    <a:pt x="0" y="172"/>
                  </a:lnTo>
                  <a:lnTo>
                    <a:pt x="0" y="168"/>
                  </a:lnTo>
                  <a:lnTo>
                    <a:pt x="20" y="16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46" name="Freeform 54"/>
            <p:cNvSpPr/>
            <p:nvPr>
              <p:custDataLst>
                <p:tags r:id="rId31"/>
              </p:custDataLst>
            </p:nvPr>
          </p:nvSpPr>
          <p:spPr bwMode="auto">
            <a:xfrm>
              <a:off x="4684" y="2990"/>
              <a:ext cx="56" cy="172"/>
            </a:xfrm>
            <a:custGeom>
              <a:avLst/>
              <a:gdLst/>
              <a:ahLst/>
              <a:cxnLst>
                <a:cxn ang="0">
                  <a:pos x="18" y="168"/>
                </a:cxn>
                <a:cxn ang="0">
                  <a:pos x="18" y="10"/>
                </a:cxn>
                <a:cxn ang="0">
                  <a:pos x="0" y="10"/>
                </a:cxn>
                <a:cxn ang="0">
                  <a:pos x="0" y="6"/>
                </a:cxn>
                <a:cxn ang="0">
                  <a:pos x="18" y="6"/>
                </a:cxn>
                <a:cxn ang="0">
                  <a:pos x="24" y="6"/>
                </a:cxn>
                <a:cxn ang="0">
                  <a:pos x="30" y="4"/>
                </a:cxn>
                <a:cxn ang="0">
                  <a:pos x="34" y="2"/>
                </a:cxn>
                <a:cxn ang="0">
                  <a:pos x="38" y="0"/>
                </a:cxn>
                <a:cxn ang="0">
                  <a:pos x="38" y="168"/>
                </a:cxn>
                <a:cxn ang="0">
                  <a:pos x="56" y="168"/>
                </a:cxn>
                <a:cxn ang="0">
                  <a:pos x="56" y="172"/>
                </a:cxn>
                <a:cxn ang="0">
                  <a:pos x="0" y="172"/>
                </a:cxn>
                <a:cxn ang="0">
                  <a:pos x="0" y="168"/>
                </a:cxn>
                <a:cxn ang="0">
                  <a:pos x="18" y="168"/>
                </a:cxn>
              </a:cxnLst>
              <a:rect l="0" t="0" r="0" b="0"/>
              <a:pathLst>
                <a:path w="56" h="172">
                  <a:moveTo>
                    <a:pt x="18" y="168"/>
                  </a:moveTo>
                  <a:lnTo>
                    <a:pt x="18" y="10"/>
                  </a:lnTo>
                  <a:lnTo>
                    <a:pt x="0" y="10"/>
                  </a:lnTo>
                  <a:lnTo>
                    <a:pt x="0" y="6"/>
                  </a:lnTo>
                  <a:lnTo>
                    <a:pt x="18" y="6"/>
                  </a:lnTo>
                  <a:lnTo>
                    <a:pt x="24" y="6"/>
                  </a:lnTo>
                  <a:lnTo>
                    <a:pt x="30" y="4"/>
                  </a:lnTo>
                  <a:lnTo>
                    <a:pt x="34" y="2"/>
                  </a:lnTo>
                  <a:lnTo>
                    <a:pt x="38" y="0"/>
                  </a:lnTo>
                  <a:lnTo>
                    <a:pt x="38" y="168"/>
                  </a:lnTo>
                  <a:lnTo>
                    <a:pt x="56" y="168"/>
                  </a:lnTo>
                  <a:lnTo>
                    <a:pt x="56" y="172"/>
                  </a:lnTo>
                  <a:lnTo>
                    <a:pt x="0" y="172"/>
                  </a:lnTo>
                  <a:lnTo>
                    <a:pt x="0" y="168"/>
                  </a:lnTo>
                  <a:lnTo>
                    <a:pt x="18" y="16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47" name="Freeform 55"/>
            <p:cNvSpPr>
              <a:spLocks noEditPoints="1"/>
            </p:cNvSpPr>
            <p:nvPr>
              <p:custDataLst>
                <p:tags r:id="rId32"/>
              </p:custDataLst>
            </p:nvPr>
          </p:nvSpPr>
          <p:spPr bwMode="auto">
            <a:xfrm>
              <a:off x="4746" y="3060"/>
              <a:ext cx="116" cy="164"/>
            </a:xfrm>
            <a:custGeom>
              <a:avLst/>
              <a:gdLst/>
              <a:ahLst/>
              <a:cxnLst>
                <a:cxn ang="0">
                  <a:pos x="16" y="10"/>
                </a:cxn>
                <a:cxn ang="0">
                  <a:pos x="0" y="6"/>
                </a:cxn>
                <a:cxn ang="0">
                  <a:pos x="22" y="6"/>
                </a:cxn>
                <a:cxn ang="0">
                  <a:pos x="32" y="4"/>
                </a:cxn>
                <a:cxn ang="0">
                  <a:pos x="36" y="24"/>
                </a:cxn>
                <a:cxn ang="0">
                  <a:pos x="42" y="16"/>
                </a:cxn>
                <a:cxn ang="0">
                  <a:pos x="54" y="4"/>
                </a:cxn>
                <a:cxn ang="0">
                  <a:pos x="70" y="0"/>
                </a:cxn>
                <a:cxn ang="0">
                  <a:pos x="86" y="4"/>
                </a:cxn>
                <a:cxn ang="0">
                  <a:pos x="100" y="14"/>
                </a:cxn>
                <a:cxn ang="0">
                  <a:pos x="110" y="28"/>
                </a:cxn>
                <a:cxn ang="0">
                  <a:pos x="116" y="52"/>
                </a:cxn>
                <a:cxn ang="0">
                  <a:pos x="110" y="78"/>
                </a:cxn>
                <a:cxn ang="0">
                  <a:pos x="100" y="92"/>
                </a:cxn>
                <a:cxn ang="0">
                  <a:pos x="86" y="100"/>
                </a:cxn>
                <a:cxn ang="0">
                  <a:pos x="68" y="104"/>
                </a:cxn>
                <a:cxn ang="0">
                  <a:pos x="54" y="100"/>
                </a:cxn>
                <a:cxn ang="0">
                  <a:pos x="42" y="92"/>
                </a:cxn>
                <a:cxn ang="0">
                  <a:pos x="36" y="84"/>
                </a:cxn>
                <a:cxn ang="0">
                  <a:pos x="36" y="160"/>
                </a:cxn>
                <a:cxn ang="0">
                  <a:pos x="54" y="164"/>
                </a:cxn>
                <a:cxn ang="0">
                  <a:pos x="0" y="160"/>
                </a:cxn>
                <a:cxn ang="0">
                  <a:pos x="36" y="40"/>
                </a:cxn>
                <a:cxn ang="0">
                  <a:pos x="38" y="76"/>
                </a:cxn>
                <a:cxn ang="0">
                  <a:pos x="46" y="90"/>
                </a:cxn>
                <a:cxn ang="0">
                  <a:pos x="60" y="100"/>
                </a:cxn>
                <a:cxn ang="0">
                  <a:pos x="74" y="100"/>
                </a:cxn>
                <a:cxn ang="0">
                  <a:pos x="84" y="96"/>
                </a:cxn>
                <a:cxn ang="0">
                  <a:pos x="90" y="86"/>
                </a:cxn>
                <a:cxn ang="0">
                  <a:pos x="92" y="72"/>
                </a:cxn>
                <a:cxn ang="0">
                  <a:pos x="94" y="52"/>
                </a:cxn>
                <a:cxn ang="0">
                  <a:pos x="88" y="16"/>
                </a:cxn>
                <a:cxn ang="0">
                  <a:pos x="82" y="8"/>
                </a:cxn>
                <a:cxn ang="0">
                  <a:pos x="70" y="4"/>
                </a:cxn>
                <a:cxn ang="0">
                  <a:pos x="52" y="10"/>
                </a:cxn>
                <a:cxn ang="0">
                  <a:pos x="40" y="24"/>
                </a:cxn>
                <a:cxn ang="0">
                  <a:pos x="36" y="40"/>
                </a:cxn>
              </a:cxnLst>
              <a:rect l="0" t="0" r="0" b="0"/>
              <a:pathLst>
                <a:path w="115" h="164">
                  <a:moveTo>
                    <a:pt x="16" y="160"/>
                  </a:moveTo>
                  <a:lnTo>
                    <a:pt x="16" y="10"/>
                  </a:lnTo>
                  <a:lnTo>
                    <a:pt x="0" y="10"/>
                  </a:lnTo>
                  <a:lnTo>
                    <a:pt x="0" y="6"/>
                  </a:lnTo>
                  <a:lnTo>
                    <a:pt x="16" y="6"/>
                  </a:lnTo>
                  <a:lnTo>
                    <a:pt x="22" y="6"/>
                  </a:lnTo>
                  <a:lnTo>
                    <a:pt x="28" y="4"/>
                  </a:lnTo>
                  <a:lnTo>
                    <a:pt x="32" y="4"/>
                  </a:lnTo>
                  <a:lnTo>
                    <a:pt x="36" y="0"/>
                  </a:lnTo>
                  <a:lnTo>
                    <a:pt x="36" y="24"/>
                  </a:lnTo>
                  <a:lnTo>
                    <a:pt x="42" y="16"/>
                  </a:lnTo>
                  <a:lnTo>
                    <a:pt x="48" y="8"/>
                  </a:lnTo>
                  <a:lnTo>
                    <a:pt x="54" y="4"/>
                  </a:lnTo>
                  <a:lnTo>
                    <a:pt x="62" y="2"/>
                  </a:lnTo>
                  <a:lnTo>
                    <a:pt x="70" y="0"/>
                  </a:lnTo>
                  <a:lnTo>
                    <a:pt x="78" y="2"/>
                  </a:lnTo>
                  <a:lnTo>
                    <a:pt x="86" y="4"/>
                  </a:lnTo>
                  <a:lnTo>
                    <a:pt x="94" y="8"/>
                  </a:lnTo>
                  <a:lnTo>
                    <a:pt x="100" y="14"/>
                  </a:lnTo>
                  <a:lnTo>
                    <a:pt x="106" y="22"/>
                  </a:lnTo>
                  <a:lnTo>
                    <a:pt x="110" y="28"/>
                  </a:lnTo>
                  <a:lnTo>
                    <a:pt x="114" y="40"/>
                  </a:lnTo>
                  <a:lnTo>
                    <a:pt x="116" y="52"/>
                  </a:lnTo>
                  <a:lnTo>
                    <a:pt x="114" y="66"/>
                  </a:lnTo>
                  <a:lnTo>
                    <a:pt x="110" y="78"/>
                  </a:lnTo>
                  <a:lnTo>
                    <a:pt x="106" y="86"/>
                  </a:lnTo>
                  <a:lnTo>
                    <a:pt x="100" y="92"/>
                  </a:lnTo>
                  <a:lnTo>
                    <a:pt x="92" y="96"/>
                  </a:lnTo>
                  <a:lnTo>
                    <a:pt x="86" y="100"/>
                  </a:lnTo>
                  <a:lnTo>
                    <a:pt x="76" y="104"/>
                  </a:lnTo>
                  <a:lnTo>
                    <a:pt x="68" y="104"/>
                  </a:lnTo>
                  <a:lnTo>
                    <a:pt x="60" y="104"/>
                  </a:lnTo>
                  <a:lnTo>
                    <a:pt x="54" y="100"/>
                  </a:lnTo>
                  <a:lnTo>
                    <a:pt x="48" y="98"/>
                  </a:lnTo>
                  <a:lnTo>
                    <a:pt x="42" y="92"/>
                  </a:lnTo>
                  <a:lnTo>
                    <a:pt x="40" y="88"/>
                  </a:lnTo>
                  <a:lnTo>
                    <a:pt x="36" y="84"/>
                  </a:lnTo>
                  <a:lnTo>
                    <a:pt x="36" y="160"/>
                  </a:lnTo>
                  <a:lnTo>
                    <a:pt x="54" y="160"/>
                  </a:lnTo>
                  <a:lnTo>
                    <a:pt x="54" y="164"/>
                  </a:lnTo>
                  <a:lnTo>
                    <a:pt x="0" y="164"/>
                  </a:lnTo>
                  <a:lnTo>
                    <a:pt x="0" y="160"/>
                  </a:lnTo>
                  <a:lnTo>
                    <a:pt x="16" y="160"/>
                  </a:lnTo>
                  <a:close/>
                  <a:moveTo>
                    <a:pt x="36" y="40"/>
                  </a:moveTo>
                  <a:lnTo>
                    <a:pt x="36" y="68"/>
                  </a:lnTo>
                  <a:lnTo>
                    <a:pt x="38" y="76"/>
                  </a:lnTo>
                  <a:lnTo>
                    <a:pt x="40" y="84"/>
                  </a:lnTo>
                  <a:lnTo>
                    <a:pt x="46" y="90"/>
                  </a:lnTo>
                  <a:lnTo>
                    <a:pt x="52" y="96"/>
                  </a:lnTo>
                  <a:lnTo>
                    <a:pt x="60" y="100"/>
                  </a:lnTo>
                  <a:lnTo>
                    <a:pt x="68" y="100"/>
                  </a:lnTo>
                  <a:lnTo>
                    <a:pt x="74" y="100"/>
                  </a:lnTo>
                  <a:lnTo>
                    <a:pt x="80" y="98"/>
                  </a:lnTo>
                  <a:lnTo>
                    <a:pt x="84" y="96"/>
                  </a:lnTo>
                  <a:lnTo>
                    <a:pt x="88" y="92"/>
                  </a:lnTo>
                  <a:lnTo>
                    <a:pt x="90" y="86"/>
                  </a:lnTo>
                  <a:lnTo>
                    <a:pt x="92" y="80"/>
                  </a:lnTo>
                  <a:lnTo>
                    <a:pt x="92" y="72"/>
                  </a:lnTo>
                  <a:lnTo>
                    <a:pt x="92" y="64"/>
                  </a:lnTo>
                  <a:lnTo>
                    <a:pt x="94" y="52"/>
                  </a:lnTo>
                  <a:lnTo>
                    <a:pt x="92" y="32"/>
                  </a:lnTo>
                  <a:lnTo>
                    <a:pt x="88" y="16"/>
                  </a:lnTo>
                  <a:lnTo>
                    <a:pt x="86" y="10"/>
                  </a:lnTo>
                  <a:lnTo>
                    <a:pt x="82" y="8"/>
                  </a:lnTo>
                  <a:lnTo>
                    <a:pt x="76" y="4"/>
                  </a:lnTo>
                  <a:lnTo>
                    <a:pt x="70" y="4"/>
                  </a:lnTo>
                  <a:lnTo>
                    <a:pt x="60" y="6"/>
                  </a:lnTo>
                  <a:lnTo>
                    <a:pt x="52" y="10"/>
                  </a:lnTo>
                  <a:lnTo>
                    <a:pt x="46" y="16"/>
                  </a:lnTo>
                  <a:lnTo>
                    <a:pt x="40" y="24"/>
                  </a:lnTo>
                  <a:lnTo>
                    <a:pt x="38" y="32"/>
                  </a:lnTo>
                  <a:lnTo>
                    <a:pt x="36" y="40"/>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52" name="Line 56"/>
            <p:cNvSpPr>
              <a:spLocks noChangeShapeType="1"/>
            </p:cNvSpPr>
            <p:nvPr>
              <p:custDataLst>
                <p:tags r:id="rId33"/>
              </p:custDataLst>
            </p:nvPr>
          </p:nvSpPr>
          <p:spPr bwMode="auto">
            <a:xfrm>
              <a:off x="3928" y="2886"/>
              <a:ext cx="1" cy="2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lgn="ctr">
                  <a:solidFill>
                    <a:srgbClr val="000000"/>
                  </a:solidFill>
                  <a:round/>
                  <a:headEnd/>
                  <a:tailEnd/>
                </a14:hiddenLine>
              </a:ext>
            </a:extLst>
          </p:spPr>
          <p:txBody>
            <a:bodyPr/>
            <a:lstStyle/>
            <a:p>
              <a:endParaRPr lang="en-US" sz="3600"/>
            </a:p>
          </p:txBody>
        </p:sp>
        <p:sp>
          <p:nvSpPr>
            <p:cNvPr id="1049" name="Freeform 57"/>
            <p:cNvSpPr>
              <a:spLocks noEditPoints="1"/>
            </p:cNvSpPr>
            <p:nvPr>
              <p:custDataLst>
                <p:tags r:id="rId34"/>
              </p:custDataLst>
            </p:nvPr>
          </p:nvSpPr>
          <p:spPr bwMode="auto">
            <a:xfrm>
              <a:off x="4556" y="3292"/>
              <a:ext cx="38" cy="48"/>
            </a:xfrm>
            <a:custGeom>
              <a:avLst/>
              <a:gdLst/>
              <a:ahLst/>
              <a:cxnLst>
                <a:cxn ang="0">
                  <a:pos x="18" y="4"/>
                </a:cxn>
                <a:cxn ang="0">
                  <a:pos x="12" y="28"/>
                </a:cxn>
                <a:cxn ang="0">
                  <a:pos x="26" y="28"/>
                </a:cxn>
                <a:cxn ang="0">
                  <a:pos x="20" y="4"/>
                </a:cxn>
                <a:cxn ang="0">
                  <a:pos x="18" y="4"/>
                </a:cxn>
                <a:cxn ang="0">
                  <a:pos x="6" y="48"/>
                </a:cxn>
                <a:cxn ang="0">
                  <a:pos x="0" y="48"/>
                </a:cxn>
                <a:cxn ang="0">
                  <a:pos x="14" y="0"/>
                </a:cxn>
                <a:cxn ang="0">
                  <a:pos x="22" y="0"/>
                </a:cxn>
                <a:cxn ang="0">
                  <a:pos x="38" y="48"/>
                </a:cxn>
                <a:cxn ang="0">
                  <a:pos x="32" y="48"/>
                </a:cxn>
                <a:cxn ang="0">
                  <a:pos x="28" y="34"/>
                </a:cxn>
                <a:cxn ang="0">
                  <a:pos x="10" y="34"/>
                </a:cxn>
                <a:cxn ang="0">
                  <a:pos x="6" y="48"/>
                </a:cxn>
              </a:cxnLst>
              <a:rect l="0" t="0" r="0" b="0"/>
              <a:pathLst>
                <a:path w="38" h="48">
                  <a:moveTo>
                    <a:pt x="18" y="4"/>
                  </a:moveTo>
                  <a:lnTo>
                    <a:pt x="12" y="28"/>
                  </a:lnTo>
                  <a:lnTo>
                    <a:pt x="26" y="28"/>
                  </a:lnTo>
                  <a:lnTo>
                    <a:pt x="20" y="4"/>
                  </a:lnTo>
                  <a:lnTo>
                    <a:pt x="18" y="4"/>
                  </a:lnTo>
                  <a:close/>
                  <a:moveTo>
                    <a:pt x="6" y="48"/>
                  </a:moveTo>
                  <a:lnTo>
                    <a:pt x="0" y="48"/>
                  </a:lnTo>
                  <a:lnTo>
                    <a:pt x="14" y="0"/>
                  </a:lnTo>
                  <a:lnTo>
                    <a:pt x="22" y="0"/>
                  </a:lnTo>
                  <a:lnTo>
                    <a:pt x="38" y="48"/>
                  </a:lnTo>
                  <a:lnTo>
                    <a:pt x="32" y="48"/>
                  </a:lnTo>
                  <a:lnTo>
                    <a:pt x="28" y="34"/>
                  </a:lnTo>
                  <a:lnTo>
                    <a:pt x="10" y="34"/>
                  </a:lnTo>
                  <a:lnTo>
                    <a:pt x="6" y="4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50" name="Freeform 58"/>
            <p:cNvSpPr/>
            <p:nvPr>
              <p:custDataLst>
                <p:tags r:id="rId35"/>
              </p:custDataLst>
            </p:nvPr>
          </p:nvSpPr>
          <p:spPr bwMode="auto">
            <a:xfrm>
              <a:off x="4618" y="3292"/>
              <a:ext cx="35" cy="48"/>
            </a:xfrm>
            <a:custGeom>
              <a:avLst/>
              <a:gdLst/>
              <a:ahLst/>
              <a:cxnLst>
                <a:cxn ang="0">
                  <a:pos x="34" y="4"/>
                </a:cxn>
                <a:cxn ang="0">
                  <a:pos x="20" y="4"/>
                </a:cxn>
                <a:cxn ang="0">
                  <a:pos x="20" y="48"/>
                </a:cxn>
                <a:cxn ang="0">
                  <a:pos x="14" y="48"/>
                </a:cxn>
                <a:cxn ang="0">
                  <a:pos x="14" y="4"/>
                </a:cxn>
                <a:cxn ang="0">
                  <a:pos x="0" y="4"/>
                </a:cxn>
                <a:cxn ang="0">
                  <a:pos x="0" y="0"/>
                </a:cxn>
                <a:cxn ang="0">
                  <a:pos x="34" y="0"/>
                </a:cxn>
                <a:cxn ang="0">
                  <a:pos x="34" y="4"/>
                </a:cxn>
              </a:cxnLst>
              <a:rect l="0" t="0" r="0" b="0"/>
              <a:pathLst>
                <a:path w="34" h="48">
                  <a:moveTo>
                    <a:pt x="34" y="4"/>
                  </a:moveTo>
                  <a:lnTo>
                    <a:pt x="20" y="4"/>
                  </a:lnTo>
                  <a:lnTo>
                    <a:pt x="20" y="48"/>
                  </a:lnTo>
                  <a:lnTo>
                    <a:pt x="14" y="48"/>
                  </a:lnTo>
                  <a:lnTo>
                    <a:pt x="14" y="4"/>
                  </a:lnTo>
                  <a:lnTo>
                    <a:pt x="0" y="4"/>
                  </a:lnTo>
                  <a:lnTo>
                    <a:pt x="0" y="0"/>
                  </a:lnTo>
                  <a:lnTo>
                    <a:pt x="34" y="0"/>
                  </a:lnTo>
                  <a:lnTo>
                    <a:pt x="34" y="4"/>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51" name="Freeform 59"/>
            <p:cNvSpPr/>
            <p:nvPr>
              <p:custDataLst>
                <p:tags r:id="rId36"/>
              </p:custDataLst>
            </p:nvPr>
          </p:nvSpPr>
          <p:spPr bwMode="auto">
            <a:xfrm>
              <a:off x="4681" y="3292"/>
              <a:ext cx="35" cy="48"/>
            </a:xfrm>
            <a:custGeom>
              <a:avLst/>
              <a:gdLst/>
              <a:ahLst/>
              <a:cxnLst>
                <a:cxn ang="0">
                  <a:pos x="34" y="4"/>
                </a:cxn>
                <a:cxn ang="0">
                  <a:pos x="20" y="4"/>
                </a:cxn>
                <a:cxn ang="0">
                  <a:pos x="20" y="48"/>
                </a:cxn>
                <a:cxn ang="0">
                  <a:pos x="14" y="48"/>
                </a:cxn>
                <a:cxn ang="0">
                  <a:pos x="14" y="4"/>
                </a:cxn>
                <a:cxn ang="0">
                  <a:pos x="0" y="4"/>
                </a:cxn>
                <a:cxn ang="0">
                  <a:pos x="0" y="0"/>
                </a:cxn>
                <a:cxn ang="0">
                  <a:pos x="34" y="0"/>
                </a:cxn>
                <a:cxn ang="0">
                  <a:pos x="34" y="4"/>
                </a:cxn>
              </a:cxnLst>
              <a:rect l="0" t="0" r="0" b="0"/>
              <a:pathLst>
                <a:path w="34" h="48">
                  <a:moveTo>
                    <a:pt x="34" y="4"/>
                  </a:moveTo>
                  <a:lnTo>
                    <a:pt x="20" y="4"/>
                  </a:lnTo>
                  <a:lnTo>
                    <a:pt x="20" y="48"/>
                  </a:lnTo>
                  <a:lnTo>
                    <a:pt x="14" y="48"/>
                  </a:lnTo>
                  <a:lnTo>
                    <a:pt x="14" y="4"/>
                  </a:lnTo>
                  <a:lnTo>
                    <a:pt x="0" y="4"/>
                  </a:lnTo>
                  <a:lnTo>
                    <a:pt x="0" y="0"/>
                  </a:lnTo>
                  <a:lnTo>
                    <a:pt x="34" y="0"/>
                  </a:lnTo>
                  <a:lnTo>
                    <a:pt x="34" y="4"/>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6" name="Freeform 60"/>
            <p:cNvSpPr>
              <a:spLocks noEditPoints="1"/>
            </p:cNvSpPr>
            <p:nvPr>
              <p:custDataLst>
                <p:tags r:id="rId37"/>
              </p:custDataLst>
            </p:nvPr>
          </p:nvSpPr>
          <p:spPr bwMode="auto">
            <a:xfrm>
              <a:off x="4748" y="3290"/>
              <a:ext cx="40" cy="52"/>
            </a:xfrm>
            <a:custGeom>
              <a:avLst/>
              <a:gdLst/>
              <a:ahLst/>
              <a:cxnLst>
                <a:cxn ang="0">
                  <a:pos x="6" y="26"/>
                </a:cxn>
                <a:cxn ang="0">
                  <a:pos x="6" y="32"/>
                </a:cxn>
                <a:cxn ang="0">
                  <a:pos x="8" y="38"/>
                </a:cxn>
                <a:cxn ang="0">
                  <a:pos x="10" y="42"/>
                </a:cxn>
                <a:cxn ang="0">
                  <a:pos x="12" y="44"/>
                </a:cxn>
                <a:cxn ang="0">
                  <a:pos x="16" y="46"/>
                </a:cxn>
                <a:cxn ang="0">
                  <a:pos x="20" y="46"/>
                </a:cxn>
                <a:cxn ang="0">
                  <a:pos x="24" y="46"/>
                </a:cxn>
                <a:cxn ang="0">
                  <a:pos x="28" y="44"/>
                </a:cxn>
                <a:cxn ang="0">
                  <a:pos x="30" y="42"/>
                </a:cxn>
                <a:cxn ang="0">
                  <a:pos x="32" y="38"/>
                </a:cxn>
                <a:cxn ang="0">
                  <a:pos x="34" y="32"/>
                </a:cxn>
                <a:cxn ang="0">
                  <a:pos x="34" y="26"/>
                </a:cxn>
                <a:cxn ang="0">
                  <a:pos x="34" y="20"/>
                </a:cxn>
                <a:cxn ang="0">
                  <a:pos x="32" y="14"/>
                </a:cxn>
                <a:cxn ang="0">
                  <a:pos x="30" y="10"/>
                </a:cxn>
                <a:cxn ang="0">
                  <a:pos x="28" y="8"/>
                </a:cxn>
                <a:cxn ang="0">
                  <a:pos x="24" y="6"/>
                </a:cxn>
                <a:cxn ang="0">
                  <a:pos x="20" y="6"/>
                </a:cxn>
                <a:cxn ang="0">
                  <a:pos x="16" y="6"/>
                </a:cxn>
                <a:cxn ang="0">
                  <a:pos x="12" y="8"/>
                </a:cxn>
                <a:cxn ang="0">
                  <a:pos x="10" y="10"/>
                </a:cxn>
                <a:cxn ang="0">
                  <a:pos x="8" y="14"/>
                </a:cxn>
                <a:cxn ang="0">
                  <a:pos x="6" y="20"/>
                </a:cxn>
                <a:cxn ang="0">
                  <a:pos x="6" y="26"/>
                </a:cxn>
                <a:cxn ang="0">
                  <a:pos x="0" y="26"/>
                </a:cxn>
                <a:cxn ang="0">
                  <a:pos x="2" y="18"/>
                </a:cxn>
                <a:cxn ang="0">
                  <a:pos x="2" y="12"/>
                </a:cxn>
                <a:cxn ang="0">
                  <a:pos x="6" y="8"/>
                </a:cxn>
                <a:cxn ang="0">
                  <a:pos x="10" y="4"/>
                </a:cxn>
                <a:cxn ang="0">
                  <a:pos x="14" y="2"/>
                </a:cxn>
                <a:cxn ang="0">
                  <a:pos x="20" y="0"/>
                </a:cxn>
                <a:cxn ang="0">
                  <a:pos x="26" y="2"/>
                </a:cxn>
                <a:cxn ang="0">
                  <a:pos x="30" y="4"/>
                </a:cxn>
                <a:cxn ang="0">
                  <a:pos x="34" y="8"/>
                </a:cxn>
                <a:cxn ang="0">
                  <a:pos x="36" y="12"/>
                </a:cxn>
                <a:cxn ang="0">
                  <a:pos x="38" y="18"/>
                </a:cxn>
                <a:cxn ang="0">
                  <a:pos x="40" y="26"/>
                </a:cxn>
                <a:cxn ang="0">
                  <a:pos x="38" y="34"/>
                </a:cxn>
                <a:cxn ang="0">
                  <a:pos x="36" y="40"/>
                </a:cxn>
                <a:cxn ang="0">
                  <a:pos x="34" y="44"/>
                </a:cxn>
                <a:cxn ang="0">
                  <a:pos x="30" y="48"/>
                </a:cxn>
                <a:cxn ang="0">
                  <a:pos x="26" y="50"/>
                </a:cxn>
                <a:cxn ang="0">
                  <a:pos x="20" y="52"/>
                </a:cxn>
                <a:cxn ang="0">
                  <a:pos x="14" y="50"/>
                </a:cxn>
                <a:cxn ang="0">
                  <a:pos x="10" y="48"/>
                </a:cxn>
                <a:cxn ang="0">
                  <a:pos x="6" y="44"/>
                </a:cxn>
                <a:cxn ang="0">
                  <a:pos x="2" y="40"/>
                </a:cxn>
                <a:cxn ang="0">
                  <a:pos x="2" y="34"/>
                </a:cxn>
                <a:cxn ang="0">
                  <a:pos x="0" y="26"/>
                </a:cxn>
              </a:cxnLst>
              <a:rect l="0" t="0" r="0" b="0"/>
              <a:pathLst>
                <a:path w="40" h="52">
                  <a:moveTo>
                    <a:pt x="6" y="26"/>
                  </a:moveTo>
                  <a:lnTo>
                    <a:pt x="6" y="32"/>
                  </a:lnTo>
                  <a:lnTo>
                    <a:pt x="8" y="38"/>
                  </a:lnTo>
                  <a:lnTo>
                    <a:pt x="10" y="42"/>
                  </a:lnTo>
                  <a:lnTo>
                    <a:pt x="12" y="44"/>
                  </a:lnTo>
                  <a:lnTo>
                    <a:pt x="16" y="46"/>
                  </a:lnTo>
                  <a:lnTo>
                    <a:pt x="20" y="46"/>
                  </a:lnTo>
                  <a:lnTo>
                    <a:pt x="24" y="46"/>
                  </a:lnTo>
                  <a:lnTo>
                    <a:pt x="28" y="44"/>
                  </a:lnTo>
                  <a:lnTo>
                    <a:pt x="30" y="42"/>
                  </a:lnTo>
                  <a:lnTo>
                    <a:pt x="32" y="38"/>
                  </a:lnTo>
                  <a:lnTo>
                    <a:pt x="34" y="32"/>
                  </a:lnTo>
                  <a:lnTo>
                    <a:pt x="34" y="26"/>
                  </a:lnTo>
                  <a:lnTo>
                    <a:pt x="34" y="20"/>
                  </a:lnTo>
                  <a:lnTo>
                    <a:pt x="32" y="14"/>
                  </a:lnTo>
                  <a:lnTo>
                    <a:pt x="30" y="10"/>
                  </a:lnTo>
                  <a:lnTo>
                    <a:pt x="28" y="8"/>
                  </a:lnTo>
                  <a:lnTo>
                    <a:pt x="24" y="6"/>
                  </a:lnTo>
                  <a:lnTo>
                    <a:pt x="20" y="6"/>
                  </a:lnTo>
                  <a:lnTo>
                    <a:pt x="16" y="6"/>
                  </a:lnTo>
                  <a:lnTo>
                    <a:pt x="12" y="8"/>
                  </a:lnTo>
                  <a:lnTo>
                    <a:pt x="10" y="10"/>
                  </a:lnTo>
                  <a:lnTo>
                    <a:pt x="8" y="14"/>
                  </a:lnTo>
                  <a:lnTo>
                    <a:pt x="6" y="20"/>
                  </a:lnTo>
                  <a:lnTo>
                    <a:pt x="6" y="26"/>
                  </a:lnTo>
                  <a:close/>
                  <a:moveTo>
                    <a:pt x="0" y="26"/>
                  </a:moveTo>
                  <a:lnTo>
                    <a:pt x="2" y="18"/>
                  </a:lnTo>
                  <a:lnTo>
                    <a:pt x="2" y="12"/>
                  </a:lnTo>
                  <a:lnTo>
                    <a:pt x="6" y="8"/>
                  </a:lnTo>
                  <a:lnTo>
                    <a:pt x="10" y="4"/>
                  </a:lnTo>
                  <a:lnTo>
                    <a:pt x="14" y="2"/>
                  </a:lnTo>
                  <a:lnTo>
                    <a:pt x="20" y="0"/>
                  </a:lnTo>
                  <a:lnTo>
                    <a:pt x="26" y="2"/>
                  </a:lnTo>
                  <a:lnTo>
                    <a:pt x="30" y="4"/>
                  </a:lnTo>
                  <a:lnTo>
                    <a:pt x="34" y="8"/>
                  </a:lnTo>
                  <a:lnTo>
                    <a:pt x="36" y="12"/>
                  </a:lnTo>
                  <a:lnTo>
                    <a:pt x="38" y="18"/>
                  </a:lnTo>
                  <a:lnTo>
                    <a:pt x="40" y="26"/>
                  </a:lnTo>
                  <a:lnTo>
                    <a:pt x="38" y="34"/>
                  </a:lnTo>
                  <a:lnTo>
                    <a:pt x="36" y="40"/>
                  </a:lnTo>
                  <a:lnTo>
                    <a:pt x="34" y="44"/>
                  </a:lnTo>
                  <a:lnTo>
                    <a:pt x="30" y="48"/>
                  </a:lnTo>
                  <a:lnTo>
                    <a:pt x="26" y="50"/>
                  </a:lnTo>
                  <a:lnTo>
                    <a:pt x="20" y="52"/>
                  </a:lnTo>
                  <a:lnTo>
                    <a:pt x="14" y="50"/>
                  </a:lnTo>
                  <a:lnTo>
                    <a:pt x="10" y="48"/>
                  </a:lnTo>
                  <a:lnTo>
                    <a:pt x="6" y="44"/>
                  </a:lnTo>
                  <a:lnTo>
                    <a:pt x="2" y="40"/>
                  </a:lnTo>
                  <a:lnTo>
                    <a:pt x="2" y="34"/>
                  </a:lnTo>
                  <a:lnTo>
                    <a:pt x="0" y="26"/>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53" name="Freeform 61"/>
            <p:cNvSpPr>
              <a:spLocks noEditPoints="1"/>
            </p:cNvSpPr>
            <p:nvPr>
              <p:custDataLst>
                <p:tags r:id="rId38"/>
              </p:custDataLst>
            </p:nvPr>
          </p:nvSpPr>
          <p:spPr bwMode="auto">
            <a:xfrm>
              <a:off x="4824" y="3292"/>
              <a:ext cx="33" cy="48"/>
            </a:xfrm>
            <a:custGeom>
              <a:avLst/>
              <a:gdLst/>
              <a:ahLst/>
              <a:cxnLst>
                <a:cxn ang="0">
                  <a:pos x="6" y="4"/>
                </a:cxn>
                <a:cxn ang="0">
                  <a:pos x="6" y="22"/>
                </a:cxn>
                <a:cxn ang="0">
                  <a:pos x="16" y="22"/>
                </a:cxn>
                <a:cxn ang="0">
                  <a:pos x="20" y="22"/>
                </a:cxn>
                <a:cxn ang="0">
                  <a:pos x="24" y="20"/>
                </a:cxn>
                <a:cxn ang="0">
                  <a:pos x="26" y="16"/>
                </a:cxn>
                <a:cxn ang="0">
                  <a:pos x="26" y="12"/>
                </a:cxn>
                <a:cxn ang="0">
                  <a:pos x="26" y="8"/>
                </a:cxn>
                <a:cxn ang="0">
                  <a:pos x="24" y="6"/>
                </a:cxn>
                <a:cxn ang="0">
                  <a:pos x="20" y="4"/>
                </a:cxn>
                <a:cxn ang="0">
                  <a:pos x="16" y="4"/>
                </a:cxn>
                <a:cxn ang="0">
                  <a:pos x="6" y="4"/>
                </a:cxn>
                <a:cxn ang="0">
                  <a:pos x="6" y="48"/>
                </a:cxn>
                <a:cxn ang="0">
                  <a:pos x="0" y="48"/>
                </a:cxn>
                <a:cxn ang="0">
                  <a:pos x="0" y="0"/>
                </a:cxn>
                <a:cxn ang="0">
                  <a:pos x="16" y="0"/>
                </a:cxn>
                <a:cxn ang="0">
                  <a:pos x="22" y="0"/>
                </a:cxn>
                <a:cxn ang="0">
                  <a:pos x="28" y="2"/>
                </a:cxn>
                <a:cxn ang="0">
                  <a:pos x="32" y="6"/>
                </a:cxn>
                <a:cxn ang="0">
                  <a:pos x="32" y="12"/>
                </a:cxn>
                <a:cxn ang="0">
                  <a:pos x="32" y="18"/>
                </a:cxn>
                <a:cxn ang="0">
                  <a:pos x="30" y="20"/>
                </a:cxn>
                <a:cxn ang="0">
                  <a:pos x="26" y="24"/>
                </a:cxn>
                <a:cxn ang="0">
                  <a:pos x="22" y="26"/>
                </a:cxn>
                <a:cxn ang="0">
                  <a:pos x="34" y="48"/>
                </a:cxn>
                <a:cxn ang="0">
                  <a:pos x="28" y="48"/>
                </a:cxn>
                <a:cxn ang="0">
                  <a:pos x="18" y="26"/>
                </a:cxn>
                <a:cxn ang="0">
                  <a:pos x="6" y="26"/>
                </a:cxn>
                <a:cxn ang="0">
                  <a:pos x="6" y="48"/>
                </a:cxn>
              </a:cxnLst>
              <a:rect l="0" t="0" r="0" b="0"/>
              <a:pathLst>
                <a:path w="34" h="48">
                  <a:moveTo>
                    <a:pt x="6" y="4"/>
                  </a:moveTo>
                  <a:lnTo>
                    <a:pt x="6" y="22"/>
                  </a:lnTo>
                  <a:lnTo>
                    <a:pt x="16" y="22"/>
                  </a:lnTo>
                  <a:lnTo>
                    <a:pt x="20" y="22"/>
                  </a:lnTo>
                  <a:lnTo>
                    <a:pt x="24" y="20"/>
                  </a:lnTo>
                  <a:lnTo>
                    <a:pt x="26" y="16"/>
                  </a:lnTo>
                  <a:lnTo>
                    <a:pt x="26" y="12"/>
                  </a:lnTo>
                  <a:lnTo>
                    <a:pt x="26" y="8"/>
                  </a:lnTo>
                  <a:lnTo>
                    <a:pt x="24" y="6"/>
                  </a:lnTo>
                  <a:lnTo>
                    <a:pt x="20" y="4"/>
                  </a:lnTo>
                  <a:lnTo>
                    <a:pt x="16" y="4"/>
                  </a:lnTo>
                  <a:lnTo>
                    <a:pt x="6" y="4"/>
                  </a:lnTo>
                  <a:close/>
                  <a:moveTo>
                    <a:pt x="6" y="48"/>
                  </a:moveTo>
                  <a:lnTo>
                    <a:pt x="0" y="48"/>
                  </a:lnTo>
                  <a:lnTo>
                    <a:pt x="0" y="0"/>
                  </a:lnTo>
                  <a:lnTo>
                    <a:pt x="16" y="0"/>
                  </a:lnTo>
                  <a:lnTo>
                    <a:pt x="22" y="0"/>
                  </a:lnTo>
                  <a:lnTo>
                    <a:pt x="28" y="2"/>
                  </a:lnTo>
                  <a:lnTo>
                    <a:pt x="32" y="6"/>
                  </a:lnTo>
                  <a:lnTo>
                    <a:pt x="32" y="12"/>
                  </a:lnTo>
                  <a:lnTo>
                    <a:pt x="32" y="18"/>
                  </a:lnTo>
                  <a:lnTo>
                    <a:pt x="30" y="20"/>
                  </a:lnTo>
                  <a:lnTo>
                    <a:pt x="26" y="24"/>
                  </a:lnTo>
                  <a:lnTo>
                    <a:pt x="22" y="26"/>
                  </a:lnTo>
                  <a:lnTo>
                    <a:pt x="34" y="48"/>
                  </a:lnTo>
                  <a:lnTo>
                    <a:pt x="28" y="48"/>
                  </a:lnTo>
                  <a:lnTo>
                    <a:pt x="18" y="26"/>
                  </a:lnTo>
                  <a:lnTo>
                    <a:pt x="6" y="26"/>
                  </a:lnTo>
                  <a:lnTo>
                    <a:pt x="6" y="4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54" name="Freeform 62"/>
            <p:cNvSpPr/>
            <p:nvPr>
              <p:custDataLst>
                <p:tags r:id="rId39"/>
              </p:custDataLst>
            </p:nvPr>
          </p:nvSpPr>
          <p:spPr bwMode="auto">
            <a:xfrm>
              <a:off x="4896" y="3292"/>
              <a:ext cx="37" cy="48"/>
            </a:xfrm>
            <a:custGeom>
              <a:avLst/>
              <a:gdLst/>
              <a:ahLst/>
              <a:cxnLst>
                <a:cxn ang="0">
                  <a:pos x="6" y="48"/>
                </a:cxn>
                <a:cxn ang="0">
                  <a:pos x="0" y="48"/>
                </a:cxn>
                <a:cxn ang="0">
                  <a:pos x="0" y="0"/>
                </a:cxn>
                <a:cxn ang="0">
                  <a:pos x="8" y="0"/>
                </a:cxn>
                <a:cxn ang="0">
                  <a:pos x="30" y="38"/>
                </a:cxn>
                <a:cxn ang="0">
                  <a:pos x="30" y="38"/>
                </a:cxn>
                <a:cxn ang="0">
                  <a:pos x="30" y="0"/>
                </a:cxn>
                <a:cxn ang="0">
                  <a:pos x="36" y="0"/>
                </a:cxn>
                <a:cxn ang="0">
                  <a:pos x="36" y="48"/>
                </a:cxn>
                <a:cxn ang="0">
                  <a:pos x="30" y="48"/>
                </a:cxn>
                <a:cxn ang="0">
                  <a:pos x="6" y="4"/>
                </a:cxn>
                <a:cxn ang="0">
                  <a:pos x="6" y="4"/>
                </a:cxn>
                <a:cxn ang="0">
                  <a:pos x="6" y="48"/>
                </a:cxn>
              </a:cxnLst>
              <a:rect l="0" t="0" r="0" b="0"/>
              <a:pathLst>
                <a:path w="36" h="48">
                  <a:moveTo>
                    <a:pt x="6" y="48"/>
                  </a:moveTo>
                  <a:lnTo>
                    <a:pt x="0" y="48"/>
                  </a:lnTo>
                  <a:lnTo>
                    <a:pt x="0" y="0"/>
                  </a:lnTo>
                  <a:lnTo>
                    <a:pt x="8" y="0"/>
                  </a:lnTo>
                  <a:lnTo>
                    <a:pt x="30" y="38"/>
                  </a:lnTo>
                  <a:lnTo>
                    <a:pt x="30" y="0"/>
                  </a:lnTo>
                  <a:lnTo>
                    <a:pt x="36" y="0"/>
                  </a:lnTo>
                  <a:lnTo>
                    <a:pt x="36" y="48"/>
                  </a:lnTo>
                  <a:lnTo>
                    <a:pt x="30" y="48"/>
                  </a:lnTo>
                  <a:lnTo>
                    <a:pt x="6" y="4"/>
                  </a:lnTo>
                  <a:lnTo>
                    <a:pt x="6" y="4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55" name="Freeform 63"/>
            <p:cNvSpPr/>
            <p:nvPr>
              <p:custDataLst>
                <p:tags r:id="rId40"/>
              </p:custDataLst>
            </p:nvPr>
          </p:nvSpPr>
          <p:spPr bwMode="auto">
            <a:xfrm>
              <a:off x="4972" y="3292"/>
              <a:ext cx="32" cy="48"/>
            </a:xfrm>
            <a:custGeom>
              <a:avLst/>
              <a:gdLst/>
              <a:ahLst/>
              <a:cxnLst>
                <a:cxn ang="0">
                  <a:pos x="0" y="0"/>
                </a:cxn>
                <a:cxn ang="0">
                  <a:pos x="30" y="0"/>
                </a:cxn>
                <a:cxn ang="0">
                  <a:pos x="30" y="4"/>
                </a:cxn>
                <a:cxn ang="0">
                  <a:pos x="6" y="4"/>
                </a:cxn>
                <a:cxn ang="0">
                  <a:pos x="6" y="20"/>
                </a:cxn>
                <a:cxn ang="0">
                  <a:pos x="24" y="20"/>
                </a:cxn>
                <a:cxn ang="0">
                  <a:pos x="24" y="26"/>
                </a:cxn>
                <a:cxn ang="0">
                  <a:pos x="6" y="26"/>
                </a:cxn>
                <a:cxn ang="0">
                  <a:pos x="6" y="44"/>
                </a:cxn>
                <a:cxn ang="0">
                  <a:pos x="32" y="44"/>
                </a:cxn>
                <a:cxn ang="0">
                  <a:pos x="32" y="48"/>
                </a:cxn>
                <a:cxn ang="0">
                  <a:pos x="0" y="48"/>
                </a:cxn>
                <a:cxn ang="0">
                  <a:pos x="0" y="0"/>
                </a:cxn>
              </a:cxnLst>
              <a:rect l="0" t="0" r="0" b="0"/>
              <a:pathLst>
                <a:path w="32" h="48">
                  <a:moveTo>
                    <a:pt x="0" y="0"/>
                  </a:moveTo>
                  <a:lnTo>
                    <a:pt x="30" y="0"/>
                  </a:lnTo>
                  <a:lnTo>
                    <a:pt x="30" y="4"/>
                  </a:lnTo>
                  <a:lnTo>
                    <a:pt x="6" y="4"/>
                  </a:lnTo>
                  <a:lnTo>
                    <a:pt x="6" y="20"/>
                  </a:lnTo>
                  <a:lnTo>
                    <a:pt x="24" y="20"/>
                  </a:lnTo>
                  <a:lnTo>
                    <a:pt x="24" y="26"/>
                  </a:lnTo>
                  <a:lnTo>
                    <a:pt x="6" y="26"/>
                  </a:lnTo>
                  <a:lnTo>
                    <a:pt x="6" y="44"/>
                  </a:lnTo>
                  <a:lnTo>
                    <a:pt x="32" y="44"/>
                  </a:lnTo>
                  <a:lnTo>
                    <a:pt x="32" y="48"/>
                  </a:lnTo>
                  <a:lnTo>
                    <a:pt x="0" y="48"/>
                  </a:lnTo>
                  <a:lnTo>
                    <a:pt x="0" y="0"/>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56" name="Freeform 64"/>
            <p:cNvSpPr/>
            <p:nvPr>
              <p:custDataLst>
                <p:tags r:id="rId41"/>
              </p:custDataLst>
            </p:nvPr>
          </p:nvSpPr>
          <p:spPr bwMode="auto">
            <a:xfrm>
              <a:off x="5034" y="3292"/>
              <a:ext cx="35" cy="48"/>
            </a:xfrm>
            <a:custGeom>
              <a:avLst/>
              <a:gdLst/>
              <a:ahLst/>
              <a:cxnLst>
                <a:cxn ang="0">
                  <a:pos x="16" y="48"/>
                </a:cxn>
                <a:cxn ang="0">
                  <a:pos x="16" y="28"/>
                </a:cxn>
                <a:cxn ang="0">
                  <a:pos x="0" y="0"/>
                </a:cxn>
                <a:cxn ang="0">
                  <a:pos x="6" y="0"/>
                </a:cxn>
                <a:cxn ang="0">
                  <a:pos x="18" y="22"/>
                </a:cxn>
                <a:cxn ang="0">
                  <a:pos x="30" y="0"/>
                </a:cxn>
                <a:cxn ang="0">
                  <a:pos x="36" y="0"/>
                </a:cxn>
                <a:cxn ang="0">
                  <a:pos x="22" y="28"/>
                </a:cxn>
                <a:cxn ang="0">
                  <a:pos x="22" y="48"/>
                </a:cxn>
                <a:cxn ang="0">
                  <a:pos x="16" y="48"/>
                </a:cxn>
              </a:cxnLst>
              <a:rect l="0" t="0" r="0" b="0"/>
              <a:pathLst>
                <a:path w="36" h="48">
                  <a:moveTo>
                    <a:pt x="16" y="48"/>
                  </a:moveTo>
                  <a:lnTo>
                    <a:pt x="16" y="28"/>
                  </a:lnTo>
                  <a:lnTo>
                    <a:pt x="0" y="0"/>
                  </a:lnTo>
                  <a:lnTo>
                    <a:pt x="6" y="0"/>
                  </a:lnTo>
                  <a:lnTo>
                    <a:pt x="18" y="22"/>
                  </a:lnTo>
                  <a:lnTo>
                    <a:pt x="30" y="0"/>
                  </a:lnTo>
                  <a:lnTo>
                    <a:pt x="36" y="0"/>
                  </a:lnTo>
                  <a:lnTo>
                    <a:pt x="22" y="28"/>
                  </a:lnTo>
                  <a:lnTo>
                    <a:pt x="22" y="48"/>
                  </a:lnTo>
                  <a:lnTo>
                    <a:pt x="16" y="48"/>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57" name="Freeform 65"/>
            <p:cNvSpPr/>
            <p:nvPr>
              <p:custDataLst>
                <p:tags r:id="rId42"/>
              </p:custDataLst>
            </p:nvPr>
          </p:nvSpPr>
          <p:spPr bwMode="auto">
            <a:xfrm>
              <a:off x="5103" y="3290"/>
              <a:ext cx="33" cy="52"/>
            </a:xfrm>
            <a:custGeom>
              <a:avLst/>
              <a:gdLst/>
              <a:ahLst/>
              <a:cxnLst>
                <a:cxn ang="0">
                  <a:pos x="32" y="12"/>
                </a:cxn>
                <a:cxn ang="0">
                  <a:pos x="26" y="14"/>
                </a:cxn>
                <a:cxn ang="0">
                  <a:pos x="26" y="10"/>
                </a:cxn>
                <a:cxn ang="0">
                  <a:pos x="24" y="8"/>
                </a:cxn>
                <a:cxn ang="0">
                  <a:pos x="20" y="6"/>
                </a:cxn>
                <a:cxn ang="0">
                  <a:pos x="16" y="6"/>
                </a:cxn>
                <a:cxn ang="0">
                  <a:pos x="12" y="6"/>
                </a:cxn>
                <a:cxn ang="0">
                  <a:pos x="8" y="8"/>
                </a:cxn>
                <a:cxn ang="0">
                  <a:pos x="6" y="10"/>
                </a:cxn>
                <a:cxn ang="0">
                  <a:pos x="6" y="12"/>
                </a:cxn>
                <a:cxn ang="0">
                  <a:pos x="6" y="16"/>
                </a:cxn>
                <a:cxn ang="0">
                  <a:pos x="10" y="18"/>
                </a:cxn>
                <a:cxn ang="0">
                  <a:pos x="12" y="20"/>
                </a:cxn>
                <a:cxn ang="0">
                  <a:pos x="16" y="22"/>
                </a:cxn>
                <a:cxn ang="0">
                  <a:pos x="20" y="24"/>
                </a:cxn>
                <a:cxn ang="0">
                  <a:pos x="24" y="24"/>
                </a:cxn>
                <a:cxn ang="0">
                  <a:pos x="28" y="26"/>
                </a:cxn>
                <a:cxn ang="0">
                  <a:pos x="32" y="30"/>
                </a:cxn>
                <a:cxn ang="0">
                  <a:pos x="34" y="32"/>
                </a:cxn>
                <a:cxn ang="0">
                  <a:pos x="34" y="36"/>
                </a:cxn>
                <a:cxn ang="0">
                  <a:pos x="34" y="40"/>
                </a:cxn>
                <a:cxn ang="0">
                  <a:pos x="32" y="44"/>
                </a:cxn>
                <a:cxn ang="0">
                  <a:pos x="30" y="46"/>
                </a:cxn>
                <a:cxn ang="0">
                  <a:pos x="28" y="50"/>
                </a:cxn>
                <a:cxn ang="0">
                  <a:pos x="22" y="50"/>
                </a:cxn>
                <a:cxn ang="0">
                  <a:pos x="18" y="52"/>
                </a:cxn>
                <a:cxn ang="0">
                  <a:pos x="12" y="50"/>
                </a:cxn>
                <a:cxn ang="0">
                  <a:pos x="8" y="50"/>
                </a:cxn>
                <a:cxn ang="0">
                  <a:pos x="6" y="48"/>
                </a:cxn>
                <a:cxn ang="0">
                  <a:pos x="4" y="44"/>
                </a:cxn>
                <a:cxn ang="0">
                  <a:pos x="2" y="42"/>
                </a:cxn>
                <a:cxn ang="0">
                  <a:pos x="0" y="38"/>
                </a:cxn>
                <a:cxn ang="0">
                  <a:pos x="4" y="36"/>
                </a:cxn>
                <a:cxn ang="0">
                  <a:pos x="6" y="40"/>
                </a:cxn>
                <a:cxn ang="0">
                  <a:pos x="10" y="44"/>
                </a:cxn>
                <a:cxn ang="0">
                  <a:pos x="12" y="46"/>
                </a:cxn>
                <a:cxn ang="0">
                  <a:pos x="18" y="46"/>
                </a:cxn>
                <a:cxn ang="0">
                  <a:pos x="22" y="46"/>
                </a:cxn>
                <a:cxn ang="0">
                  <a:pos x="26" y="44"/>
                </a:cxn>
                <a:cxn ang="0">
                  <a:pos x="28" y="42"/>
                </a:cxn>
                <a:cxn ang="0">
                  <a:pos x="28" y="38"/>
                </a:cxn>
                <a:cxn ang="0">
                  <a:pos x="28" y="34"/>
                </a:cxn>
                <a:cxn ang="0">
                  <a:pos x="26" y="32"/>
                </a:cxn>
                <a:cxn ang="0">
                  <a:pos x="22" y="30"/>
                </a:cxn>
                <a:cxn ang="0">
                  <a:pos x="18" y="28"/>
                </a:cxn>
                <a:cxn ang="0">
                  <a:pos x="14" y="26"/>
                </a:cxn>
                <a:cxn ang="0">
                  <a:pos x="10" y="26"/>
                </a:cxn>
                <a:cxn ang="0">
                  <a:pos x="6" y="24"/>
                </a:cxn>
                <a:cxn ang="0">
                  <a:pos x="4" y="20"/>
                </a:cxn>
                <a:cxn ang="0">
                  <a:pos x="2" y="18"/>
                </a:cxn>
                <a:cxn ang="0">
                  <a:pos x="0" y="14"/>
                </a:cxn>
                <a:cxn ang="0">
                  <a:pos x="2" y="8"/>
                </a:cxn>
                <a:cxn ang="0">
                  <a:pos x="4" y="4"/>
                </a:cxn>
                <a:cxn ang="0">
                  <a:pos x="10" y="2"/>
                </a:cxn>
                <a:cxn ang="0">
                  <a:pos x="16" y="0"/>
                </a:cxn>
                <a:cxn ang="0">
                  <a:pos x="22" y="2"/>
                </a:cxn>
                <a:cxn ang="0">
                  <a:pos x="26" y="4"/>
                </a:cxn>
                <a:cxn ang="0">
                  <a:pos x="30" y="8"/>
                </a:cxn>
                <a:cxn ang="0">
                  <a:pos x="32" y="12"/>
                </a:cxn>
              </a:cxnLst>
              <a:rect l="0" t="0" r="0" b="0"/>
              <a:pathLst>
                <a:path w="34" h="52">
                  <a:moveTo>
                    <a:pt x="32" y="12"/>
                  </a:moveTo>
                  <a:lnTo>
                    <a:pt x="26" y="14"/>
                  </a:lnTo>
                  <a:lnTo>
                    <a:pt x="26" y="10"/>
                  </a:lnTo>
                  <a:lnTo>
                    <a:pt x="24" y="8"/>
                  </a:lnTo>
                  <a:lnTo>
                    <a:pt x="20" y="6"/>
                  </a:lnTo>
                  <a:lnTo>
                    <a:pt x="16" y="6"/>
                  </a:lnTo>
                  <a:lnTo>
                    <a:pt x="12" y="6"/>
                  </a:lnTo>
                  <a:lnTo>
                    <a:pt x="8" y="8"/>
                  </a:lnTo>
                  <a:lnTo>
                    <a:pt x="6" y="10"/>
                  </a:lnTo>
                  <a:lnTo>
                    <a:pt x="6" y="12"/>
                  </a:lnTo>
                  <a:lnTo>
                    <a:pt x="6" y="16"/>
                  </a:lnTo>
                  <a:lnTo>
                    <a:pt x="10" y="18"/>
                  </a:lnTo>
                  <a:lnTo>
                    <a:pt x="12" y="20"/>
                  </a:lnTo>
                  <a:lnTo>
                    <a:pt x="16" y="22"/>
                  </a:lnTo>
                  <a:lnTo>
                    <a:pt x="20" y="24"/>
                  </a:lnTo>
                  <a:lnTo>
                    <a:pt x="24" y="24"/>
                  </a:lnTo>
                  <a:lnTo>
                    <a:pt x="28" y="26"/>
                  </a:lnTo>
                  <a:lnTo>
                    <a:pt x="32" y="30"/>
                  </a:lnTo>
                  <a:lnTo>
                    <a:pt x="34" y="32"/>
                  </a:lnTo>
                  <a:lnTo>
                    <a:pt x="34" y="36"/>
                  </a:lnTo>
                  <a:lnTo>
                    <a:pt x="34" y="40"/>
                  </a:lnTo>
                  <a:lnTo>
                    <a:pt x="32" y="44"/>
                  </a:lnTo>
                  <a:lnTo>
                    <a:pt x="30" y="46"/>
                  </a:lnTo>
                  <a:lnTo>
                    <a:pt x="28" y="50"/>
                  </a:lnTo>
                  <a:lnTo>
                    <a:pt x="22" y="50"/>
                  </a:lnTo>
                  <a:lnTo>
                    <a:pt x="18" y="52"/>
                  </a:lnTo>
                  <a:lnTo>
                    <a:pt x="12" y="50"/>
                  </a:lnTo>
                  <a:lnTo>
                    <a:pt x="8" y="50"/>
                  </a:lnTo>
                  <a:lnTo>
                    <a:pt x="6" y="48"/>
                  </a:lnTo>
                  <a:lnTo>
                    <a:pt x="4" y="44"/>
                  </a:lnTo>
                  <a:lnTo>
                    <a:pt x="2" y="42"/>
                  </a:lnTo>
                  <a:lnTo>
                    <a:pt x="0" y="38"/>
                  </a:lnTo>
                  <a:lnTo>
                    <a:pt x="4" y="36"/>
                  </a:lnTo>
                  <a:lnTo>
                    <a:pt x="6" y="40"/>
                  </a:lnTo>
                  <a:lnTo>
                    <a:pt x="10" y="44"/>
                  </a:lnTo>
                  <a:lnTo>
                    <a:pt x="12" y="46"/>
                  </a:lnTo>
                  <a:lnTo>
                    <a:pt x="18" y="46"/>
                  </a:lnTo>
                  <a:lnTo>
                    <a:pt x="22" y="46"/>
                  </a:lnTo>
                  <a:lnTo>
                    <a:pt x="26" y="44"/>
                  </a:lnTo>
                  <a:lnTo>
                    <a:pt x="28" y="42"/>
                  </a:lnTo>
                  <a:lnTo>
                    <a:pt x="28" y="38"/>
                  </a:lnTo>
                  <a:lnTo>
                    <a:pt x="28" y="34"/>
                  </a:lnTo>
                  <a:lnTo>
                    <a:pt x="26" y="32"/>
                  </a:lnTo>
                  <a:lnTo>
                    <a:pt x="22" y="30"/>
                  </a:lnTo>
                  <a:lnTo>
                    <a:pt x="18" y="28"/>
                  </a:lnTo>
                  <a:lnTo>
                    <a:pt x="14" y="26"/>
                  </a:lnTo>
                  <a:lnTo>
                    <a:pt x="10" y="26"/>
                  </a:lnTo>
                  <a:lnTo>
                    <a:pt x="6" y="24"/>
                  </a:lnTo>
                  <a:lnTo>
                    <a:pt x="4" y="20"/>
                  </a:lnTo>
                  <a:lnTo>
                    <a:pt x="2" y="18"/>
                  </a:lnTo>
                  <a:lnTo>
                    <a:pt x="0" y="14"/>
                  </a:lnTo>
                  <a:lnTo>
                    <a:pt x="2" y="8"/>
                  </a:lnTo>
                  <a:lnTo>
                    <a:pt x="4" y="4"/>
                  </a:lnTo>
                  <a:lnTo>
                    <a:pt x="10" y="2"/>
                  </a:lnTo>
                  <a:lnTo>
                    <a:pt x="16" y="0"/>
                  </a:lnTo>
                  <a:lnTo>
                    <a:pt x="22" y="2"/>
                  </a:lnTo>
                  <a:lnTo>
                    <a:pt x="26" y="4"/>
                  </a:lnTo>
                  <a:lnTo>
                    <a:pt x="30" y="8"/>
                  </a:lnTo>
                  <a:lnTo>
                    <a:pt x="32" y="12"/>
                  </a:lnTo>
                  <a:close/>
                </a:path>
              </a:pathLst>
            </a:custGeom>
            <a:solidFill>
              <a:srgbClr val="704A2A">
                <a:alpha val="89803"/>
              </a:srgbClr>
            </a:solidFill>
            <a:ln w="0">
              <a:noFill/>
              <a:prstDash val="solid"/>
              <a:round/>
            </a:ln>
          </p:spPr>
          <p:txBody>
            <a:bodyPr/>
            <a:lstStyle/>
            <a:p>
              <a:pPr eaLnBrk="0" hangingPunct="0">
                <a:buSzTx/>
              </a:pPr>
              <a:endParaRPr sz="3600">
                <a:ln w="9525" cap="flat" cmpd="sng" algn="ctr">
                  <a:noFill/>
                  <a:prstDash val="solid"/>
                  <a:round/>
                  <a:headEnd type="none" w="med" len="med"/>
                  <a:tailEnd type="none" w="med" len="med"/>
                </a:ln>
                <a:solidFill>
                  <a:srgbClr val="000000"/>
                </a:solidFill>
                <a:latin typeface="Arial"/>
                <a:cs typeface="Arial"/>
                <a:sym typeface="Wingdings"/>
              </a:endParaRPr>
            </a:p>
          </p:txBody>
        </p:sp>
        <p:sp>
          <p:nvSpPr>
            <p:cNvPr id="1062" name="Line 66"/>
            <p:cNvSpPr>
              <a:spLocks noChangeShapeType="1"/>
            </p:cNvSpPr>
            <p:nvPr>
              <p:custDataLst>
                <p:tags r:id="rId43"/>
              </p:custDataLst>
            </p:nvPr>
          </p:nvSpPr>
          <p:spPr bwMode="auto">
            <a:xfrm>
              <a:off x="4570" y="2886"/>
              <a:ext cx="1" cy="2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lgn="ctr">
                  <a:solidFill>
                    <a:srgbClr val="000000"/>
                  </a:solidFill>
                  <a:round/>
                  <a:headEnd/>
                  <a:tailEnd/>
                </a14:hiddenLine>
              </a:ext>
            </a:extLst>
          </p:spPr>
          <p:txBody>
            <a:bodyPr/>
            <a:lstStyle/>
            <a:p>
              <a:endParaRPr lang="en-US" sz="3600"/>
            </a:p>
          </p:txBody>
        </p:sp>
      </p:grpSp>
    </p:spTree>
    <p:extLst>
      <p:ext uri="{BB962C8B-B14F-4D97-AF65-F5344CB8AC3E}">
        <p14:creationId xmlns:p14="http://schemas.microsoft.com/office/powerpoint/2010/main" val="2393152609"/>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l" rtl="0" eaLnBrk="0" fontAlgn="base" hangingPunct="0">
        <a:spcBef>
          <a:spcPct val="0"/>
        </a:spcBef>
        <a:spcAft>
          <a:spcPct val="0"/>
        </a:spcAft>
        <a:buSzPct val="100000"/>
        <a:defRPr sz="8400">
          <a:solidFill>
            <a:schemeClr val="tx2"/>
          </a:solidFill>
          <a:latin typeface="Times New Roman" pitchFamily="18" charset="0"/>
          <a:ea typeface="+mj-ea"/>
          <a:cs typeface="+mj-cs"/>
        </a:defRPr>
      </a:lvl1pPr>
      <a:lvl2pPr algn="l" rtl="0" eaLnBrk="0" fontAlgn="base" hangingPunct="0">
        <a:spcBef>
          <a:spcPct val="0"/>
        </a:spcBef>
        <a:spcAft>
          <a:spcPct val="0"/>
        </a:spcAft>
        <a:buSzPct val="100000"/>
        <a:defRPr sz="8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buSzPct val="100000"/>
        <a:defRPr sz="8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buSzPct val="100000"/>
        <a:defRPr sz="8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buSzPct val="100000"/>
        <a:defRPr sz="8400">
          <a:solidFill>
            <a:schemeClr val="tx2"/>
          </a:solidFill>
          <a:latin typeface="Times New Roman" panose="02020603050405020304" pitchFamily="18" charset="0"/>
          <a:cs typeface="Arial" panose="020B0604020202020204" pitchFamily="34" charset="0"/>
        </a:defRPr>
      </a:lvl5pPr>
      <a:lvl6pPr marL="914400" algn="l" rtl="0" eaLnBrk="0" fontAlgn="base" hangingPunct="0">
        <a:spcBef>
          <a:spcPct val="0"/>
        </a:spcBef>
        <a:spcAft>
          <a:spcPct val="0"/>
        </a:spcAft>
        <a:buSzPct val="100000"/>
        <a:defRPr sz="8400">
          <a:solidFill>
            <a:schemeClr val="tx2"/>
          </a:solidFill>
          <a:latin typeface="Times New Roman" panose="02020603050405020304" pitchFamily="18" charset="0"/>
          <a:cs typeface="Arial" panose="020B0604020202020204" pitchFamily="34" charset="0"/>
        </a:defRPr>
      </a:lvl6pPr>
      <a:lvl7pPr marL="1828800" algn="l" rtl="0" eaLnBrk="0" fontAlgn="base" hangingPunct="0">
        <a:spcBef>
          <a:spcPct val="0"/>
        </a:spcBef>
        <a:spcAft>
          <a:spcPct val="0"/>
        </a:spcAft>
        <a:buSzPct val="100000"/>
        <a:defRPr sz="8400">
          <a:solidFill>
            <a:schemeClr val="tx2"/>
          </a:solidFill>
          <a:latin typeface="Times New Roman" panose="02020603050405020304" pitchFamily="18" charset="0"/>
          <a:cs typeface="Arial" panose="020B0604020202020204" pitchFamily="34" charset="0"/>
        </a:defRPr>
      </a:lvl7pPr>
      <a:lvl8pPr marL="2743200" algn="l" rtl="0" eaLnBrk="0" fontAlgn="base" hangingPunct="0">
        <a:spcBef>
          <a:spcPct val="0"/>
        </a:spcBef>
        <a:spcAft>
          <a:spcPct val="0"/>
        </a:spcAft>
        <a:buSzPct val="100000"/>
        <a:defRPr sz="8400">
          <a:solidFill>
            <a:schemeClr val="tx2"/>
          </a:solidFill>
          <a:latin typeface="Times New Roman" panose="02020603050405020304" pitchFamily="18" charset="0"/>
          <a:cs typeface="Arial" panose="020B0604020202020204" pitchFamily="34" charset="0"/>
        </a:defRPr>
      </a:lvl8pPr>
      <a:lvl9pPr marL="3657600" algn="l" rtl="0" eaLnBrk="0" fontAlgn="base" hangingPunct="0">
        <a:spcBef>
          <a:spcPct val="0"/>
        </a:spcBef>
        <a:spcAft>
          <a:spcPct val="0"/>
        </a:spcAft>
        <a:buSzPct val="100000"/>
        <a:defRPr sz="8400">
          <a:solidFill>
            <a:schemeClr val="tx2"/>
          </a:solidFill>
          <a:latin typeface="Times New Roman" panose="02020603050405020304" pitchFamily="18" charset="0"/>
          <a:cs typeface="Arial" panose="020B0604020202020204" pitchFamily="34" charset="0"/>
        </a:defRPr>
      </a:lvl9pPr>
    </p:titleStyle>
    <p:bodyStyle>
      <a:lvl1pPr marL="685800" indent="-685800" algn="l" rtl="0" eaLnBrk="0" fontAlgn="base" hangingPunct="0">
        <a:spcBef>
          <a:spcPct val="20000"/>
        </a:spcBef>
        <a:spcAft>
          <a:spcPct val="0"/>
        </a:spcAft>
        <a:buClr>
          <a:schemeClr val="folHlink"/>
        </a:buClr>
        <a:buSzPct val="90000"/>
        <a:buFont typeface="Wingdings" panose="05000000000000000000" pitchFamily="2" charset="2"/>
        <a:buChar char="n"/>
        <a:defRPr sz="5600">
          <a:solidFill>
            <a:schemeClr val="tx1"/>
          </a:solidFill>
          <a:latin typeface="+mn-lt"/>
          <a:ea typeface="+mn-ea"/>
          <a:cs typeface="+mn-cs"/>
        </a:defRPr>
      </a:lvl1pPr>
      <a:lvl2pPr marL="1485900" indent="-571500" algn="l" rtl="0" eaLnBrk="0" fontAlgn="base" hangingPunct="0">
        <a:spcBef>
          <a:spcPct val="20000"/>
        </a:spcBef>
        <a:spcAft>
          <a:spcPct val="0"/>
        </a:spcAft>
        <a:buClr>
          <a:schemeClr val="accent1"/>
        </a:buClr>
        <a:buSzPct val="75000"/>
        <a:buFont typeface="Wingdings" panose="05000000000000000000" pitchFamily="2" charset="2"/>
        <a:buChar char="n"/>
        <a:defRPr sz="5200">
          <a:solidFill>
            <a:schemeClr val="tx1"/>
          </a:solidFill>
          <a:latin typeface="+mn-lt"/>
          <a:cs typeface="Arial" panose="020B0604020202020204" pitchFamily="34" charset="0"/>
        </a:defRPr>
      </a:lvl2pPr>
      <a:lvl3pPr marL="2286000" indent="-457200" algn="l" rtl="0" eaLnBrk="0" fontAlgn="base" hangingPunct="0">
        <a:spcBef>
          <a:spcPct val="20000"/>
        </a:spcBef>
        <a:spcAft>
          <a:spcPct val="0"/>
        </a:spcAft>
        <a:buClr>
          <a:schemeClr val="folHlink"/>
        </a:buClr>
        <a:buSzPct val="55000"/>
        <a:buFont typeface="Wingdings" panose="05000000000000000000" pitchFamily="2" charset="2"/>
        <a:buChar char="n"/>
        <a:defRPr sz="4600">
          <a:solidFill>
            <a:schemeClr val="tx1"/>
          </a:solidFill>
          <a:latin typeface="+mn-lt"/>
          <a:cs typeface="Arial" panose="020B0604020202020204" pitchFamily="34" charset="0"/>
        </a:defRPr>
      </a:lvl3pPr>
      <a:lvl4pPr marL="3200400" indent="-457200" algn="l" rtl="0" eaLnBrk="0" fontAlgn="base" hangingPunct="0">
        <a:spcBef>
          <a:spcPct val="20000"/>
        </a:spcBef>
        <a:spcAft>
          <a:spcPct val="0"/>
        </a:spcAft>
        <a:buClr>
          <a:schemeClr val="accent1"/>
        </a:buClr>
        <a:buSzPct val="100000"/>
        <a:buFont typeface="Wingdings" panose="05000000000000000000" pitchFamily="2" charset="2"/>
        <a:buChar char="§"/>
        <a:defRPr sz="4000">
          <a:solidFill>
            <a:schemeClr val="tx1"/>
          </a:solidFill>
          <a:latin typeface="+mn-lt"/>
          <a:cs typeface="Arial" panose="020B0604020202020204" pitchFamily="34" charset="0"/>
        </a:defRPr>
      </a:lvl4pPr>
      <a:lvl5pPr marL="4114800" indent="-457200" algn="l" rtl="0" eaLnBrk="0" fontAlgn="base" hangingPunct="0">
        <a:spcBef>
          <a:spcPct val="20000"/>
        </a:spcBef>
        <a:spcAft>
          <a:spcPct val="0"/>
        </a:spcAft>
        <a:buClr>
          <a:schemeClr val="accent1"/>
        </a:buClr>
        <a:buSzPct val="100000"/>
        <a:buFont typeface="Wingdings" panose="05000000000000000000" pitchFamily="2" charset="2"/>
        <a:buChar char="§"/>
        <a:defRPr sz="4000">
          <a:solidFill>
            <a:schemeClr val="tx1"/>
          </a:solidFill>
          <a:latin typeface="+mn-lt"/>
          <a:cs typeface="Arial" panose="020B0604020202020204" pitchFamily="34" charset="0"/>
        </a:defRPr>
      </a:lvl5pPr>
      <a:lvl6pPr marL="50292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6pPr>
      <a:lvl7pPr marL="59436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7pPr>
      <a:lvl8pPr marL="68580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8pPr>
      <a:lvl9pPr marL="77724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9pPr>
    </p:bodyStyle>
    <p:otherStyle>
      <a:defPPr>
        <a:defRPr lang="en-US"/>
      </a:defPPr>
      <a:lvl1pPr marL="0" indent="0" algn="l" defTabSz="1828800" rtl="0" eaLnBrk="1" fontAlgn="base" latinLnBrk="0" hangingPunct="1">
        <a:lnSpc>
          <a:spcPct val="100000"/>
        </a:lnSpc>
        <a:spcBef>
          <a:spcPct val="0"/>
        </a:spcBef>
        <a:spcAft>
          <a:spcPct val="0"/>
        </a:spcAft>
        <a:buClrTx/>
        <a:buSzTx/>
        <a:buFontTx/>
        <a:buNone/>
        <a:defRPr kumimoji="0" sz="3600" b="0" i="0" u="none" kern="1200" baseline="0">
          <a:solidFill>
            <a:schemeClr val="tx1"/>
          </a:solidFill>
          <a:effectLst/>
          <a:latin typeface="+mn-lt"/>
          <a:ea typeface="+mn-ea"/>
          <a:cs typeface="+mn-cs"/>
        </a:defRPr>
      </a:lvl1pPr>
      <a:lvl2pPr marL="914400" indent="0" algn="l" defTabSz="1828800" rtl="0" eaLnBrk="1" fontAlgn="base" latinLnBrk="0" hangingPunct="1">
        <a:lnSpc>
          <a:spcPct val="100000"/>
        </a:lnSpc>
        <a:spcBef>
          <a:spcPct val="0"/>
        </a:spcBef>
        <a:spcAft>
          <a:spcPct val="0"/>
        </a:spcAft>
        <a:buClrTx/>
        <a:buSzTx/>
        <a:buFontTx/>
        <a:buNone/>
        <a:defRPr kumimoji="0" sz="3600" b="0" i="0" u="none" kern="1200" baseline="0">
          <a:solidFill>
            <a:schemeClr val="tx1"/>
          </a:solidFill>
          <a:effectLst/>
          <a:latin typeface="+mn-lt"/>
          <a:ea typeface="+mn-ea"/>
          <a:cs typeface="+mn-cs"/>
        </a:defRPr>
      </a:lvl2pPr>
      <a:lvl3pPr marL="1828800" indent="0" algn="l" defTabSz="1828800" rtl="0" eaLnBrk="1" fontAlgn="base" latinLnBrk="0" hangingPunct="1">
        <a:lnSpc>
          <a:spcPct val="100000"/>
        </a:lnSpc>
        <a:spcBef>
          <a:spcPct val="0"/>
        </a:spcBef>
        <a:spcAft>
          <a:spcPct val="0"/>
        </a:spcAft>
        <a:buClrTx/>
        <a:buSzTx/>
        <a:buFontTx/>
        <a:buNone/>
        <a:defRPr kumimoji="0" sz="3600" b="0" i="0" u="none" kern="1200" baseline="0">
          <a:solidFill>
            <a:schemeClr val="tx1"/>
          </a:solidFill>
          <a:effectLst/>
          <a:latin typeface="+mn-lt"/>
          <a:ea typeface="+mn-ea"/>
          <a:cs typeface="+mn-cs"/>
        </a:defRPr>
      </a:lvl3pPr>
      <a:lvl4pPr marL="2743200" indent="0" algn="l" defTabSz="1828800" rtl="0" eaLnBrk="1" fontAlgn="base" latinLnBrk="0" hangingPunct="1">
        <a:lnSpc>
          <a:spcPct val="100000"/>
        </a:lnSpc>
        <a:spcBef>
          <a:spcPct val="0"/>
        </a:spcBef>
        <a:spcAft>
          <a:spcPct val="0"/>
        </a:spcAft>
        <a:buClrTx/>
        <a:buSzTx/>
        <a:buFontTx/>
        <a:buNone/>
        <a:defRPr kumimoji="0" sz="3600" b="0" i="0" u="none" kern="1200" baseline="0">
          <a:solidFill>
            <a:schemeClr val="tx1"/>
          </a:solidFill>
          <a:effectLst/>
          <a:latin typeface="+mn-lt"/>
          <a:ea typeface="+mn-ea"/>
          <a:cs typeface="+mn-cs"/>
        </a:defRPr>
      </a:lvl4pPr>
      <a:lvl5pPr marL="3657600" indent="0" algn="l" defTabSz="1828800" rtl="0" eaLnBrk="1" fontAlgn="base" latinLnBrk="0" hangingPunct="1">
        <a:lnSpc>
          <a:spcPct val="100000"/>
        </a:lnSpc>
        <a:spcBef>
          <a:spcPct val="0"/>
        </a:spcBef>
        <a:spcAft>
          <a:spcPct val="0"/>
        </a:spcAft>
        <a:buClrTx/>
        <a:buSzTx/>
        <a:buFontTx/>
        <a:buNone/>
        <a:defRPr kumimoji="0" sz="3600" b="0" i="0" u="none" kern="1200" baseline="0">
          <a:solidFill>
            <a:schemeClr val="tx1"/>
          </a:solidFill>
          <a:effectLst/>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8.jpeg"/><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3.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2.png"/><Relationship Id="rId2" Type="http://schemas.openxmlformats.org/officeDocument/2006/relationships/image" Target="../media/image8.jpeg"/><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0.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2.xml"/><Relationship Id="rId6" Type="http://schemas.openxmlformats.org/officeDocument/2006/relationships/image" Target="../media/image35.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34.png"/><Relationship Id="rId9" Type="http://schemas.microsoft.com/office/2007/relationships/hdphoto" Target="../media/hdphoto4.wdp"/></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38.png"/><Relationship Id="rId4"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slideLayout" Target="../slideLayouts/slideLayout55.xml"/><Relationship Id="rId4" Type="http://schemas.openxmlformats.org/officeDocument/2006/relationships/tags" Target="../tags/tag81.xml"/></Relationships>
</file>

<file path=ppt/slides/_rels/slide46.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4"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4"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4"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4"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4"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4"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4"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4"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39.png"/><Relationship Id="rId4"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2.xml"/><Relationship Id="rId6" Type="http://schemas.openxmlformats.org/officeDocument/2006/relationships/image" Target="../media/image35.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34.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26608" y="4673332"/>
            <a:ext cx="13751168" cy="2296008"/>
          </a:xfrm>
        </p:spPr>
        <p:txBody>
          <a:bodyPr anchor="b">
            <a:normAutofit fontScale="90000"/>
          </a:bodyPr>
          <a:lstStyle/>
          <a:p>
            <a:r>
              <a:rPr lang="en-US" sz="8800" dirty="0">
                <a:latin typeface="Calibri Light" panose="020F0302020204030204" pitchFamily="34" charset="0"/>
                <a:cs typeface="Calibri Light" panose="020F0302020204030204" pitchFamily="34" charset="0"/>
              </a:rPr>
              <a:t/>
            </a:r>
            <a:br>
              <a:rPr lang="en-US" sz="8800" dirty="0">
                <a:latin typeface="Calibri Light" panose="020F0302020204030204" pitchFamily="34" charset="0"/>
                <a:cs typeface="Calibri Light" panose="020F0302020204030204" pitchFamily="34" charset="0"/>
              </a:rPr>
            </a:br>
            <a:r>
              <a:rPr lang="en-US" sz="8800" dirty="0">
                <a:latin typeface="Calibri Light"/>
                <a:cs typeface="Calibri Light"/>
              </a:rPr>
              <a:t>Minority Pipeline Initiative: </a:t>
            </a:r>
            <a:r>
              <a:rPr lang="en-US" sz="8800" dirty="0">
                <a:latin typeface="Calibri Light" panose="020F0302020204030204" pitchFamily="34" charset="0"/>
                <a:cs typeface="Calibri Light" panose="020F0302020204030204" pitchFamily="34" charset="0"/>
              </a:rPr>
              <a:t/>
            </a:r>
            <a:br>
              <a:rPr lang="en-US" sz="8800" dirty="0">
                <a:latin typeface="Calibri Light" panose="020F0302020204030204" pitchFamily="34" charset="0"/>
                <a:cs typeface="Calibri Light" panose="020F0302020204030204" pitchFamily="34" charset="0"/>
              </a:rPr>
            </a:br>
            <a:r>
              <a:rPr lang="en-US" sz="8800" dirty="0">
                <a:latin typeface="Calibri Light"/>
                <a:cs typeface="Calibri Light"/>
              </a:rPr>
              <a:t>Role of the Board </a:t>
            </a:r>
            <a:r>
              <a:rPr lang="en-US" sz="8800" dirty="0">
                <a:latin typeface="Calibri Light" panose="020F0302020204030204" pitchFamily="34" charset="0"/>
                <a:cs typeface="Calibri Light" panose="020F0302020204030204" pitchFamily="34" charset="0"/>
              </a:rPr>
              <a:t/>
            </a:r>
            <a:br>
              <a:rPr lang="en-US" sz="8800" dirty="0">
                <a:latin typeface="Calibri Light" panose="020F0302020204030204" pitchFamily="34" charset="0"/>
                <a:cs typeface="Calibri Light" panose="020F0302020204030204" pitchFamily="34" charset="0"/>
              </a:rPr>
            </a:br>
            <a:r>
              <a:rPr lang="en-US" sz="8800" dirty="0">
                <a:latin typeface="Calibri Light" panose="020F0302020204030204" pitchFamily="34" charset="0"/>
                <a:cs typeface="Calibri Light" panose="020F0302020204030204" pitchFamily="34" charset="0"/>
              </a:rPr>
              <a:t/>
            </a:r>
            <a:br>
              <a:rPr lang="en-US" sz="8800" dirty="0">
                <a:latin typeface="Calibri Light" panose="020F0302020204030204" pitchFamily="34" charset="0"/>
                <a:cs typeface="Calibri Light" panose="020F0302020204030204" pitchFamily="34" charset="0"/>
              </a:rPr>
            </a:br>
            <a:r>
              <a:rPr lang="en-US" sz="5600" dirty="0">
                <a:latin typeface="Calibri Light"/>
                <a:cs typeface="Calibri Light"/>
              </a:rPr>
              <a:t>To train, match, and elect professionals of color to nonprofit boards of directors</a:t>
            </a:r>
            <a:endParaRPr lang="en-US" sz="4600" dirty="0">
              <a:latin typeface="Calibri Light"/>
              <a:cs typeface="Calibri Light"/>
            </a:endParaRPr>
          </a:p>
        </p:txBody>
      </p:sp>
      <p:sp>
        <p:nvSpPr>
          <p:cNvPr id="16" name="Subtitle 6"/>
          <p:cNvSpPr txBox="1">
            <a:spLocks/>
          </p:cNvSpPr>
          <p:nvPr/>
        </p:nvSpPr>
        <p:spPr>
          <a:xfrm>
            <a:off x="3606624" y="8243418"/>
            <a:ext cx="16839444" cy="1858420"/>
          </a:xfrm>
          <a:prstGeom prst="rect">
            <a:avLst/>
          </a:prstGeom>
        </p:spPr>
        <p:txBody>
          <a:bodyPr lIns="182880" tIns="91440" rIns="182880" bIns="91440" anchor="t">
            <a:no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85800">
              <a:buNone/>
              <a:defRPr/>
            </a:pPr>
            <a:r>
              <a:rPr lang="en-US" b="1" u="sng" dirty="0">
                <a:solidFill>
                  <a:schemeClr val="bg1"/>
                </a:solidFill>
                <a:latin typeface="+mj-lt"/>
              </a:rPr>
              <a:t>PRESENTED BY:</a:t>
            </a:r>
            <a:r>
              <a:rPr lang="en-US" b="1" u="sng" dirty="0">
                <a:latin typeface="+mj-lt"/>
              </a:rPr>
              <a:t/>
            </a:r>
            <a:br>
              <a:rPr lang="en-US" b="1" u="sng" dirty="0">
                <a:latin typeface="+mj-lt"/>
              </a:rPr>
            </a:br>
            <a:r>
              <a:rPr lang="en-US" dirty="0">
                <a:solidFill>
                  <a:schemeClr val="bg1"/>
                </a:solidFill>
                <a:latin typeface="Calibri Light" panose="020F0302020204030204" pitchFamily="34" charset="0"/>
                <a:cs typeface="Calibri Light" panose="020F0302020204030204" pitchFamily="34" charset="0"/>
              </a:rPr>
              <a:t>Business Volunteers Unlimited </a:t>
            </a:r>
            <a:r>
              <a:rPr lang="en-US" sz="3200" dirty="0">
                <a:solidFill>
                  <a:schemeClr val="bg1"/>
                </a:solidFill>
                <a:latin typeface="Calibri Light" panose="020F0302020204030204" pitchFamily="34" charset="0"/>
                <a:cs typeface="Calibri Light" panose="020F0302020204030204" pitchFamily="34" charset="0"/>
              </a:rPr>
              <a:t> </a:t>
            </a:r>
          </a:p>
          <a:p>
            <a:pPr marL="0" indent="0" algn="ctr" defTabSz="685800">
              <a:buNone/>
              <a:defRPr/>
            </a:pPr>
            <a:r>
              <a:rPr lang="en-US" sz="3200" dirty="0">
                <a:solidFill>
                  <a:schemeClr val="bg1"/>
                </a:solidFill>
                <a:latin typeface="Calibri Light" panose="020F0302020204030204" pitchFamily="34" charset="0"/>
                <a:cs typeface="Calibri Light" panose="020F0302020204030204" pitchFamily="34" charset="0"/>
              </a:rPr>
              <a:t>April 21, 2021</a:t>
            </a:r>
            <a:endParaRPr lang="en-US" dirty="0">
              <a:solidFill>
                <a:schemeClr val="bg1"/>
              </a:solidFill>
              <a:latin typeface="Calibri Light" panose="020F0302020204030204" pitchFamily="34" charset="0"/>
              <a:cs typeface="Calibri Light" panose="020F0302020204030204" pitchFamily="34" charset="0"/>
            </a:endParaRPr>
          </a:p>
        </p:txBody>
      </p:sp>
      <p:pic>
        <p:nvPicPr>
          <p:cNvPr id="5" name="Picture 4" descr="https://bvuvolunteers.org/wp-content/uploads/2020/09/MPI-logo-for-eblast.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7165" y="11260689"/>
            <a:ext cx="3714750" cy="2292350"/>
          </a:xfrm>
          <a:prstGeom prst="rect">
            <a:avLst/>
          </a:prstGeom>
          <a:noFill/>
          <a:ln>
            <a:noFill/>
          </a:ln>
        </p:spPr>
      </p:pic>
    </p:spTree>
    <p:extLst>
      <p:ext uri="{BB962C8B-B14F-4D97-AF65-F5344CB8AC3E}">
        <p14:creationId xmlns:p14="http://schemas.microsoft.com/office/powerpoint/2010/main" val="1326052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latin typeface="+mj-lt"/>
              </a:rPr>
              <a:t>BVU Minority Pipeline Initiative </a:t>
            </a:r>
          </a:p>
        </p:txBody>
      </p:sp>
      <p:sp>
        <p:nvSpPr>
          <p:cNvPr id="3" name="Content Placeholder 2"/>
          <p:cNvSpPr>
            <a:spLocks noGrp="1"/>
          </p:cNvSpPr>
          <p:nvPr>
            <p:ph idx="1"/>
          </p:nvPr>
        </p:nvSpPr>
        <p:spPr/>
        <p:txBody>
          <a:bodyPr>
            <a:normAutofit/>
          </a:bodyPr>
          <a:lstStyle/>
          <a:p>
            <a:pPr marL="342900" lvl="1" indent="0">
              <a:buNone/>
            </a:pPr>
            <a:endParaRPr lang="en-US" sz="6000" dirty="0"/>
          </a:p>
          <a:p>
            <a:pPr marL="228600" lvl="1" indent="-228600">
              <a:buFont typeface="Arial" panose="020B0604020202020204" pitchFamily="34" charset="0"/>
              <a:buChar char="•"/>
              <a:tabLst>
                <a:tab pos="630238" algn="l"/>
              </a:tabLst>
            </a:pPr>
            <a:r>
              <a:rPr lang="en-US" sz="4000" dirty="0">
                <a:cs typeface="Calibri Light" panose="020F0302020204030204" pitchFamily="34" charset="0"/>
              </a:rPr>
              <a:t>Demand</a:t>
            </a:r>
          </a:p>
          <a:p>
            <a:pPr lvl="1"/>
            <a:r>
              <a:rPr lang="en-US" sz="4000" dirty="0">
                <a:cs typeface="Calibri Light" panose="020F0302020204030204" pitchFamily="34" charset="0"/>
              </a:rPr>
              <a:t>488 requests from 338 different nonprofits</a:t>
            </a:r>
          </a:p>
          <a:p>
            <a:pPr marL="342900" lvl="1" indent="0">
              <a:buNone/>
            </a:pPr>
            <a:endParaRPr lang="en-US" sz="4000" dirty="0">
              <a:cs typeface="Calibri Light" panose="020F0302020204030204" pitchFamily="34" charset="0"/>
            </a:endParaRPr>
          </a:p>
          <a:p>
            <a:pPr marL="228600" lvl="1" indent="-228600">
              <a:buFont typeface="Arial" panose="020B0604020202020204" pitchFamily="34" charset="0"/>
              <a:buChar char="•"/>
            </a:pPr>
            <a:r>
              <a:rPr lang="en-US" sz="4000" dirty="0">
                <a:cs typeface="Calibri Light" panose="020F0302020204030204" pitchFamily="34" charset="0"/>
              </a:rPr>
              <a:t>Supply</a:t>
            </a:r>
          </a:p>
          <a:p>
            <a:pPr lvl="1"/>
            <a:r>
              <a:rPr lang="en-US" sz="4000" dirty="0">
                <a:cs typeface="Calibri Light" panose="020F0302020204030204" pitchFamily="34" charset="0"/>
              </a:rPr>
              <a:t>From 2014-2019 BVU facilitated 1,000 elections to nonprofit boards</a:t>
            </a:r>
          </a:p>
          <a:p>
            <a:pPr lvl="1"/>
            <a:r>
              <a:rPr lang="en-US" sz="4000" dirty="0">
                <a:cs typeface="Calibri Light" panose="020F0302020204030204" pitchFamily="34" charset="0"/>
              </a:rPr>
              <a:t>160 people of color (15%)</a:t>
            </a:r>
          </a:p>
          <a:p>
            <a:endParaRPr lang="en-US" sz="6000" dirty="0"/>
          </a:p>
        </p:txBody>
      </p:sp>
      <p:sp>
        <p:nvSpPr>
          <p:cNvPr id="4" name="Footer Placeholder 3"/>
          <p:cNvSpPr>
            <a:spLocks noGrp="1"/>
          </p:cNvSpPr>
          <p:nvPr>
            <p:ph type="ftr" sz="quarter" idx="11"/>
          </p:nvPr>
        </p:nvSpPr>
        <p:spPr/>
        <p:txBody>
          <a:bodyPr/>
          <a:lstStyle/>
          <a:p>
            <a:r>
              <a:rPr lang="en-US"/>
              <a:t>Business Volunteers Unlimited</a:t>
            </a:r>
            <a:endParaRPr lang="en-US" dirty="0">
              <a:latin typeface="Arial  "/>
              <a:cs typeface="Arial  "/>
            </a:endParaRPr>
          </a:p>
        </p:txBody>
      </p:sp>
    </p:spTree>
    <p:extLst>
      <p:ext uri="{BB962C8B-B14F-4D97-AF65-F5344CB8AC3E}">
        <p14:creationId xmlns:p14="http://schemas.microsoft.com/office/powerpoint/2010/main" val="2325733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4716E9E-CEEF-47ED-931D-BB14721690ED}"/>
              </a:ext>
            </a:extLst>
          </p:cNvPr>
          <p:cNvSpPr/>
          <p:nvPr/>
        </p:nvSpPr>
        <p:spPr>
          <a:xfrm>
            <a:off x="1584960" y="5993904"/>
            <a:ext cx="6934632" cy="6192688"/>
          </a:xfrm>
          <a:prstGeom prst="rect">
            <a:avLst/>
          </a:prstGeom>
          <a:solidFill>
            <a:schemeClr val="accent3">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ira Sans Light"/>
            </a:endParaRPr>
          </a:p>
        </p:txBody>
      </p:sp>
      <p:sp>
        <p:nvSpPr>
          <p:cNvPr id="18" name="Rectangle 17">
            <a:extLst>
              <a:ext uri="{FF2B5EF4-FFF2-40B4-BE49-F238E27FC236}">
                <a16:creationId xmlns:a16="http://schemas.microsoft.com/office/drawing/2014/main" id="{6962B71A-DE2E-47D2-822D-94436EF986D1}"/>
              </a:ext>
            </a:extLst>
          </p:cNvPr>
          <p:cNvSpPr/>
          <p:nvPr/>
        </p:nvSpPr>
        <p:spPr>
          <a:xfrm>
            <a:off x="8807624" y="5993904"/>
            <a:ext cx="6934632" cy="6192688"/>
          </a:xfrm>
          <a:prstGeom prst="rect">
            <a:avLst/>
          </a:prstGeom>
          <a:solidFill>
            <a:schemeClr val="accent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Fira Sans Light"/>
            </a:endParaRPr>
          </a:p>
        </p:txBody>
      </p:sp>
      <p:sp>
        <p:nvSpPr>
          <p:cNvPr id="19" name="Rectangle 18">
            <a:extLst>
              <a:ext uri="{FF2B5EF4-FFF2-40B4-BE49-F238E27FC236}">
                <a16:creationId xmlns:a16="http://schemas.microsoft.com/office/drawing/2014/main" id="{13485BBF-447F-403A-B82B-19A2511E59AC}"/>
              </a:ext>
            </a:extLst>
          </p:cNvPr>
          <p:cNvSpPr/>
          <p:nvPr/>
        </p:nvSpPr>
        <p:spPr>
          <a:xfrm>
            <a:off x="16008424" y="5993904"/>
            <a:ext cx="6934632" cy="6192688"/>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Fira Sans Light"/>
            </a:endParaRPr>
          </a:p>
        </p:txBody>
      </p:sp>
      <p:sp>
        <p:nvSpPr>
          <p:cNvPr id="4" name="Title 3">
            <a:extLst>
              <a:ext uri="{FF2B5EF4-FFF2-40B4-BE49-F238E27FC236}">
                <a16:creationId xmlns:a16="http://schemas.microsoft.com/office/drawing/2014/main" id="{7CF13064-0905-4EBB-B0A4-8A9E136F0F71}"/>
              </a:ext>
            </a:extLst>
          </p:cNvPr>
          <p:cNvSpPr>
            <a:spLocks noGrp="1"/>
          </p:cNvSpPr>
          <p:nvPr>
            <p:ph type="title"/>
          </p:nvPr>
        </p:nvSpPr>
        <p:spPr/>
        <p:txBody>
          <a:bodyPr/>
          <a:lstStyle/>
          <a:p>
            <a:r>
              <a:rPr lang="en-US" dirty="0"/>
              <a:t>BVU| Minority Pipeline Initiative UPDATE </a:t>
            </a:r>
          </a:p>
        </p:txBody>
      </p:sp>
      <p:grpSp>
        <p:nvGrpSpPr>
          <p:cNvPr id="20" name="Group 19">
            <a:extLst>
              <a:ext uri="{FF2B5EF4-FFF2-40B4-BE49-F238E27FC236}">
                <a16:creationId xmlns:a16="http://schemas.microsoft.com/office/drawing/2014/main" id="{9F795816-7DD8-46EB-93EA-6B28BEED9153}"/>
              </a:ext>
            </a:extLst>
          </p:cNvPr>
          <p:cNvGrpSpPr/>
          <p:nvPr/>
        </p:nvGrpSpPr>
        <p:grpSpPr>
          <a:xfrm>
            <a:off x="1584960" y="3617640"/>
            <a:ext cx="6955972" cy="2160240"/>
            <a:chOff x="1584960" y="3401616"/>
            <a:chExt cx="6955972" cy="2160240"/>
          </a:xfrm>
        </p:grpSpPr>
        <p:sp>
          <p:nvSpPr>
            <p:cNvPr id="8" name="Flowchart: Merge 7">
              <a:extLst>
                <a:ext uri="{FF2B5EF4-FFF2-40B4-BE49-F238E27FC236}">
                  <a16:creationId xmlns:a16="http://schemas.microsoft.com/office/drawing/2014/main" id="{06DB62FA-5C97-4D8E-A164-1C7BF839E480}"/>
                </a:ext>
              </a:extLst>
            </p:cNvPr>
            <p:cNvSpPr/>
            <p:nvPr/>
          </p:nvSpPr>
          <p:spPr>
            <a:xfrm>
              <a:off x="4731972" y="4985792"/>
              <a:ext cx="576064" cy="576064"/>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ira Sans Light"/>
              </a:endParaRPr>
            </a:p>
          </p:txBody>
        </p:sp>
        <p:sp>
          <p:nvSpPr>
            <p:cNvPr id="7" name="Rectangle: Rounded Corners 6">
              <a:extLst>
                <a:ext uri="{FF2B5EF4-FFF2-40B4-BE49-F238E27FC236}">
                  <a16:creationId xmlns:a16="http://schemas.microsoft.com/office/drawing/2014/main" id="{D97D99D3-4169-4762-9BD9-2AE663B3309F}"/>
                </a:ext>
              </a:extLst>
            </p:cNvPr>
            <p:cNvSpPr/>
            <p:nvPr/>
          </p:nvSpPr>
          <p:spPr>
            <a:xfrm>
              <a:off x="1584960" y="3401616"/>
              <a:ext cx="6955972" cy="1656184"/>
            </a:xfrm>
            <a:prstGeom prst="roundRect">
              <a:avLst>
                <a:gd name="adj" fmla="val 31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Fira Sans Light"/>
                </a:rPr>
                <a:t>Training Delivered</a:t>
              </a:r>
            </a:p>
            <a:p>
              <a:pPr marL="342900" indent="-342900" algn="ctr">
                <a:buFont typeface="Arial" panose="020B0604020202020204" pitchFamily="34" charset="0"/>
                <a:buChar char="•"/>
              </a:pPr>
              <a:r>
                <a:rPr lang="en-US" sz="2100" b="1" dirty="0">
                  <a:solidFill>
                    <a:prstClr val="white"/>
                  </a:solidFill>
                  <a:latin typeface="Fira Sans Light"/>
                </a:rPr>
                <a:t>100 potential board candidates</a:t>
              </a:r>
            </a:p>
            <a:p>
              <a:pPr marL="342900" indent="-342900" algn="ctr">
                <a:buFont typeface="Arial" panose="020B0604020202020204" pitchFamily="34" charset="0"/>
                <a:buChar char="•"/>
              </a:pPr>
              <a:r>
                <a:rPr lang="en-US" sz="2100" b="1">
                  <a:solidFill>
                    <a:prstClr val="white"/>
                  </a:solidFill>
                  <a:latin typeface="Fira Sans Light"/>
                </a:rPr>
                <a:t>270 nonprofit </a:t>
              </a:r>
              <a:r>
                <a:rPr lang="en-US" sz="2100" b="1" dirty="0">
                  <a:solidFill>
                    <a:prstClr val="white"/>
                  </a:solidFill>
                  <a:latin typeface="Fira Sans Light"/>
                </a:rPr>
                <a:t>reps</a:t>
              </a:r>
              <a:endParaRPr lang="en-US" sz="2800" b="1" dirty="0">
                <a:solidFill>
                  <a:prstClr val="white"/>
                </a:solidFill>
                <a:latin typeface="Fira Sans Light"/>
              </a:endParaRPr>
            </a:p>
          </p:txBody>
        </p:sp>
      </p:grpSp>
      <p:sp>
        <p:nvSpPr>
          <p:cNvPr id="9" name="TextBox 8">
            <a:extLst>
              <a:ext uri="{FF2B5EF4-FFF2-40B4-BE49-F238E27FC236}">
                <a16:creationId xmlns:a16="http://schemas.microsoft.com/office/drawing/2014/main" id="{CD091A1A-EA2A-4995-94D1-5F3C9F25423C}"/>
              </a:ext>
            </a:extLst>
          </p:cNvPr>
          <p:cNvSpPr txBox="1"/>
          <p:nvPr/>
        </p:nvSpPr>
        <p:spPr>
          <a:xfrm>
            <a:off x="1678832" y="6255797"/>
            <a:ext cx="6696744" cy="7386638"/>
          </a:xfrm>
          <a:prstGeom prst="rect">
            <a:avLst/>
          </a:prstGeom>
          <a:noFill/>
          <a:ln>
            <a:noFill/>
          </a:ln>
        </p:spPr>
        <p:txBody>
          <a:bodyPr wrap="square" rtlCol="0">
            <a:spAutoFit/>
          </a:bodyPr>
          <a:lstStyle/>
          <a:p>
            <a:pPr marL="457200" indent="-457200">
              <a:spcAft>
                <a:spcPts val="1200"/>
              </a:spcAft>
              <a:buFont typeface="Fira Sans Light" panose="020B0604020202020204" charset="0"/>
              <a:buChar char="►"/>
            </a:pPr>
            <a:r>
              <a:rPr lang="en-US" sz="2800" dirty="0">
                <a:solidFill>
                  <a:prstClr val="white"/>
                </a:solidFill>
                <a:latin typeface="Fira Sans Light"/>
              </a:rPr>
              <a:t>MPI Role of the Board- October 2020</a:t>
            </a:r>
          </a:p>
          <a:p>
            <a:pPr marL="1371600" lvl="1" indent="-457200">
              <a:spcAft>
                <a:spcPts val="1200"/>
              </a:spcAft>
              <a:buFont typeface="Fira Sans Light" panose="020B0604020202020204" charset="0"/>
              <a:buChar char="►"/>
            </a:pPr>
            <a:r>
              <a:rPr lang="en-US" sz="2800" dirty="0">
                <a:solidFill>
                  <a:prstClr val="white"/>
                </a:solidFill>
                <a:latin typeface="Fira Sans Light"/>
              </a:rPr>
              <a:t>Potential board candidates</a:t>
            </a:r>
          </a:p>
          <a:p>
            <a:pPr marL="1371600" lvl="1" indent="-457200">
              <a:spcAft>
                <a:spcPts val="1200"/>
              </a:spcAft>
              <a:buFont typeface="Fira Sans Light" panose="020B0604020202020204" charset="0"/>
              <a:buChar char="►"/>
            </a:pPr>
            <a:r>
              <a:rPr lang="en-US" sz="2800" dirty="0">
                <a:solidFill>
                  <a:prstClr val="white"/>
                </a:solidFill>
                <a:latin typeface="Fira Sans Light"/>
              </a:rPr>
              <a:t> 100 attendees</a:t>
            </a:r>
          </a:p>
          <a:p>
            <a:pPr marL="466726" lvl="1" indent="-466726">
              <a:spcAft>
                <a:spcPts val="1200"/>
              </a:spcAft>
              <a:buFont typeface="Fira Sans Light" panose="020B0604020202020204" charset="0"/>
              <a:buChar char="►"/>
            </a:pPr>
            <a:r>
              <a:rPr lang="en-US" sz="2800" dirty="0">
                <a:solidFill>
                  <a:prstClr val="white"/>
                </a:solidFill>
                <a:latin typeface="Fira Sans Light"/>
              </a:rPr>
              <a:t>Operationalizing DEI – October 2020</a:t>
            </a:r>
          </a:p>
          <a:p>
            <a:pPr marL="1381126" lvl="2" indent="-466726">
              <a:spcAft>
                <a:spcPts val="1200"/>
              </a:spcAft>
              <a:buFont typeface="Fira Sans Light" panose="020B0604020202020204" charset="0"/>
              <a:buChar char="►"/>
            </a:pPr>
            <a:r>
              <a:rPr lang="en-US" sz="2800" dirty="0">
                <a:solidFill>
                  <a:prstClr val="white"/>
                </a:solidFill>
                <a:latin typeface="Fira Sans Light"/>
              </a:rPr>
              <a:t>Nonprofit senior staff</a:t>
            </a:r>
          </a:p>
          <a:p>
            <a:pPr marL="1371600" lvl="1" indent="-457200">
              <a:spcAft>
                <a:spcPts val="1200"/>
              </a:spcAft>
              <a:buFont typeface="Fira Sans Light" panose="020B0604020202020204" charset="0"/>
              <a:buChar char="►"/>
            </a:pPr>
            <a:r>
              <a:rPr lang="en-US" sz="2800" dirty="0">
                <a:solidFill>
                  <a:prstClr val="white"/>
                </a:solidFill>
                <a:latin typeface="Fira Sans Light"/>
              </a:rPr>
              <a:t>170 attendees</a:t>
            </a:r>
          </a:p>
          <a:p>
            <a:pPr marL="346076" lvl="1" indent="-346076">
              <a:spcAft>
                <a:spcPts val="1200"/>
              </a:spcAft>
              <a:buFont typeface="Fira Sans Light" panose="020B0604020202020204" charset="0"/>
              <a:buChar char="►"/>
            </a:pPr>
            <a:r>
              <a:rPr lang="en-US" sz="2800" dirty="0">
                <a:solidFill>
                  <a:prstClr val="white"/>
                </a:solidFill>
                <a:latin typeface="Fira Sans Light"/>
              </a:rPr>
              <a:t> Inclusion in the Board Room – February 2021</a:t>
            </a:r>
          </a:p>
          <a:p>
            <a:pPr marL="1260476" lvl="2" indent="-346076">
              <a:spcAft>
                <a:spcPts val="1200"/>
              </a:spcAft>
              <a:buFont typeface="Fira Sans Light" panose="020B0604020202020204" charset="0"/>
              <a:buChar char="►"/>
            </a:pPr>
            <a:r>
              <a:rPr lang="en-US" sz="2800" dirty="0">
                <a:solidFill>
                  <a:prstClr val="white"/>
                </a:solidFill>
                <a:latin typeface="Fira Sans Light"/>
              </a:rPr>
              <a:t>Nonprofit senior staff</a:t>
            </a:r>
          </a:p>
          <a:p>
            <a:pPr marL="1260476" lvl="2" indent="-346076">
              <a:spcAft>
                <a:spcPts val="1200"/>
              </a:spcAft>
              <a:buFont typeface="Fira Sans Light" panose="020B0604020202020204" charset="0"/>
              <a:buChar char="►"/>
            </a:pPr>
            <a:r>
              <a:rPr lang="en-US" sz="2800" dirty="0">
                <a:solidFill>
                  <a:prstClr val="white"/>
                </a:solidFill>
                <a:latin typeface="Fira Sans Light"/>
              </a:rPr>
              <a:t>100 attendees</a:t>
            </a:r>
          </a:p>
          <a:p>
            <a:pPr>
              <a:spcAft>
                <a:spcPts val="1200"/>
              </a:spcAft>
            </a:pPr>
            <a:endParaRPr lang="en-US" sz="2800" dirty="0">
              <a:solidFill>
                <a:prstClr val="white"/>
              </a:solidFill>
              <a:latin typeface="Fira Sans Light"/>
            </a:endParaRPr>
          </a:p>
          <a:p>
            <a:pPr>
              <a:spcAft>
                <a:spcPts val="1200"/>
              </a:spcAft>
            </a:pPr>
            <a:endParaRPr lang="en-US" sz="2800" dirty="0">
              <a:solidFill>
                <a:prstClr val="white"/>
              </a:solidFill>
              <a:latin typeface="Fira Sans Light"/>
            </a:endParaRPr>
          </a:p>
          <a:p>
            <a:pPr>
              <a:spcAft>
                <a:spcPts val="1200"/>
              </a:spcAft>
            </a:pPr>
            <a:endParaRPr lang="en-US" sz="2800" dirty="0">
              <a:solidFill>
                <a:prstClr val="white"/>
              </a:solidFill>
              <a:latin typeface="Fira Sans Light"/>
            </a:endParaRPr>
          </a:p>
        </p:txBody>
      </p:sp>
      <p:grpSp>
        <p:nvGrpSpPr>
          <p:cNvPr id="21" name="Group 20">
            <a:extLst>
              <a:ext uri="{FF2B5EF4-FFF2-40B4-BE49-F238E27FC236}">
                <a16:creationId xmlns:a16="http://schemas.microsoft.com/office/drawing/2014/main" id="{757730D3-AE87-4034-B43F-A6F230E54C5F}"/>
              </a:ext>
            </a:extLst>
          </p:cNvPr>
          <p:cNvGrpSpPr/>
          <p:nvPr/>
        </p:nvGrpSpPr>
        <p:grpSpPr>
          <a:xfrm>
            <a:off x="8807624" y="3617640"/>
            <a:ext cx="6955972" cy="2160240"/>
            <a:chOff x="8807624" y="3401616"/>
            <a:chExt cx="6955972" cy="2160240"/>
          </a:xfrm>
        </p:grpSpPr>
        <p:sp>
          <p:nvSpPr>
            <p:cNvPr id="11" name="Flowchart: Merge 10">
              <a:extLst>
                <a:ext uri="{FF2B5EF4-FFF2-40B4-BE49-F238E27FC236}">
                  <a16:creationId xmlns:a16="http://schemas.microsoft.com/office/drawing/2014/main" id="{48A7F137-A40C-43D2-9A18-155FDF2C573A}"/>
                </a:ext>
              </a:extLst>
            </p:cNvPr>
            <p:cNvSpPr/>
            <p:nvPr/>
          </p:nvSpPr>
          <p:spPr>
            <a:xfrm>
              <a:off x="11903968" y="4985792"/>
              <a:ext cx="576064" cy="576064"/>
            </a:xfrm>
            <a:prstGeom prst="flowChartMer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ira Sans Light"/>
              </a:endParaRPr>
            </a:p>
          </p:txBody>
        </p:sp>
        <p:sp>
          <p:nvSpPr>
            <p:cNvPr id="12" name="Rectangle: Rounded Corners 11">
              <a:extLst>
                <a:ext uri="{FF2B5EF4-FFF2-40B4-BE49-F238E27FC236}">
                  <a16:creationId xmlns:a16="http://schemas.microsoft.com/office/drawing/2014/main" id="{92468133-2C1A-42D6-BB8C-72EDA4165DA8}"/>
                </a:ext>
              </a:extLst>
            </p:cNvPr>
            <p:cNvSpPr/>
            <p:nvPr/>
          </p:nvSpPr>
          <p:spPr>
            <a:xfrm>
              <a:off x="8807624" y="3401616"/>
              <a:ext cx="6955972" cy="1656184"/>
            </a:xfrm>
            <a:prstGeom prst="roundRect">
              <a:avLst>
                <a:gd name="adj" fmla="val 31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Fira Sans Light"/>
                </a:rPr>
                <a:t>Board Matching Results</a:t>
              </a:r>
            </a:p>
          </p:txBody>
        </p:sp>
      </p:grpSp>
      <p:sp>
        <p:nvSpPr>
          <p:cNvPr id="13" name="TextBox 12">
            <a:extLst>
              <a:ext uri="{FF2B5EF4-FFF2-40B4-BE49-F238E27FC236}">
                <a16:creationId xmlns:a16="http://schemas.microsoft.com/office/drawing/2014/main" id="{1B4A8E7E-BEE7-4828-88F9-8C8628074CAA}"/>
              </a:ext>
            </a:extLst>
          </p:cNvPr>
          <p:cNvSpPr txBox="1"/>
          <p:nvPr/>
        </p:nvSpPr>
        <p:spPr>
          <a:xfrm>
            <a:off x="8854286" y="6255797"/>
            <a:ext cx="6552728" cy="2708434"/>
          </a:xfrm>
          <a:prstGeom prst="rect">
            <a:avLst/>
          </a:prstGeom>
          <a:noFill/>
          <a:ln>
            <a:noFill/>
          </a:ln>
        </p:spPr>
        <p:txBody>
          <a:bodyPr wrap="square" rtlCol="0">
            <a:spAutoFit/>
          </a:bodyPr>
          <a:lstStyle/>
          <a:p>
            <a:pPr marL="457200" indent="-457200">
              <a:spcAft>
                <a:spcPts val="1200"/>
              </a:spcAft>
              <a:buFont typeface="Fira Sans Light" panose="020B0604020202020204" charset="0"/>
              <a:buChar char="►"/>
            </a:pPr>
            <a:r>
              <a:rPr lang="en-US" sz="2800" dirty="0">
                <a:solidFill>
                  <a:prstClr val="white"/>
                </a:solidFill>
                <a:latin typeface="Fira Sans Light"/>
              </a:rPr>
              <a:t>26 Meet-a-match sessions</a:t>
            </a:r>
          </a:p>
          <a:p>
            <a:pPr marL="457200" indent="-457200">
              <a:spcAft>
                <a:spcPts val="1200"/>
              </a:spcAft>
              <a:buFont typeface="Fira Sans Light" panose="020B0604020202020204" charset="0"/>
              <a:buChar char="►"/>
            </a:pPr>
            <a:r>
              <a:rPr lang="en-US" sz="2800" dirty="0">
                <a:solidFill>
                  <a:prstClr val="white"/>
                </a:solidFill>
                <a:latin typeface="Fira Sans Light"/>
              </a:rPr>
              <a:t>13 elections</a:t>
            </a:r>
          </a:p>
          <a:p>
            <a:pPr marL="457200" indent="-457200">
              <a:spcAft>
                <a:spcPts val="1200"/>
              </a:spcAft>
              <a:buFont typeface="Fira Sans Light" panose="020B0604020202020204" charset="0"/>
              <a:buChar char="►"/>
            </a:pPr>
            <a:r>
              <a:rPr lang="en-US" sz="2800" dirty="0">
                <a:solidFill>
                  <a:prstClr val="white"/>
                </a:solidFill>
                <a:latin typeface="Fira Sans Light"/>
              </a:rPr>
              <a:t>13 Pending referrals</a:t>
            </a:r>
          </a:p>
          <a:p>
            <a:pPr marL="457200" indent="-457200">
              <a:spcAft>
                <a:spcPts val="1200"/>
              </a:spcAft>
              <a:buFont typeface="Fira Sans Light" panose="020B0604020202020204" charset="0"/>
              <a:buChar char="►"/>
            </a:pPr>
            <a:r>
              <a:rPr lang="en-US" sz="2800" dirty="0">
                <a:solidFill>
                  <a:prstClr val="white"/>
                </a:solidFill>
                <a:latin typeface="Fira Sans Light"/>
              </a:rPr>
              <a:t>Overall board matching diversity 28% YTD</a:t>
            </a:r>
          </a:p>
        </p:txBody>
      </p:sp>
      <p:grpSp>
        <p:nvGrpSpPr>
          <p:cNvPr id="22" name="Group 21">
            <a:extLst>
              <a:ext uri="{FF2B5EF4-FFF2-40B4-BE49-F238E27FC236}">
                <a16:creationId xmlns:a16="http://schemas.microsoft.com/office/drawing/2014/main" id="{45622E58-5D2D-499C-BB0D-9AB330563FF9}"/>
              </a:ext>
            </a:extLst>
          </p:cNvPr>
          <p:cNvGrpSpPr/>
          <p:nvPr/>
        </p:nvGrpSpPr>
        <p:grpSpPr>
          <a:xfrm>
            <a:off x="16008424" y="3617640"/>
            <a:ext cx="6955972" cy="2160240"/>
            <a:chOff x="16008424" y="3401616"/>
            <a:chExt cx="6955972" cy="2160240"/>
          </a:xfrm>
        </p:grpSpPr>
        <p:sp>
          <p:nvSpPr>
            <p:cNvPr id="14" name="Flowchart: Merge 13">
              <a:extLst>
                <a:ext uri="{FF2B5EF4-FFF2-40B4-BE49-F238E27FC236}">
                  <a16:creationId xmlns:a16="http://schemas.microsoft.com/office/drawing/2014/main" id="{BC0DC5F6-E8EA-406D-A016-DDA19B0CE02A}"/>
                </a:ext>
              </a:extLst>
            </p:cNvPr>
            <p:cNvSpPr/>
            <p:nvPr/>
          </p:nvSpPr>
          <p:spPr>
            <a:xfrm>
              <a:off x="19104768" y="4985792"/>
              <a:ext cx="576064" cy="576064"/>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Fira Sans Light"/>
              </a:endParaRPr>
            </a:p>
          </p:txBody>
        </p:sp>
        <p:sp>
          <p:nvSpPr>
            <p:cNvPr id="15" name="Rectangle: Rounded Corners 14">
              <a:extLst>
                <a:ext uri="{FF2B5EF4-FFF2-40B4-BE49-F238E27FC236}">
                  <a16:creationId xmlns:a16="http://schemas.microsoft.com/office/drawing/2014/main" id="{F52A8EDC-78DB-4883-A131-431DAEC4D7A8}"/>
                </a:ext>
              </a:extLst>
            </p:cNvPr>
            <p:cNvSpPr/>
            <p:nvPr/>
          </p:nvSpPr>
          <p:spPr>
            <a:xfrm>
              <a:off x="16008424" y="3401616"/>
              <a:ext cx="6955972" cy="1656184"/>
            </a:xfrm>
            <a:prstGeom prst="roundRect">
              <a:avLst>
                <a:gd name="adj" fmla="val 31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Fira Sans Light"/>
                </a:rPr>
                <a:t>Call to Action </a:t>
              </a:r>
            </a:p>
          </p:txBody>
        </p:sp>
      </p:grpSp>
      <p:sp>
        <p:nvSpPr>
          <p:cNvPr id="16" name="TextBox 15">
            <a:extLst>
              <a:ext uri="{FF2B5EF4-FFF2-40B4-BE49-F238E27FC236}">
                <a16:creationId xmlns:a16="http://schemas.microsoft.com/office/drawing/2014/main" id="{AEAD6373-19A3-4D6B-8E9B-E87BA9A4A6FD}"/>
              </a:ext>
            </a:extLst>
          </p:cNvPr>
          <p:cNvSpPr txBox="1"/>
          <p:nvPr/>
        </p:nvSpPr>
        <p:spPr>
          <a:xfrm>
            <a:off x="16152440" y="6255797"/>
            <a:ext cx="6912768" cy="5601533"/>
          </a:xfrm>
          <a:prstGeom prst="rect">
            <a:avLst/>
          </a:prstGeom>
          <a:noFill/>
          <a:ln>
            <a:noFill/>
          </a:ln>
        </p:spPr>
        <p:txBody>
          <a:bodyPr wrap="square" rtlCol="0">
            <a:spAutoFit/>
          </a:bodyPr>
          <a:lstStyle/>
          <a:p>
            <a:pPr marL="457200" indent="-457200">
              <a:spcAft>
                <a:spcPts val="1200"/>
              </a:spcAft>
              <a:buFont typeface="Fira Sans Light" panose="020B0604020202020204" charset="0"/>
              <a:buChar char="►"/>
            </a:pPr>
            <a:r>
              <a:rPr lang="en-US" sz="2800" dirty="0">
                <a:solidFill>
                  <a:prstClr val="white"/>
                </a:solidFill>
                <a:latin typeface="Fira Sans Light"/>
              </a:rPr>
              <a:t>Increase registration: April 21</a:t>
            </a:r>
            <a:r>
              <a:rPr lang="en-US" sz="2800" baseline="30000" dirty="0">
                <a:solidFill>
                  <a:prstClr val="white"/>
                </a:solidFill>
                <a:latin typeface="Fira Sans Light"/>
              </a:rPr>
              <a:t>st</a:t>
            </a:r>
            <a:r>
              <a:rPr lang="en-US" sz="2800" dirty="0">
                <a:solidFill>
                  <a:prstClr val="white"/>
                </a:solidFill>
                <a:latin typeface="Fira Sans Light"/>
              </a:rPr>
              <a:t> Role of the Board, 5pm, Zoom</a:t>
            </a:r>
          </a:p>
          <a:p>
            <a:pPr marL="457200" indent="-457200">
              <a:spcAft>
                <a:spcPts val="1200"/>
              </a:spcAft>
              <a:buFont typeface="Fira Sans Light" panose="020B0604020202020204" charset="0"/>
              <a:buChar char="►"/>
            </a:pPr>
            <a:r>
              <a:rPr lang="en-US" sz="2800" dirty="0">
                <a:solidFill>
                  <a:prstClr val="white"/>
                </a:solidFill>
                <a:latin typeface="Fira Sans Light"/>
              </a:rPr>
              <a:t>Initial Invites sent to:</a:t>
            </a:r>
          </a:p>
          <a:p>
            <a:pPr marL="1371600" lvl="1" indent="-457200">
              <a:spcAft>
                <a:spcPts val="1200"/>
              </a:spcAft>
              <a:buFont typeface="Fira Sans Light" panose="020B0604020202020204" charset="0"/>
              <a:buChar char="►"/>
            </a:pPr>
            <a:r>
              <a:rPr lang="en-US" sz="2800" dirty="0">
                <a:solidFill>
                  <a:prstClr val="white"/>
                </a:solidFill>
                <a:latin typeface="Fira Sans Light"/>
              </a:rPr>
              <a:t>Global Cleveland, Black MBAs, BPCAF, GCP, Urban League, Akron Chamber, YLN, Cleveland City Council, Esperanza, BVU business partners, past participants</a:t>
            </a:r>
          </a:p>
          <a:p>
            <a:pPr marL="1371600" lvl="1" indent="-457200">
              <a:spcAft>
                <a:spcPts val="1200"/>
              </a:spcAft>
              <a:buFont typeface="Fira Sans Light" panose="020B0604020202020204" charset="0"/>
              <a:buChar char="►"/>
            </a:pPr>
            <a:r>
              <a:rPr lang="en-US" sz="2800" dirty="0">
                <a:solidFill>
                  <a:prstClr val="white"/>
                </a:solidFill>
                <a:latin typeface="Fira Sans Light"/>
              </a:rPr>
              <a:t>Where else?</a:t>
            </a:r>
          </a:p>
          <a:p>
            <a:pPr marL="466726" lvl="1" indent="-466726">
              <a:spcAft>
                <a:spcPts val="1200"/>
              </a:spcAft>
              <a:buFont typeface="Fira Sans Light" panose="020B0604020202020204" charset="0"/>
              <a:buChar char="►"/>
            </a:pPr>
            <a:r>
              <a:rPr lang="en-US" sz="2800" dirty="0">
                <a:solidFill>
                  <a:prstClr val="white"/>
                </a:solidFill>
                <a:latin typeface="Fira Sans Light"/>
              </a:rPr>
              <a:t>Volunteer to facilitate breakout group</a:t>
            </a:r>
          </a:p>
          <a:p>
            <a:pPr marL="1371600" lvl="1" indent="-457200">
              <a:spcAft>
                <a:spcPts val="1200"/>
              </a:spcAft>
              <a:buFont typeface="Fira Sans Light" panose="020B0604020202020204" charset="0"/>
              <a:buChar char="►"/>
            </a:pPr>
            <a:endParaRPr lang="en-US" sz="2800" dirty="0">
              <a:solidFill>
                <a:prstClr val="white"/>
              </a:solidFill>
              <a:latin typeface="Fira Sans Light"/>
            </a:endParaRPr>
          </a:p>
        </p:txBody>
      </p:sp>
      <p:sp>
        <p:nvSpPr>
          <p:cNvPr id="23" name="Footer Placeholder 22">
            <a:extLst>
              <a:ext uri="{FF2B5EF4-FFF2-40B4-BE49-F238E27FC236}">
                <a16:creationId xmlns:a16="http://schemas.microsoft.com/office/drawing/2014/main" id="{B24BDC67-FAF7-4101-92B0-6441CC137B00}"/>
              </a:ext>
            </a:extLst>
          </p:cNvPr>
          <p:cNvSpPr>
            <a:spLocks noGrp="1"/>
          </p:cNvSpPr>
          <p:nvPr>
            <p:ph type="ftr" sz="quarter" idx="11"/>
          </p:nvPr>
        </p:nvSpPr>
        <p:spPr/>
        <p:txBody>
          <a:bodyPr/>
          <a:lstStyle/>
          <a:p>
            <a:r>
              <a:rPr lang="en-US">
                <a:latin typeface="Arial  "/>
                <a:cs typeface="Arial  "/>
              </a:rPr>
              <a:t>Business Volunteers Unlimited</a:t>
            </a:r>
            <a:endParaRPr lang="en-US" dirty="0">
              <a:latin typeface="Arial  "/>
              <a:cs typeface="Arial  "/>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32418" y="67806"/>
            <a:ext cx="3416060" cy="3416060"/>
          </a:xfrm>
          <a:prstGeom prst="rect">
            <a:avLst/>
          </a:prstGeom>
        </p:spPr>
      </p:pic>
    </p:spTree>
    <p:extLst>
      <p:ext uri="{BB962C8B-B14F-4D97-AF65-F5344CB8AC3E}">
        <p14:creationId xmlns:p14="http://schemas.microsoft.com/office/powerpoint/2010/main" val="2758242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Sector Trends</a:t>
            </a:r>
          </a:p>
        </p:txBody>
      </p:sp>
      <p:sp>
        <p:nvSpPr>
          <p:cNvPr id="6" name="Text Placeholder 5"/>
          <p:cNvSpPr>
            <a:spLocks noGrp="1"/>
          </p:cNvSpPr>
          <p:nvPr>
            <p:ph type="body" sz="quarter" idx="15"/>
          </p:nvPr>
        </p:nvSpPr>
        <p:spPr/>
        <p:txBody>
          <a:bodyPr/>
          <a:lstStyle/>
          <a:p>
            <a:r>
              <a:rPr lang="en-US" dirty="0"/>
              <a:t>2</a:t>
            </a:r>
          </a:p>
        </p:txBody>
      </p:sp>
    </p:spTree>
    <p:extLst>
      <p:ext uri="{BB962C8B-B14F-4D97-AF65-F5344CB8AC3E}">
        <p14:creationId xmlns:p14="http://schemas.microsoft.com/office/powerpoint/2010/main" val="307119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Nonprofits Faced a Confluence of Challenges in 2020</a:t>
            </a:r>
          </a:p>
        </p:txBody>
      </p:sp>
      <p:sp>
        <p:nvSpPr>
          <p:cNvPr id="3" name="Content Placeholder 2"/>
          <p:cNvSpPr>
            <a:spLocks noGrp="1"/>
          </p:cNvSpPr>
          <p:nvPr>
            <p:ph idx="1"/>
          </p:nvPr>
        </p:nvSpPr>
        <p:spPr>
          <a:xfrm>
            <a:off x="3767064" y="3200405"/>
            <a:ext cx="19397736" cy="9051926"/>
          </a:xfrm>
        </p:spPr>
        <p:txBody>
          <a:bodyPr>
            <a:normAutofit/>
          </a:bodyPr>
          <a:lstStyle/>
          <a:p>
            <a:pPr marL="571500" indent="-571500" defTabSz="457200">
              <a:spcAft>
                <a:spcPts val="1200"/>
              </a:spcAft>
              <a:buClr>
                <a:schemeClr val="tx1"/>
              </a:buClr>
              <a:buFont typeface="Wingdings" panose="05000000000000000000" pitchFamily="2" charset="2"/>
              <a:buChar char="§"/>
            </a:pPr>
            <a:r>
              <a:rPr lang="en-US" sz="4000" dirty="0">
                <a:cs typeface="+mn-cs"/>
              </a:rPr>
              <a:t>COVID-19/Shelter in Place Order</a:t>
            </a:r>
          </a:p>
          <a:p>
            <a:pPr marL="571500" indent="-571500" defTabSz="457200">
              <a:spcAft>
                <a:spcPts val="1200"/>
              </a:spcAft>
              <a:buClr>
                <a:schemeClr val="tx1"/>
              </a:buClr>
              <a:buFont typeface="Wingdings" panose="05000000000000000000" pitchFamily="2" charset="2"/>
              <a:buChar char="§"/>
            </a:pPr>
            <a:endParaRPr lang="en-US" sz="4000" dirty="0">
              <a:cs typeface="+mn-cs"/>
            </a:endParaRPr>
          </a:p>
          <a:p>
            <a:pPr marL="571500" indent="-571500" defTabSz="457200">
              <a:spcAft>
                <a:spcPts val="1200"/>
              </a:spcAft>
              <a:buClr>
                <a:schemeClr val="tx1"/>
              </a:buClr>
              <a:buFont typeface="Wingdings" panose="05000000000000000000" pitchFamily="2" charset="2"/>
              <a:buChar char="§"/>
            </a:pPr>
            <a:r>
              <a:rPr lang="en-US" sz="4000" dirty="0">
                <a:cs typeface="+mn-cs"/>
              </a:rPr>
              <a:t>Economic Downturn</a:t>
            </a:r>
          </a:p>
          <a:p>
            <a:pPr marL="571500" indent="-571500" defTabSz="457200">
              <a:spcAft>
                <a:spcPts val="1200"/>
              </a:spcAft>
              <a:buClr>
                <a:schemeClr val="tx1"/>
              </a:buClr>
              <a:buFont typeface="Wingdings" panose="05000000000000000000" pitchFamily="2" charset="2"/>
              <a:buChar char="§"/>
            </a:pPr>
            <a:endParaRPr lang="en-US" sz="4000" dirty="0">
              <a:cs typeface="+mn-cs"/>
            </a:endParaRPr>
          </a:p>
          <a:p>
            <a:pPr marL="571500" indent="-571500" defTabSz="457200">
              <a:spcAft>
                <a:spcPts val="1200"/>
              </a:spcAft>
              <a:buClr>
                <a:schemeClr val="tx1"/>
              </a:buClr>
              <a:buFont typeface="Wingdings" panose="05000000000000000000" pitchFamily="2" charset="2"/>
              <a:buChar char="§"/>
            </a:pPr>
            <a:r>
              <a:rPr lang="en-US" sz="4000" dirty="0">
                <a:cs typeface="+mn-cs"/>
              </a:rPr>
              <a:t>Racial Justice</a:t>
            </a:r>
          </a:p>
          <a:p>
            <a:pPr marL="571500" indent="-571500" defTabSz="457200">
              <a:spcAft>
                <a:spcPts val="1200"/>
              </a:spcAft>
              <a:buClr>
                <a:schemeClr val="tx1"/>
              </a:buClr>
              <a:buFont typeface="Wingdings" panose="05000000000000000000" pitchFamily="2" charset="2"/>
              <a:buChar char="§"/>
            </a:pPr>
            <a:endParaRPr lang="en-US" sz="4000" dirty="0">
              <a:cs typeface="+mn-cs"/>
            </a:endParaRPr>
          </a:p>
          <a:p>
            <a:pPr marL="0" indent="0" defTabSz="457200">
              <a:spcAft>
                <a:spcPts val="1200"/>
              </a:spcAft>
              <a:buClr>
                <a:schemeClr val="tx1"/>
              </a:buClr>
              <a:buNone/>
            </a:pPr>
            <a:r>
              <a:rPr lang="en-US" sz="4000" dirty="0">
                <a:cs typeface="+mn-cs"/>
              </a:rPr>
              <a:t> </a:t>
            </a:r>
          </a:p>
        </p:txBody>
      </p:sp>
      <p:sp>
        <p:nvSpPr>
          <p:cNvPr id="4" name="Footer Placeholder 3"/>
          <p:cNvSpPr>
            <a:spLocks noGrp="1"/>
          </p:cNvSpPr>
          <p:nvPr>
            <p:ph type="ftr" sz="quarter" idx="11"/>
          </p:nvPr>
        </p:nvSpPr>
        <p:spPr/>
        <p:txBody>
          <a:bodyPr/>
          <a:lstStyle/>
          <a:p>
            <a:r>
              <a:rPr lang="en-US">
                <a:latin typeface="Arial  "/>
                <a:cs typeface="Arial  "/>
              </a:rPr>
              <a:t>Business Volunteers Unlimited</a:t>
            </a:r>
            <a:endParaRPr lang="en-US" dirty="0">
              <a:latin typeface="Arial  "/>
              <a:cs typeface="Arial  "/>
            </a:endParaRPr>
          </a:p>
        </p:txBody>
      </p:sp>
      <p:grpSp>
        <p:nvGrpSpPr>
          <p:cNvPr id="5" name="Group 4">
            <a:extLst>
              <a:ext uri="{FF2B5EF4-FFF2-40B4-BE49-F238E27FC236}">
                <a16:creationId xmlns:a16="http://schemas.microsoft.com/office/drawing/2014/main" id="{37975146-7A6B-4398-B185-D57C05F50873}"/>
              </a:ext>
            </a:extLst>
          </p:cNvPr>
          <p:cNvGrpSpPr/>
          <p:nvPr/>
        </p:nvGrpSpPr>
        <p:grpSpPr>
          <a:xfrm>
            <a:off x="3118992" y="3107315"/>
            <a:ext cx="360040" cy="9145016"/>
            <a:chOff x="3046984" y="3761656"/>
            <a:chExt cx="360040" cy="9145016"/>
          </a:xfrm>
        </p:grpSpPr>
        <p:cxnSp>
          <p:nvCxnSpPr>
            <p:cNvPr id="6" name="Straight Connector 5">
              <a:extLst>
                <a:ext uri="{FF2B5EF4-FFF2-40B4-BE49-F238E27FC236}">
                  <a16:creationId xmlns:a16="http://schemas.microsoft.com/office/drawing/2014/main" id="{CFDBA2FD-EEC4-4F81-8B2E-592AC3B81998}"/>
                </a:ext>
              </a:extLst>
            </p:cNvPr>
            <p:cNvCxnSpPr>
              <a:cxnSpLocks/>
            </p:cNvCxnSpPr>
            <p:nvPr/>
          </p:nvCxnSpPr>
          <p:spPr>
            <a:xfrm>
              <a:off x="3263008" y="3761656"/>
              <a:ext cx="0" cy="9145016"/>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93A8D840-DA8D-4C8C-B9ED-7B23272BE1DF}"/>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9527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3A2A88-6BF9-4D81-B6B5-FC00CAB73D85}"/>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Proliferation of Nonprofit Organizations </a:t>
            </a:r>
          </a:p>
        </p:txBody>
      </p:sp>
      <p:sp>
        <p:nvSpPr>
          <p:cNvPr id="6" name="Oval 5">
            <a:extLst>
              <a:ext uri="{FF2B5EF4-FFF2-40B4-BE49-F238E27FC236}">
                <a16:creationId xmlns:a16="http://schemas.microsoft.com/office/drawing/2014/main" id="{35E6B484-436D-46E3-8C7C-7EC05145C6A4}"/>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7" name="TextBox 6">
            <a:extLst>
              <a:ext uri="{FF2B5EF4-FFF2-40B4-BE49-F238E27FC236}">
                <a16:creationId xmlns:a16="http://schemas.microsoft.com/office/drawing/2014/main" id="{5025AC4B-C6CE-4980-8A8A-412299B28D17}"/>
              </a:ext>
            </a:extLst>
          </p:cNvPr>
          <p:cNvSpPr txBox="1"/>
          <p:nvPr/>
        </p:nvSpPr>
        <p:spPr>
          <a:xfrm>
            <a:off x="3767064" y="3761656"/>
            <a:ext cx="13177464" cy="5601533"/>
          </a:xfrm>
          <a:prstGeom prst="rect">
            <a:avLst/>
          </a:prstGeom>
          <a:noFill/>
        </p:spPr>
        <p:txBody>
          <a:bodyPr wrap="square" rtlCol="0">
            <a:spAutoFit/>
          </a:bodyPr>
          <a:lstStyle/>
          <a:p>
            <a:r>
              <a:rPr lang="en-US" sz="4400" b="1" dirty="0">
                <a:solidFill>
                  <a:schemeClr val="accent2">
                    <a:lumMod val="60000"/>
                    <a:lumOff val="40000"/>
                  </a:schemeClr>
                </a:solidFill>
              </a:rPr>
              <a:t>Over </a:t>
            </a:r>
            <a:r>
              <a:rPr lang="en-US" sz="4800" b="1" dirty="0">
                <a:solidFill>
                  <a:schemeClr val="accent2">
                    <a:lumMod val="60000"/>
                    <a:lumOff val="40000"/>
                  </a:schemeClr>
                </a:solidFill>
              </a:rPr>
              <a:t>1.3 million </a:t>
            </a:r>
            <a:r>
              <a:rPr lang="en-US" sz="4400" b="1" dirty="0">
                <a:solidFill>
                  <a:schemeClr val="accent2">
                    <a:lumMod val="60000"/>
                    <a:lumOff val="40000"/>
                  </a:schemeClr>
                </a:solidFill>
              </a:rPr>
              <a:t>active nonprofit organizations </a:t>
            </a:r>
          </a:p>
          <a:p>
            <a:endParaRPr lang="en-US" dirty="0"/>
          </a:p>
          <a:p>
            <a:pPr marL="571500" indent="-571500">
              <a:spcAft>
                <a:spcPts val="1200"/>
              </a:spcAft>
              <a:buClr>
                <a:schemeClr val="tx1"/>
              </a:buClr>
              <a:buFont typeface="Wingdings" panose="05000000000000000000" pitchFamily="2" charset="2"/>
              <a:buChar char="§"/>
            </a:pPr>
            <a:r>
              <a:rPr lang="en-US" sz="4000" dirty="0"/>
              <a:t>Provide </a:t>
            </a:r>
            <a:r>
              <a:rPr lang="en-US" sz="4800" dirty="0">
                <a:solidFill>
                  <a:schemeClr val="accent1"/>
                </a:solidFill>
              </a:rPr>
              <a:t>11.4 million </a:t>
            </a:r>
            <a:r>
              <a:rPr lang="en-US" sz="4000" dirty="0"/>
              <a:t>jobs</a:t>
            </a:r>
          </a:p>
          <a:p>
            <a:pPr marL="571500" indent="-571500">
              <a:spcAft>
                <a:spcPts val="1200"/>
              </a:spcAft>
              <a:buClr>
                <a:schemeClr val="tx1"/>
              </a:buClr>
              <a:buFont typeface="Wingdings" panose="05000000000000000000" pitchFamily="2" charset="2"/>
              <a:buChar char="§"/>
            </a:pPr>
            <a:r>
              <a:rPr lang="en-US" sz="4800" dirty="0">
                <a:solidFill>
                  <a:schemeClr val="accent1"/>
                </a:solidFill>
              </a:rPr>
              <a:t>5.4%</a:t>
            </a:r>
            <a:r>
              <a:rPr lang="en-US" sz="4000" dirty="0">
                <a:solidFill>
                  <a:schemeClr val="accent1"/>
                </a:solidFill>
              </a:rPr>
              <a:t> </a:t>
            </a:r>
            <a:r>
              <a:rPr lang="en-US" sz="4000" dirty="0"/>
              <a:t>of GDP ($887 billion to US economy)</a:t>
            </a:r>
          </a:p>
          <a:p>
            <a:pPr marL="0" indent="0">
              <a:buNone/>
            </a:pPr>
            <a:endParaRPr lang="en-US" sz="4200" b="1" dirty="0">
              <a:latin typeface="Calibri Light" panose="020F0302020204030204" pitchFamily="34" charset="0"/>
              <a:cs typeface="Calibri Light" panose="020F0302020204030204" pitchFamily="34" charset="0"/>
            </a:endParaRPr>
          </a:p>
          <a:p>
            <a:pPr marL="0" indent="0">
              <a:buNone/>
            </a:pPr>
            <a:r>
              <a:rPr lang="en-US" sz="4400" b="1" dirty="0">
                <a:solidFill>
                  <a:schemeClr val="accent2">
                    <a:lumMod val="60000"/>
                    <a:lumOff val="40000"/>
                  </a:schemeClr>
                </a:solidFill>
              </a:rPr>
              <a:t>Nonprofits in Ohio: </a:t>
            </a:r>
            <a:r>
              <a:rPr lang="en-US" sz="4200" dirty="0">
                <a:latin typeface="Calibri Light" panose="020F0302020204030204" pitchFamily="34" charset="0"/>
                <a:cs typeface="Calibri Light" panose="020F0302020204030204" pitchFamily="34" charset="0"/>
              </a:rPr>
              <a:t>40,521</a:t>
            </a:r>
          </a:p>
          <a:p>
            <a:pPr marL="571500" lvl="3" indent="-571500">
              <a:spcAft>
                <a:spcPts val="1200"/>
              </a:spcAft>
              <a:buClr>
                <a:schemeClr val="tx1"/>
              </a:buClr>
              <a:buFont typeface="Wingdings" panose="05000000000000000000" pitchFamily="2" charset="2"/>
              <a:buChar char="§"/>
              <a:tabLst>
                <a:tab pos="950120" algn="l"/>
              </a:tabLst>
            </a:pPr>
            <a:r>
              <a:rPr lang="en-US" sz="4000" dirty="0"/>
              <a:t>3rd largest industry employer in the state</a:t>
            </a:r>
          </a:p>
          <a:p>
            <a:pPr marL="571500" indent="-571500">
              <a:spcAft>
                <a:spcPts val="1200"/>
              </a:spcAft>
              <a:buClr>
                <a:schemeClr val="tx1"/>
              </a:buClr>
              <a:buFont typeface="Wingdings" panose="05000000000000000000" pitchFamily="2" charset="2"/>
              <a:buChar char="§"/>
            </a:pPr>
            <a:endParaRPr lang="en-US" sz="4000" dirty="0"/>
          </a:p>
        </p:txBody>
      </p:sp>
      <p:sp>
        <p:nvSpPr>
          <p:cNvPr id="8" name="TextBox 7">
            <a:extLst>
              <a:ext uri="{FF2B5EF4-FFF2-40B4-BE49-F238E27FC236}">
                <a16:creationId xmlns:a16="http://schemas.microsoft.com/office/drawing/2014/main" id="{545898FD-F954-40CF-B0BD-CED3B7D885D1}"/>
              </a:ext>
            </a:extLst>
          </p:cNvPr>
          <p:cNvSpPr txBox="1"/>
          <p:nvPr/>
        </p:nvSpPr>
        <p:spPr>
          <a:xfrm>
            <a:off x="3755123" y="9140493"/>
            <a:ext cx="13177464" cy="1046440"/>
          </a:xfrm>
          <a:prstGeom prst="rect">
            <a:avLst/>
          </a:prstGeom>
          <a:noFill/>
        </p:spPr>
        <p:txBody>
          <a:bodyPr wrap="square" rtlCol="0">
            <a:spAutoFit/>
          </a:bodyPr>
          <a:lstStyle/>
          <a:p>
            <a:r>
              <a:rPr lang="en-US" sz="4400" b="1" dirty="0">
                <a:solidFill>
                  <a:schemeClr val="accent2">
                    <a:lumMod val="60000"/>
                    <a:lumOff val="40000"/>
                  </a:schemeClr>
                </a:solidFill>
              </a:rPr>
              <a:t>Nonprofits by county:</a:t>
            </a:r>
          </a:p>
          <a:p>
            <a:endParaRPr lang="en-US" dirty="0"/>
          </a:p>
        </p:txBody>
      </p:sp>
      <p:grpSp>
        <p:nvGrpSpPr>
          <p:cNvPr id="13" name="Group 12">
            <a:extLst>
              <a:ext uri="{FF2B5EF4-FFF2-40B4-BE49-F238E27FC236}">
                <a16:creationId xmlns:a16="http://schemas.microsoft.com/office/drawing/2014/main" id="{37975146-7A6B-4398-B185-D57C05F50873}"/>
              </a:ext>
            </a:extLst>
          </p:cNvPr>
          <p:cNvGrpSpPr/>
          <p:nvPr/>
        </p:nvGrpSpPr>
        <p:grpSpPr>
          <a:xfrm>
            <a:off x="3046984" y="3545632"/>
            <a:ext cx="360040" cy="9145016"/>
            <a:chOff x="3046984" y="3761656"/>
            <a:chExt cx="360040" cy="9145016"/>
          </a:xfrm>
        </p:grpSpPr>
        <p:cxnSp>
          <p:nvCxnSpPr>
            <p:cNvPr id="10" name="Straight Connector 9">
              <a:extLst>
                <a:ext uri="{FF2B5EF4-FFF2-40B4-BE49-F238E27FC236}">
                  <a16:creationId xmlns:a16="http://schemas.microsoft.com/office/drawing/2014/main" id="{CFDBA2FD-EEC4-4F81-8B2E-592AC3B81998}"/>
                </a:ext>
              </a:extLst>
            </p:cNvPr>
            <p:cNvCxnSpPr>
              <a:cxnSpLocks/>
            </p:cNvCxnSpPr>
            <p:nvPr/>
          </p:nvCxnSpPr>
          <p:spPr>
            <a:xfrm>
              <a:off x="3263008" y="3761656"/>
              <a:ext cx="0" cy="9145016"/>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3A8D840-DA8D-4C8C-B9ED-7B23272BE1DF}"/>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5" name="Table 15">
            <a:extLst>
              <a:ext uri="{FF2B5EF4-FFF2-40B4-BE49-F238E27FC236}">
                <a16:creationId xmlns:a16="http://schemas.microsoft.com/office/drawing/2014/main" id="{CAC54ADD-7B85-4514-AA25-434FC112D821}"/>
              </a:ext>
            </a:extLst>
          </p:cNvPr>
          <p:cNvGraphicFramePr>
            <a:graphicFrameLocks noGrp="1"/>
          </p:cNvGraphicFramePr>
          <p:nvPr>
            <p:extLst>
              <p:ext uri="{D42A27DB-BD31-4B8C-83A1-F6EECF244321}">
                <p14:modId xmlns:p14="http://schemas.microsoft.com/office/powerpoint/2010/main" val="153821560"/>
              </p:ext>
            </p:extLst>
          </p:nvPr>
        </p:nvGraphicFramePr>
        <p:xfrm>
          <a:off x="3767064" y="9964237"/>
          <a:ext cx="8208912" cy="2560320"/>
        </p:xfrm>
        <a:graphic>
          <a:graphicData uri="http://schemas.openxmlformats.org/drawingml/2006/table">
            <a:tbl>
              <a:tblPr bandRow="1">
                <a:tableStyleId>{5C22544A-7EE6-4342-B048-85BDC9FD1C3A}</a:tableStyleId>
              </a:tblPr>
              <a:tblGrid>
                <a:gridCol w="4104456">
                  <a:extLst>
                    <a:ext uri="{9D8B030D-6E8A-4147-A177-3AD203B41FA5}">
                      <a16:colId xmlns:a16="http://schemas.microsoft.com/office/drawing/2014/main" val="2459534883"/>
                    </a:ext>
                  </a:extLst>
                </a:gridCol>
                <a:gridCol w="4104456">
                  <a:extLst>
                    <a:ext uri="{9D8B030D-6E8A-4147-A177-3AD203B41FA5}">
                      <a16:colId xmlns:a16="http://schemas.microsoft.com/office/drawing/2014/main" val="698479664"/>
                    </a:ext>
                  </a:extLst>
                </a:gridCol>
              </a:tblGrid>
              <a:tr h="370840">
                <a:tc>
                  <a:txBody>
                    <a:bodyPr/>
                    <a:lstStyle/>
                    <a:p>
                      <a:r>
                        <a:rPr lang="en-US" sz="3600" dirty="0"/>
                        <a:t>Cuyahoga</a:t>
                      </a:r>
                      <a:endParaRPr lang="en-US" dirty="0"/>
                    </a:p>
                  </a:txBody>
                  <a:tcPr/>
                </a:tc>
                <a:tc>
                  <a:txBody>
                    <a:bodyPr/>
                    <a:lstStyle/>
                    <a:p>
                      <a:r>
                        <a:rPr lang="en-US" sz="3600" dirty="0"/>
                        <a:t>15,599</a:t>
                      </a:r>
                      <a:endParaRPr lang="en-US" dirty="0"/>
                    </a:p>
                  </a:txBody>
                  <a:tcPr/>
                </a:tc>
                <a:extLst>
                  <a:ext uri="{0D108BD9-81ED-4DB2-BD59-A6C34878D82A}">
                    <a16:rowId xmlns:a16="http://schemas.microsoft.com/office/drawing/2014/main" val="2321238780"/>
                  </a:ext>
                </a:extLst>
              </a:tr>
              <a:tr h="370840">
                <a:tc>
                  <a:txBody>
                    <a:bodyPr/>
                    <a:lstStyle/>
                    <a:p>
                      <a:r>
                        <a:rPr lang="en-US" sz="3600" dirty="0"/>
                        <a:t>Summit</a:t>
                      </a:r>
                      <a:endParaRPr lang="en-US" dirty="0"/>
                    </a:p>
                  </a:txBody>
                  <a:tcPr/>
                </a:tc>
                <a:tc>
                  <a:txBody>
                    <a:bodyPr/>
                    <a:lstStyle/>
                    <a:p>
                      <a:r>
                        <a:rPr lang="en-US" sz="3600" dirty="0"/>
                        <a:t>4,640</a:t>
                      </a:r>
                      <a:endParaRPr lang="en-US" dirty="0"/>
                    </a:p>
                  </a:txBody>
                  <a:tcPr/>
                </a:tc>
                <a:extLst>
                  <a:ext uri="{0D108BD9-81ED-4DB2-BD59-A6C34878D82A}">
                    <a16:rowId xmlns:a16="http://schemas.microsoft.com/office/drawing/2014/main" val="2501281230"/>
                  </a:ext>
                </a:extLst>
              </a:tr>
              <a:tr h="370840">
                <a:tc>
                  <a:txBody>
                    <a:bodyPr/>
                    <a:lstStyle/>
                    <a:p>
                      <a:r>
                        <a:rPr lang="en-US" sz="3600" dirty="0"/>
                        <a:t>Lorain</a:t>
                      </a:r>
                      <a:endParaRPr lang="en-US" dirty="0"/>
                    </a:p>
                  </a:txBody>
                  <a:tcPr/>
                </a:tc>
                <a:tc>
                  <a:txBody>
                    <a:bodyPr/>
                    <a:lstStyle/>
                    <a:p>
                      <a:r>
                        <a:rPr lang="en-US" sz="3600" dirty="0"/>
                        <a:t>2,037</a:t>
                      </a:r>
                      <a:endParaRPr lang="en-US" dirty="0"/>
                    </a:p>
                  </a:txBody>
                  <a:tcPr/>
                </a:tc>
                <a:extLst>
                  <a:ext uri="{0D108BD9-81ED-4DB2-BD59-A6C34878D82A}">
                    <a16:rowId xmlns:a16="http://schemas.microsoft.com/office/drawing/2014/main" val="3743788918"/>
                  </a:ext>
                </a:extLst>
              </a:tr>
              <a:tr h="370840">
                <a:tc>
                  <a:txBody>
                    <a:bodyPr/>
                    <a:lstStyle/>
                    <a:p>
                      <a:r>
                        <a:rPr lang="en-US" sz="3600" dirty="0"/>
                        <a:t>Lake</a:t>
                      </a:r>
                      <a:endParaRPr lang="en-US" dirty="0"/>
                    </a:p>
                  </a:txBody>
                  <a:tcPr/>
                </a:tc>
                <a:tc>
                  <a:txBody>
                    <a:bodyPr/>
                    <a:lstStyle/>
                    <a:p>
                      <a:r>
                        <a:rPr lang="en-US" sz="3600" dirty="0"/>
                        <a:t>1,591</a:t>
                      </a:r>
                      <a:endParaRPr lang="en-US" dirty="0"/>
                    </a:p>
                  </a:txBody>
                  <a:tcPr/>
                </a:tc>
                <a:extLst>
                  <a:ext uri="{0D108BD9-81ED-4DB2-BD59-A6C34878D82A}">
                    <a16:rowId xmlns:a16="http://schemas.microsoft.com/office/drawing/2014/main" val="398618009"/>
                  </a:ext>
                </a:extLst>
              </a:tr>
            </a:tbl>
          </a:graphicData>
        </a:graphic>
      </p:graphicFrame>
      <p:cxnSp>
        <p:nvCxnSpPr>
          <p:cNvPr id="18" name="Straight Connector 17">
            <a:extLst>
              <a:ext uri="{FF2B5EF4-FFF2-40B4-BE49-F238E27FC236}">
                <a16:creationId xmlns:a16="http://schemas.microsoft.com/office/drawing/2014/main" id="{03D1AB78-3291-4B74-B4B8-E66C594A0613}"/>
              </a:ext>
            </a:extLst>
          </p:cNvPr>
          <p:cNvCxnSpPr/>
          <p:nvPr/>
        </p:nvCxnSpPr>
        <p:spPr>
          <a:xfrm>
            <a:off x="3911080" y="6858000"/>
            <a:ext cx="204729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Footer Placeholder 20">
            <a:extLst>
              <a:ext uri="{FF2B5EF4-FFF2-40B4-BE49-F238E27FC236}">
                <a16:creationId xmlns:a16="http://schemas.microsoft.com/office/drawing/2014/main" id="{DBA37AA8-A6A9-4671-BCBB-2205BC1FA29D}"/>
              </a:ext>
            </a:extLst>
          </p:cNvPr>
          <p:cNvSpPr>
            <a:spLocks noGrp="1"/>
          </p:cNvSpPr>
          <p:nvPr>
            <p:ph type="ftr" sz="quarter" idx="11"/>
          </p:nvPr>
        </p:nvSpPr>
        <p:spPr/>
        <p:txBody>
          <a:bodyPr/>
          <a:lstStyle/>
          <a:p>
            <a:r>
              <a:rPr lang="en-US">
                <a:latin typeface="Arial  "/>
                <a:cs typeface="Arial  "/>
              </a:rPr>
              <a:t>Business Volunteers Unlimited</a:t>
            </a:r>
            <a:endParaRPr lang="en-US" dirty="0">
              <a:latin typeface="Arial  "/>
              <a:cs typeface="Arial  "/>
            </a:endParaRPr>
          </a:p>
        </p:txBody>
      </p:sp>
    </p:spTree>
    <p:extLst>
      <p:ext uri="{BB962C8B-B14F-4D97-AF65-F5344CB8AC3E}">
        <p14:creationId xmlns:p14="http://schemas.microsoft.com/office/powerpoint/2010/main" val="2699811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DCF5A9-AE5C-4D6F-82E0-FBA2317C56CE}"/>
              </a:ext>
            </a:extLst>
          </p:cNvPr>
          <p:cNvSpPr>
            <a:spLocks noGrp="1"/>
          </p:cNvSpPr>
          <p:nvPr>
            <p:ph type="title"/>
          </p:nvPr>
        </p:nvSpPr>
        <p:spPr/>
        <p:txBody>
          <a:bodyPr/>
          <a:lstStyle/>
          <a:p>
            <a:r>
              <a:rPr lang="en-US" dirty="0"/>
              <a:t>State of the Sector in Ohio</a:t>
            </a:r>
          </a:p>
        </p:txBody>
      </p:sp>
      <p:grpSp>
        <p:nvGrpSpPr>
          <p:cNvPr id="26" name="Group 25">
            <a:extLst>
              <a:ext uri="{FF2B5EF4-FFF2-40B4-BE49-F238E27FC236}">
                <a16:creationId xmlns:a16="http://schemas.microsoft.com/office/drawing/2014/main" id="{15B1C8FF-BD2F-4797-BD21-59C00E0D856D}"/>
              </a:ext>
            </a:extLst>
          </p:cNvPr>
          <p:cNvGrpSpPr/>
          <p:nvPr/>
        </p:nvGrpSpPr>
        <p:grpSpPr>
          <a:xfrm>
            <a:off x="3191000" y="2681536"/>
            <a:ext cx="18722080" cy="10040756"/>
            <a:chOff x="261620" y="3516171"/>
            <a:chExt cx="16129792" cy="9069070"/>
          </a:xfrm>
        </p:grpSpPr>
        <p:sp>
          <p:nvSpPr>
            <p:cNvPr id="19" name="Rounded Rectangle 4">
              <a:extLst>
                <a:ext uri="{FF2B5EF4-FFF2-40B4-BE49-F238E27FC236}">
                  <a16:creationId xmlns:a16="http://schemas.microsoft.com/office/drawing/2014/main" id="{592924CD-932C-4200-B0ED-101E8CD4401E}"/>
                </a:ext>
              </a:extLst>
            </p:cNvPr>
            <p:cNvSpPr/>
            <p:nvPr/>
          </p:nvSpPr>
          <p:spPr>
            <a:xfrm>
              <a:off x="6890341" y="3531411"/>
              <a:ext cx="9495790" cy="9053830"/>
            </a:xfrm>
            <a:prstGeom prst="roundRect">
              <a:avLst>
                <a:gd name="adj" fmla="val 13389"/>
              </a:avLst>
            </a:prstGeom>
            <a:solidFill>
              <a:schemeClr val="accent1"/>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defTabSz="1828800"/>
              <a:endParaRPr lang="en-US" sz="3600" dirty="0">
                <a:latin typeface="Arial"/>
              </a:endParaRPr>
            </a:p>
          </p:txBody>
        </p:sp>
        <p:sp>
          <p:nvSpPr>
            <p:cNvPr id="20" name="Rounded Rectangle 5">
              <a:extLst>
                <a:ext uri="{FF2B5EF4-FFF2-40B4-BE49-F238E27FC236}">
                  <a16:creationId xmlns:a16="http://schemas.microsoft.com/office/drawing/2014/main" id="{87F22AB3-7A94-4DA4-9163-1A80B47674E2}"/>
                </a:ext>
              </a:extLst>
            </p:cNvPr>
            <p:cNvSpPr/>
            <p:nvPr/>
          </p:nvSpPr>
          <p:spPr>
            <a:xfrm>
              <a:off x="261620" y="3516171"/>
              <a:ext cx="8719820" cy="9053830"/>
            </a:xfrm>
            <a:prstGeom prst="roundRect">
              <a:avLst>
                <a:gd name="adj" fmla="val 12243"/>
              </a:avLst>
            </a:prstGeom>
            <a:solidFill>
              <a:schemeClr val="accent2"/>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defTabSz="1828800"/>
              <a:endParaRPr lang="en-US" sz="3600" dirty="0">
                <a:latin typeface="Arial"/>
              </a:endParaRPr>
            </a:p>
          </p:txBody>
        </p:sp>
        <p:cxnSp>
          <p:nvCxnSpPr>
            <p:cNvPr id="21" name="Straight Connector 20">
              <a:extLst>
                <a:ext uri="{FF2B5EF4-FFF2-40B4-BE49-F238E27FC236}">
                  <a16:creationId xmlns:a16="http://schemas.microsoft.com/office/drawing/2014/main" id="{01BFD4FF-8DEE-42B7-9FF4-60309931FBF9}"/>
                </a:ext>
              </a:extLst>
            </p:cNvPr>
            <p:cNvCxnSpPr>
              <a:cxnSpLocks/>
            </p:cNvCxnSpPr>
            <p:nvPr/>
          </p:nvCxnSpPr>
          <p:spPr>
            <a:xfrm>
              <a:off x="261620" y="5388379"/>
              <a:ext cx="16129792"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EC6A69E8-0DEA-4F2A-A318-9FE1ED44D29C}"/>
              </a:ext>
            </a:extLst>
          </p:cNvPr>
          <p:cNvSpPr txBox="1"/>
          <p:nvPr/>
        </p:nvSpPr>
        <p:spPr>
          <a:xfrm>
            <a:off x="3623048" y="2903070"/>
            <a:ext cx="9145016" cy="1754326"/>
          </a:xfrm>
          <a:prstGeom prst="rect">
            <a:avLst/>
          </a:prstGeom>
          <a:noFill/>
        </p:spPr>
        <p:txBody>
          <a:bodyPr wrap="square" rtlCol="0">
            <a:spAutoFit/>
          </a:bodyPr>
          <a:lstStyle/>
          <a:p>
            <a:pPr algn="ctr"/>
            <a:r>
              <a:rPr lang="en-US" sz="3600" b="1" dirty="0">
                <a:solidFill>
                  <a:schemeClr val="bg1"/>
                </a:solidFill>
              </a:rPr>
              <a:t>Ohio’s Attorney General and</a:t>
            </a:r>
          </a:p>
          <a:p>
            <a:pPr algn="ctr"/>
            <a:r>
              <a:rPr lang="en-US" sz="3600" b="1" dirty="0">
                <a:solidFill>
                  <a:schemeClr val="bg1"/>
                </a:solidFill>
              </a:rPr>
              <a:t>Philanthropy Ohio conducted a 2nd statewide survey in August 2020</a:t>
            </a:r>
          </a:p>
        </p:txBody>
      </p:sp>
      <p:sp>
        <p:nvSpPr>
          <p:cNvPr id="30" name="TextBox 29">
            <a:extLst>
              <a:ext uri="{FF2B5EF4-FFF2-40B4-BE49-F238E27FC236}">
                <a16:creationId xmlns:a16="http://schemas.microsoft.com/office/drawing/2014/main" id="{B25FB61C-8A73-495C-8310-FC30D98F9B02}"/>
              </a:ext>
            </a:extLst>
          </p:cNvPr>
          <p:cNvSpPr txBox="1"/>
          <p:nvPr/>
        </p:nvSpPr>
        <p:spPr>
          <a:xfrm>
            <a:off x="13602865" y="3145228"/>
            <a:ext cx="7662143" cy="1200329"/>
          </a:xfrm>
          <a:prstGeom prst="rect">
            <a:avLst/>
          </a:prstGeom>
          <a:noFill/>
        </p:spPr>
        <p:txBody>
          <a:bodyPr wrap="square" rtlCol="0">
            <a:spAutoFit/>
          </a:bodyPr>
          <a:lstStyle/>
          <a:p>
            <a:pPr lvl="0" algn="ctr"/>
            <a:r>
              <a:rPr lang="en-US" sz="3600" b="1" dirty="0">
                <a:solidFill>
                  <a:schemeClr val="bg1"/>
                </a:solidFill>
              </a:rPr>
              <a:t>BVU conducted a 3rd survey of nonprofits in NEO in January 2021</a:t>
            </a:r>
          </a:p>
        </p:txBody>
      </p:sp>
      <p:sp>
        <p:nvSpPr>
          <p:cNvPr id="31" name="TextBox 30">
            <a:extLst>
              <a:ext uri="{FF2B5EF4-FFF2-40B4-BE49-F238E27FC236}">
                <a16:creationId xmlns:a16="http://schemas.microsoft.com/office/drawing/2014/main" id="{7F7B4399-FCB2-468C-8C01-71F0E98BED8A}"/>
              </a:ext>
            </a:extLst>
          </p:cNvPr>
          <p:cNvSpPr txBox="1"/>
          <p:nvPr/>
        </p:nvSpPr>
        <p:spPr>
          <a:xfrm>
            <a:off x="4307124" y="5161452"/>
            <a:ext cx="7776864" cy="5016758"/>
          </a:xfrm>
          <a:prstGeom prst="rect">
            <a:avLst/>
          </a:prstGeom>
          <a:noFill/>
        </p:spPr>
        <p:txBody>
          <a:bodyPr wrap="square" rtlCol="0">
            <a:spAutoFit/>
          </a:bodyPr>
          <a:lstStyle/>
          <a:p>
            <a:pPr>
              <a:spcAft>
                <a:spcPts val="1200"/>
              </a:spcAft>
            </a:pPr>
            <a:r>
              <a:rPr lang="en-US" sz="3600" dirty="0">
                <a:solidFill>
                  <a:schemeClr val="bg1"/>
                </a:solidFill>
              </a:rPr>
              <a:t>Ohio NPO COVID-19 Survey STATS:</a:t>
            </a:r>
          </a:p>
          <a:p>
            <a:pPr marL="457200" indent="-457200">
              <a:spcAft>
                <a:spcPts val="1200"/>
              </a:spcAft>
              <a:buFont typeface="Fira Sans Light" panose="020B0604020202020204" charset="0"/>
              <a:buChar char="►"/>
            </a:pPr>
            <a:r>
              <a:rPr lang="en-US" sz="2800" dirty="0">
                <a:solidFill>
                  <a:schemeClr val="bg1"/>
                </a:solidFill>
              </a:rPr>
              <a:t>61% operate at moderately or severely reduced capacity</a:t>
            </a:r>
          </a:p>
          <a:p>
            <a:pPr marL="457200" indent="-457200">
              <a:spcAft>
                <a:spcPts val="1200"/>
              </a:spcAft>
              <a:buFont typeface="Fira Sans Light" panose="020B0604020202020204" charset="0"/>
              <a:buChar char="►"/>
            </a:pPr>
            <a:r>
              <a:rPr lang="en-US" sz="2800" dirty="0">
                <a:solidFill>
                  <a:schemeClr val="bg1"/>
                </a:solidFill>
              </a:rPr>
              <a:t>2/3 deliver services differently</a:t>
            </a:r>
          </a:p>
          <a:p>
            <a:pPr marL="457200" indent="-457200">
              <a:spcAft>
                <a:spcPts val="1200"/>
              </a:spcAft>
              <a:buFont typeface="Fira Sans Light" panose="020B0604020202020204" charset="0"/>
              <a:buChar char="►"/>
            </a:pPr>
            <a:r>
              <a:rPr lang="en-US" sz="2800" dirty="0">
                <a:solidFill>
                  <a:schemeClr val="bg1"/>
                </a:solidFill>
              </a:rPr>
              <a:t>14% cut or furloughed staff</a:t>
            </a:r>
          </a:p>
          <a:p>
            <a:pPr marL="457200" indent="-457200">
              <a:spcAft>
                <a:spcPts val="1200"/>
              </a:spcAft>
              <a:buFont typeface="Fira Sans Light" panose="020B0604020202020204" charset="0"/>
              <a:buChar char="►"/>
            </a:pPr>
            <a:r>
              <a:rPr lang="en-US" sz="2800" dirty="0">
                <a:solidFill>
                  <a:schemeClr val="bg1"/>
                </a:solidFill>
              </a:rPr>
              <a:t>86% saw decrease in earned revenue</a:t>
            </a:r>
          </a:p>
          <a:p>
            <a:pPr marL="457200" indent="-457200">
              <a:spcAft>
                <a:spcPts val="1200"/>
              </a:spcAft>
              <a:buFont typeface="Fira Sans Light" panose="020B0604020202020204" charset="0"/>
              <a:buChar char="►"/>
            </a:pPr>
            <a:r>
              <a:rPr lang="en-US" sz="2800" dirty="0">
                <a:solidFill>
                  <a:schemeClr val="bg1"/>
                </a:solidFill>
              </a:rPr>
              <a:t>50% saw decrease in donated revenues</a:t>
            </a:r>
          </a:p>
          <a:p>
            <a:pPr marL="457200" indent="-457200">
              <a:spcAft>
                <a:spcPts val="1200"/>
              </a:spcAft>
              <a:buFont typeface="Fira Sans Light" panose="020B0604020202020204" charset="0"/>
              <a:buChar char="►"/>
            </a:pPr>
            <a:r>
              <a:rPr lang="en-US" sz="2800" dirty="0">
                <a:solidFill>
                  <a:schemeClr val="bg1"/>
                </a:solidFill>
              </a:rPr>
              <a:t>15% of board seats filled with people of color</a:t>
            </a:r>
          </a:p>
        </p:txBody>
      </p:sp>
      <p:sp>
        <p:nvSpPr>
          <p:cNvPr id="33" name="TextBox 32">
            <a:extLst>
              <a:ext uri="{FF2B5EF4-FFF2-40B4-BE49-F238E27FC236}">
                <a16:creationId xmlns:a16="http://schemas.microsoft.com/office/drawing/2014/main" id="{8DF368CB-7D85-424F-8030-13E50D0276A7}"/>
              </a:ext>
            </a:extLst>
          </p:cNvPr>
          <p:cNvSpPr txBox="1"/>
          <p:nvPr/>
        </p:nvSpPr>
        <p:spPr>
          <a:xfrm>
            <a:off x="13704167" y="5161452"/>
            <a:ext cx="7302103" cy="646331"/>
          </a:xfrm>
          <a:prstGeom prst="rect">
            <a:avLst/>
          </a:prstGeom>
          <a:noFill/>
        </p:spPr>
        <p:txBody>
          <a:bodyPr wrap="square" rtlCol="0">
            <a:spAutoFit/>
          </a:bodyPr>
          <a:lstStyle/>
          <a:p>
            <a:r>
              <a:rPr lang="en-US" sz="3600" b="1" dirty="0">
                <a:solidFill>
                  <a:schemeClr val="bg1"/>
                </a:solidFill>
              </a:rPr>
              <a:t>BVU NONPROFIT STABLITY INDEX:</a:t>
            </a:r>
          </a:p>
        </p:txBody>
      </p:sp>
      <p:sp>
        <p:nvSpPr>
          <p:cNvPr id="39" name="TextBox 38">
            <a:extLst>
              <a:ext uri="{FF2B5EF4-FFF2-40B4-BE49-F238E27FC236}">
                <a16:creationId xmlns:a16="http://schemas.microsoft.com/office/drawing/2014/main" id="{41D399E0-9047-4A1D-90BA-6B932EBB15F0}"/>
              </a:ext>
            </a:extLst>
          </p:cNvPr>
          <p:cNvSpPr txBox="1"/>
          <p:nvPr/>
        </p:nvSpPr>
        <p:spPr>
          <a:xfrm>
            <a:off x="13632159" y="6271502"/>
            <a:ext cx="8117679" cy="5755422"/>
          </a:xfrm>
          <a:prstGeom prst="rect">
            <a:avLst/>
          </a:prstGeom>
          <a:noFill/>
        </p:spPr>
        <p:txBody>
          <a:bodyPr wrap="square" rtlCol="0">
            <a:spAutoFit/>
          </a:bodyPr>
          <a:lstStyle/>
          <a:p>
            <a:pPr marL="457200" indent="-457200">
              <a:spcAft>
                <a:spcPts val="1200"/>
              </a:spcAft>
              <a:buFont typeface="Fira Sans Light" panose="020B0604020202020204" charset="0"/>
              <a:buChar char="►"/>
            </a:pPr>
            <a:r>
              <a:rPr lang="en-US" sz="2800" dirty="0">
                <a:solidFill>
                  <a:schemeClr val="bg1"/>
                </a:solidFill>
              </a:rPr>
              <a:t>58% will make long-term changes to how they deliver services</a:t>
            </a:r>
          </a:p>
          <a:p>
            <a:pPr marL="457200" indent="-457200">
              <a:spcAft>
                <a:spcPts val="1200"/>
              </a:spcAft>
              <a:buFont typeface="Fira Sans Light" panose="020B0604020202020204" charset="0"/>
              <a:buChar char="►"/>
            </a:pPr>
            <a:r>
              <a:rPr lang="en-US" sz="2800" dirty="0">
                <a:solidFill>
                  <a:schemeClr val="bg1"/>
                </a:solidFill>
              </a:rPr>
              <a:t>89% are able to deliver services through virtual platforms</a:t>
            </a:r>
          </a:p>
          <a:p>
            <a:pPr marL="457200" indent="-457200">
              <a:spcAft>
                <a:spcPts val="1200"/>
              </a:spcAft>
              <a:buFont typeface="Fira Sans Light" panose="020B0604020202020204" charset="0"/>
              <a:buChar char="►"/>
            </a:pPr>
            <a:r>
              <a:rPr lang="en-US" sz="2800" dirty="0">
                <a:solidFill>
                  <a:schemeClr val="bg1"/>
                </a:solidFill>
              </a:rPr>
              <a:t>54% cut or furloughed staff (July survey)</a:t>
            </a:r>
          </a:p>
          <a:p>
            <a:pPr marL="457200" indent="-457200">
              <a:spcAft>
                <a:spcPts val="1200"/>
              </a:spcAft>
              <a:buFont typeface="Fira Sans Light" panose="020B0604020202020204" charset="0"/>
              <a:buChar char="►"/>
            </a:pPr>
            <a:r>
              <a:rPr lang="en-US" sz="2800" dirty="0">
                <a:solidFill>
                  <a:schemeClr val="bg1"/>
                </a:solidFill>
              </a:rPr>
              <a:t>92%  reported that COVID has had a negative impact on revenue streams</a:t>
            </a:r>
          </a:p>
          <a:p>
            <a:pPr marL="457200" indent="-457200">
              <a:spcAft>
                <a:spcPts val="1200"/>
              </a:spcAft>
              <a:buFont typeface="Fira Sans Light" panose="020B0604020202020204" charset="0"/>
              <a:buChar char="►"/>
            </a:pPr>
            <a:r>
              <a:rPr lang="en-US" sz="2800" dirty="0">
                <a:solidFill>
                  <a:schemeClr val="bg1"/>
                </a:solidFill>
              </a:rPr>
              <a:t>71% saw decline in earned revenue</a:t>
            </a:r>
          </a:p>
          <a:p>
            <a:pPr marL="457200" indent="-457200">
              <a:spcAft>
                <a:spcPts val="1200"/>
              </a:spcAft>
              <a:buFont typeface="Fira Sans Light" panose="020B0604020202020204" charset="0"/>
              <a:buChar char="►"/>
            </a:pPr>
            <a:r>
              <a:rPr lang="en-US" sz="2800" dirty="0">
                <a:solidFill>
                  <a:schemeClr val="bg1"/>
                </a:solidFill>
              </a:rPr>
              <a:t>84% saw decline in event revenue</a:t>
            </a:r>
          </a:p>
          <a:p>
            <a:pPr marL="457200" indent="-457200">
              <a:spcAft>
                <a:spcPts val="1200"/>
              </a:spcAft>
              <a:buFont typeface="Fira Sans Light" panose="020B0604020202020204" charset="0"/>
              <a:buChar char="►"/>
            </a:pPr>
            <a:r>
              <a:rPr lang="en-US" sz="2800" dirty="0">
                <a:solidFill>
                  <a:schemeClr val="bg1"/>
                </a:solidFill>
              </a:rPr>
              <a:t>71% are dissatisfied with the diversity of their Board of Directors</a:t>
            </a:r>
          </a:p>
        </p:txBody>
      </p:sp>
      <p:sp>
        <p:nvSpPr>
          <p:cNvPr id="40" name="Footer Placeholder 39">
            <a:extLst>
              <a:ext uri="{FF2B5EF4-FFF2-40B4-BE49-F238E27FC236}">
                <a16:creationId xmlns:a16="http://schemas.microsoft.com/office/drawing/2014/main" id="{7A8E365E-8D9B-4E61-BD44-A995E5E3C5FA}"/>
              </a:ext>
            </a:extLst>
          </p:cNvPr>
          <p:cNvSpPr>
            <a:spLocks noGrp="1"/>
          </p:cNvSpPr>
          <p:nvPr>
            <p:ph type="ftr" sz="quarter" idx="11"/>
          </p:nvPr>
        </p:nvSpPr>
        <p:spPr/>
        <p:txBody>
          <a:bodyPr/>
          <a:lstStyle/>
          <a:p>
            <a:r>
              <a:rPr lang="en-US">
                <a:latin typeface="Arial  "/>
                <a:cs typeface="Arial  "/>
              </a:rPr>
              <a:t>Business Volunteers Unlimited</a:t>
            </a:r>
            <a:endParaRPr lang="en-US" dirty="0">
              <a:latin typeface="Arial  "/>
              <a:cs typeface="Arial  "/>
            </a:endParaRPr>
          </a:p>
        </p:txBody>
      </p:sp>
    </p:spTree>
    <p:extLst>
      <p:ext uri="{BB962C8B-B14F-4D97-AF65-F5344CB8AC3E}">
        <p14:creationId xmlns:p14="http://schemas.microsoft.com/office/powerpoint/2010/main" val="2476893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3A2A88-6BF9-4D81-B6B5-FC00CAB73D85}"/>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Strategic and Financial Pressures </a:t>
            </a:r>
          </a:p>
        </p:txBody>
      </p:sp>
      <p:sp>
        <p:nvSpPr>
          <p:cNvPr id="6" name="Oval 5">
            <a:extLst>
              <a:ext uri="{FF2B5EF4-FFF2-40B4-BE49-F238E27FC236}">
                <a16:creationId xmlns:a16="http://schemas.microsoft.com/office/drawing/2014/main" id="{35E6B484-436D-46E3-8C7C-7EC05145C6A4}"/>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7" name="TextBox 6">
            <a:extLst>
              <a:ext uri="{FF2B5EF4-FFF2-40B4-BE49-F238E27FC236}">
                <a16:creationId xmlns:a16="http://schemas.microsoft.com/office/drawing/2014/main" id="{5025AC4B-C6CE-4980-8A8A-412299B28D17}"/>
              </a:ext>
            </a:extLst>
          </p:cNvPr>
          <p:cNvSpPr txBox="1"/>
          <p:nvPr/>
        </p:nvSpPr>
        <p:spPr>
          <a:xfrm>
            <a:off x="3767064" y="3473624"/>
            <a:ext cx="13177464" cy="3016210"/>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Increasing demand</a:t>
            </a:r>
          </a:p>
          <a:p>
            <a:pPr marL="571500" indent="-571500">
              <a:spcAft>
                <a:spcPts val="1200"/>
              </a:spcAft>
              <a:buClr>
                <a:schemeClr val="tx1"/>
              </a:buClr>
              <a:buFont typeface="Wingdings" panose="05000000000000000000" pitchFamily="2" charset="2"/>
              <a:buChar char="§"/>
            </a:pPr>
            <a:r>
              <a:rPr lang="en-US" sz="4000" dirty="0"/>
              <a:t>Shrinking resources</a:t>
            </a:r>
          </a:p>
          <a:p>
            <a:pPr marL="571500" indent="-571500">
              <a:spcAft>
                <a:spcPts val="1200"/>
              </a:spcAft>
              <a:buClr>
                <a:schemeClr val="tx1"/>
              </a:buClr>
              <a:buFont typeface="Wingdings" panose="05000000000000000000" pitchFamily="2" charset="2"/>
              <a:buChar char="§"/>
            </a:pPr>
            <a:r>
              <a:rPr lang="en-US" sz="4000" dirty="0"/>
              <a:t>Reduction in government funding</a:t>
            </a:r>
          </a:p>
          <a:p>
            <a:pPr marL="571500" indent="-571500">
              <a:spcAft>
                <a:spcPts val="1200"/>
              </a:spcAft>
              <a:buClr>
                <a:schemeClr val="tx1"/>
              </a:buClr>
              <a:buFont typeface="Wingdings" panose="05000000000000000000" pitchFamily="2" charset="2"/>
              <a:buChar char="§"/>
            </a:pPr>
            <a:r>
              <a:rPr lang="en-US" sz="4000" dirty="0"/>
              <a:t>501-C3 “nonprofit” is tax status, not business model</a:t>
            </a:r>
          </a:p>
        </p:txBody>
      </p:sp>
      <p:grpSp>
        <p:nvGrpSpPr>
          <p:cNvPr id="13" name="Group 12">
            <a:extLst>
              <a:ext uri="{FF2B5EF4-FFF2-40B4-BE49-F238E27FC236}">
                <a16:creationId xmlns:a16="http://schemas.microsoft.com/office/drawing/2014/main" id="{37975146-7A6B-4398-B185-D57C05F50873}"/>
              </a:ext>
            </a:extLst>
          </p:cNvPr>
          <p:cNvGrpSpPr/>
          <p:nvPr/>
        </p:nvGrpSpPr>
        <p:grpSpPr>
          <a:xfrm>
            <a:off x="3046984" y="3257600"/>
            <a:ext cx="360040" cy="9145016"/>
            <a:chOff x="3046984" y="3761656"/>
            <a:chExt cx="360040" cy="9145016"/>
          </a:xfrm>
        </p:grpSpPr>
        <p:cxnSp>
          <p:nvCxnSpPr>
            <p:cNvPr id="10" name="Straight Connector 9">
              <a:extLst>
                <a:ext uri="{FF2B5EF4-FFF2-40B4-BE49-F238E27FC236}">
                  <a16:creationId xmlns:a16="http://schemas.microsoft.com/office/drawing/2014/main" id="{CFDBA2FD-EEC4-4F81-8B2E-592AC3B81998}"/>
                </a:ext>
              </a:extLst>
            </p:cNvPr>
            <p:cNvCxnSpPr>
              <a:cxnSpLocks/>
            </p:cNvCxnSpPr>
            <p:nvPr/>
          </p:nvCxnSpPr>
          <p:spPr>
            <a:xfrm>
              <a:off x="3263008" y="3761656"/>
              <a:ext cx="0" cy="9145016"/>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3A8D840-DA8D-4C8C-B9ED-7B23272BE1DF}"/>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D62F33E2-CF11-452C-88E5-E65C8378CCA6}"/>
              </a:ext>
            </a:extLst>
          </p:cNvPr>
          <p:cNvCxnSpPr/>
          <p:nvPr/>
        </p:nvCxnSpPr>
        <p:spPr>
          <a:xfrm>
            <a:off x="3911080" y="6858000"/>
            <a:ext cx="204729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CD413A4E-F251-4FE5-820A-E4112C05F68C}"/>
              </a:ext>
            </a:extLst>
          </p:cNvPr>
          <p:cNvSpPr>
            <a:spLocks noGrp="1"/>
          </p:cNvSpPr>
          <p:nvPr>
            <p:ph type="ftr" sz="quarter" idx="11"/>
          </p:nvPr>
        </p:nvSpPr>
        <p:spPr/>
        <p:txBody>
          <a:bodyPr/>
          <a:lstStyle/>
          <a:p>
            <a:r>
              <a:rPr lang="en-US">
                <a:latin typeface="Arial  "/>
                <a:cs typeface="Arial  "/>
              </a:rPr>
              <a:t>Business Volunteers Unlimited</a:t>
            </a:r>
            <a:endParaRPr lang="en-US" dirty="0">
              <a:latin typeface="Arial  "/>
              <a:cs typeface="Arial  "/>
            </a:endParaRPr>
          </a:p>
        </p:txBody>
      </p:sp>
    </p:spTree>
    <p:extLst>
      <p:ext uri="{BB962C8B-B14F-4D97-AF65-F5344CB8AC3E}">
        <p14:creationId xmlns:p14="http://schemas.microsoft.com/office/powerpoint/2010/main" val="164491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latin typeface="+mj-lt"/>
                <a:cs typeface="Calibri Light" panose="020F0302020204030204" pitchFamily="34" charset="0"/>
              </a:rPr>
              <a:t>Financial Models</a:t>
            </a:r>
          </a:p>
        </p:txBody>
      </p:sp>
      <p:sp>
        <p:nvSpPr>
          <p:cNvPr id="4" name="Footer Placeholder 3"/>
          <p:cNvSpPr>
            <a:spLocks noGrp="1"/>
          </p:cNvSpPr>
          <p:nvPr>
            <p:ph type="ftr" sz="quarter" idx="11"/>
          </p:nvPr>
        </p:nvSpPr>
        <p:spPr/>
        <p:txBody>
          <a:bodyPr/>
          <a:lstStyle/>
          <a:p>
            <a:pPr defTabSz="1371600">
              <a:defRPr/>
            </a:pPr>
            <a:r>
              <a:rPr lang="en-US">
                <a:latin typeface="Calibri Light" panose="020F0302020204030204" pitchFamily="34" charset="0"/>
                <a:cs typeface="Calibri Light" panose="020F0302020204030204" pitchFamily="34" charset="0"/>
              </a:rPr>
              <a:t>Business Volunteers Unlimited</a:t>
            </a:r>
          </a:p>
        </p:txBody>
      </p:sp>
      <p:sp>
        <p:nvSpPr>
          <p:cNvPr id="5" name="Slide Number Placeholder 4"/>
          <p:cNvSpPr>
            <a:spLocks noGrp="1"/>
          </p:cNvSpPr>
          <p:nvPr>
            <p:ph type="sldNum" sz="quarter" idx="12"/>
          </p:nvPr>
        </p:nvSpPr>
        <p:spPr/>
        <p:txBody>
          <a:bodyPr/>
          <a:lstStyle/>
          <a:p>
            <a:pPr defTabSz="1371600">
              <a:defRPr/>
            </a:pPr>
            <a:fld id="{9CAFC4BC-7C0B-344A-BA81-1CDFD15610A9}" type="slidenum">
              <a:rPr lang="en-US">
                <a:latin typeface="Calibri Light" panose="020F0302020204030204" pitchFamily="34" charset="0"/>
                <a:cs typeface="Calibri Light" panose="020F0302020204030204" pitchFamily="34" charset="0"/>
              </a:rPr>
              <a:pPr defTabSz="1371600">
                <a:defRPr/>
              </a:pPr>
              <a:t>17</a:t>
            </a:fld>
            <a:endParaRPr lang="en-US">
              <a:latin typeface="Calibri Light" panose="020F0302020204030204" pitchFamily="34" charset="0"/>
              <a:cs typeface="Calibri Light" panose="020F0302020204030204" pitchFamily="34" charset="0"/>
            </a:endParaRPr>
          </a:p>
        </p:txBody>
      </p:sp>
      <p:graphicFrame>
        <p:nvGraphicFramePr>
          <p:cNvPr id="6" name="Diagram 5"/>
          <p:cNvGraphicFramePr/>
          <p:nvPr>
            <p:extLst>
              <p:ext uri="{D42A27DB-BD31-4B8C-83A1-F6EECF244321}">
                <p14:modId xmlns:p14="http://schemas.microsoft.com/office/powerpoint/2010/main" val="2816669199"/>
              </p:ext>
            </p:extLst>
          </p:nvPr>
        </p:nvGraphicFramePr>
        <p:xfrm>
          <a:off x="3716067" y="3279229"/>
          <a:ext cx="16967534" cy="9207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7656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3A2A88-6BF9-4D81-B6B5-FC00CAB73D85}"/>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Strategic Alliances</a:t>
            </a:r>
          </a:p>
        </p:txBody>
      </p:sp>
      <p:sp>
        <p:nvSpPr>
          <p:cNvPr id="6" name="Oval 5">
            <a:extLst>
              <a:ext uri="{FF2B5EF4-FFF2-40B4-BE49-F238E27FC236}">
                <a16:creationId xmlns:a16="http://schemas.microsoft.com/office/drawing/2014/main" id="{35E6B484-436D-46E3-8C7C-7EC05145C6A4}"/>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7" name="TextBox 6">
            <a:extLst>
              <a:ext uri="{FF2B5EF4-FFF2-40B4-BE49-F238E27FC236}">
                <a16:creationId xmlns:a16="http://schemas.microsoft.com/office/drawing/2014/main" id="{5025AC4B-C6CE-4980-8A8A-412299B28D17}"/>
              </a:ext>
            </a:extLst>
          </p:cNvPr>
          <p:cNvSpPr txBox="1"/>
          <p:nvPr/>
        </p:nvSpPr>
        <p:spPr>
          <a:xfrm>
            <a:off x="3767064" y="3041576"/>
            <a:ext cx="13177464" cy="3016210"/>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Economies of scale</a:t>
            </a:r>
          </a:p>
          <a:p>
            <a:pPr marL="571500" indent="-571500">
              <a:spcAft>
                <a:spcPts val="1200"/>
              </a:spcAft>
              <a:buClr>
                <a:schemeClr val="tx1"/>
              </a:buClr>
              <a:buFont typeface="Wingdings" panose="05000000000000000000" pitchFamily="2" charset="2"/>
              <a:buChar char="§"/>
            </a:pPr>
            <a:r>
              <a:rPr lang="en-US" sz="4000" dirty="0"/>
              <a:t>Avoid duplication</a:t>
            </a:r>
          </a:p>
          <a:p>
            <a:pPr marL="571500" indent="-571500">
              <a:spcAft>
                <a:spcPts val="1200"/>
              </a:spcAft>
              <a:buClr>
                <a:schemeClr val="tx1"/>
              </a:buClr>
              <a:buFont typeface="Wingdings" panose="05000000000000000000" pitchFamily="2" charset="2"/>
              <a:buChar char="§"/>
            </a:pPr>
            <a:r>
              <a:rPr lang="en-US" sz="4000" dirty="0"/>
              <a:t>Sustainability</a:t>
            </a:r>
          </a:p>
          <a:p>
            <a:pPr marL="571500" indent="-571500">
              <a:spcAft>
                <a:spcPts val="1200"/>
              </a:spcAft>
              <a:buClr>
                <a:schemeClr val="tx1"/>
              </a:buClr>
              <a:buFont typeface="Wingdings" panose="05000000000000000000" pitchFamily="2" charset="2"/>
              <a:buChar char="§"/>
            </a:pPr>
            <a:r>
              <a:rPr lang="en-US" sz="4000" b="1" dirty="0"/>
              <a:t>68% </a:t>
            </a:r>
            <a:r>
              <a:rPr lang="en-US" sz="4000" dirty="0"/>
              <a:t>collaborate to provide programs</a:t>
            </a:r>
          </a:p>
        </p:txBody>
      </p:sp>
      <p:sp>
        <p:nvSpPr>
          <p:cNvPr id="8" name="TextBox 7">
            <a:extLst>
              <a:ext uri="{FF2B5EF4-FFF2-40B4-BE49-F238E27FC236}">
                <a16:creationId xmlns:a16="http://schemas.microsoft.com/office/drawing/2014/main" id="{545898FD-F954-40CF-B0BD-CED3B7D885D1}"/>
              </a:ext>
            </a:extLst>
          </p:cNvPr>
          <p:cNvSpPr txBox="1"/>
          <p:nvPr/>
        </p:nvSpPr>
        <p:spPr>
          <a:xfrm>
            <a:off x="3767064" y="8082136"/>
            <a:ext cx="19010112" cy="2523768"/>
          </a:xfrm>
          <a:prstGeom prst="rect">
            <a:avLst/>
          </a:prstGeom>
          <a:noFill/>
        </p:spPr>
        <p:txBody>
          <a:bodyPr wrap="square" rtlCol="0">
            <a:spAutoFit/>
          </a:bodyPr>
          <a:lstStyle/>
          <a:p>
            <a:endParaRPr lang="en-US" dirty="0"/>
          </a:p>
          <a:p>
            <a:pPr marL="571500" indent="-571500">
              <a:spcAft>
                <a:spcPts val="1200"/>
              </a:spcAft>
              <a:buClr>
                <a:schemeClr val="tx1"/>
              </a:buClr>
              <a:buFont typeface="Wingdings" panose="05000000000000000000" pitchFamily="2" charset="2"/>
              <a:buChar char="§"/>
            </a:pPr>
            <a:r>
              <a:rPr lang="en-US" sz="4000" dirty="0"/>
              <a:t>Outcome metrics</a:t>
            </a:r>
          </a:p>
          <a:p>
            <a:pPr marL="571500" indent="-571500">
              <a:spcAft>
                <a:spcPts val="1200"/>
              </a:spcAft>
              <a:buClr>
                <a:schemeClr val="tx1"/>
              </a:buClr>
              <a:buFont typeface="Wingdings" panose="05000000000000000000" pitchFamily="2" charset="2"/>
              <a:buChar char="§"/>
            </a:pPr>
            <a:r>
              <a:rPr lang="en-US" sz="4000" dirty="0"/>
              <a:t>990</a:t>
            </a:r>
          </a:p>
          <a:p>
            <a:pPr marL="571500" indent="-571500">
              <a:spcAft>
                <a:spcPts val="1200"/>
              </a:spcAft>
              <a:buClr>
                <a:schemeClr val="tx1"/>
              </a:buClr>
              <a:buFont typeface="Wingdings" panose="05000000000000000000" pitchFamily="2" charset="2"/>
              <a:buChar char="§"/>
            </a:pPr>
            <a:r>
              <a:rPr lang="en-US" sz="4000" dirty="0"/>
              <a:t>Executive Compensation </a:t>
            </a:r>
          </a:p>
        </p:txBody>
      </p:sp>
      <p:sp>
        <p:nvSpPr>
          <p:cNvPr id="14" name="TextBox 13">
            <a:extLst>
              <a:ext uri="{FF2B5EF4-FFF2-40B4-BE49-F238E27FC236}">
                <a16:creationId xmlns:a16="http://schemas.microsoft.com/office/drawing/2014/main" id="{70ECB1D4-6615-4C9F-976B-B7B78B5491AE}"/>
              </a:ext>
            </a:extLst>
          </p:cNvPr>
          <p:cNvSpPr txBox="1"/>
          <p:nvPr/>
        </p:nvSpPr>
        <p:spPr>
          <a:xfrm>
            <a:off x="2038872" y="6858000"/>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Increased Scrutiny and Transparency </a:t>
            </a:r>
          </a:p>
        </p:txBody>
      </p:sp>
      <p:sp>
        <p:nvSpPr>
          <p:cNvPr id="15" name="Oval 14">
            <a:extLst>
              <a:ext uri="{FF2B5EF4-FFF2-40B4-BE49-F238E27FC236}">
                <a16:creationId xmlns:a16="http://schemas.microsoft.com/office/drawing/2014/main" id="{2A4045BA-B796-4E11-A374-4195AF4F84A8}"/>
              </a:ext>
            </a:extLst>
          </p:cNvPr>
          <p:cNvSpPr/>
          <p:nvPr/>
        </p:nvSpPr>
        <p:spPr>
          <a:xfrm>
            <a:off x="1174776" y="6569968"/>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grpSp>
        <p:nvGrpSpPr>
          <p:cNvPr id="16" name="Group 15">
            <a:extLst>
              <a:ext uri="{FF2B5EF4-FFF2-40B4-BE49-F238E27FC236}">
                <a16:creationId xmlns:a16="http://schemas.microsoft.com/office/drawing/2014/main" id="{9E1FF853-5801-4B3C-9E4F-C3C41298C209}"/>
              </a:ext>
            </a:extLst>
          </p:cNvPr>
          <p:cNvGrpSpPr/>
          <p:nvPr/>
        </p:nvGrpSpPr>
        <p:grpSpPr>
          <a:xfrm>
            <a:off x="3046984" y="3113584"/>
            <a:ext cx="360040" cy="3312368"/>
            <a:chOff x="3046984" y="9594304"/>
            <a:chExt cx="360040" cy="3312368"/>
          </a:xfrm>
        </p:grpSpPr>
        <p:cxnSp>
          <p:nvCxnSpPr>
            <p:cNvPr id="17" name="Straight Connector 16">
              <a:extLst>
                <a:ext uri="{FF2B5EF4-FFF2-40B4-BE49-F238E27FC236}">
                  <a16:creationId xmlns:a16="http://schemas.microsoft.com/office/drawing/2014/main" id="{52A3A58B-B847-4341-AE7C-B601C3481E62}"/>
                </a:ext>
              </a:extLst>
            </p:cNvPr>
            <p:cNvCxnSpPr>
              <a:cxnSpLocks/>
            </p:cNvCxnSpPr>
            <p:nvPr/>
          </p:nvCxnSpPr>
          <p:spPr>
            <a:xfrm>
              <a:off x="3263008" y="9594304"/>
              <a:ext cx="0" cy="3312368"/>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406194D-765B-4BA7-A40B-0D64582EDD9F}"/>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D1A9093-EA42-4CF3-8890-A6BCECDEC63E}"/>
              </a:ext>
            </a:extLst>
          </p:cNvPr>
          <p:cNvGrpSpPr/>
          <p:nvPr/>
        </p:nvGrpSpPr>
        <p:grpSpPr>
          <a:xfrm>
            <a:off x="3046984" y="8298160"/>
            <a:ext cx="360040" cy="3312368"/>
            <a:chOff x="3046984" y="9594304"/>
            <a:chExt cx="360040" cy="3312368"/>
          </a:xfrm>
        </p:grpSpPr>
        <p:cxnSp>
          <p:nvCxnSpPr>
            <p:cNvPr id="20" name="Straight Connector 19">
              <a:extLst>
                <a:ext uri="{FF2B5EF4-FFF2-40B4-BE49-F238E27FC236}">
                  <a16:creationId xmlns:a16="http://schemas.microsoft.com/office/drawing/2014/main" id="{B609DD82-8A0C-43C1-84CF-165292FF5CCF}"/>
                </a:ext>
              </a:extLst>
            </p:cNvPr>
            <p:cNvCxnSpPr>
              <a:cxnSpLocks/>
            </p:cNvCxnSpPr>
            <p:nvPr/>
          </p:nvCxnSpPr>
          <p:spPr>
            <a:xfrm>
              <a:off x="3263008" y="9594304"/>
              <a:ext cx="0" cy="3312368"/>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1F42650-3E8A-494D-9B6F-931949806B7C}"/>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ooter Placeholder 8">
            <a:extLst>
              <a:ext uri="{FF2B5EF4-FFF2-40B4-BE49-F238E27FC236}">
                <a16:creationId xmlns:a16="http://schemas.microsoft.com/office/drawing/2014/main" id="{FD488FD2-285E-4013-B991-75F00D1096CF}"/>
              </a:ext>
            </a:extLst>
          </p:cNvPr>
          <p:cNvSpPr>
            <a:spLocks noGrp="1"/>
          </p:cNvSpPr>
          <p:nvPr>
            <p:ph type="ftr" sz="quarter" idx="11"/>
          </p:nvPr>
        </p:nvSpPr>
        <p:spPr/>
        <p:txBody>
          <a:bodyPr/>
          <a:lstStyle/>
          <a:p>
            <a:r>
              <a:rPr lang="en-US">
                <a:latin typeface="Arial  "/>
                <a:cs typeface="Arial  "/>
              </a:rPr>
              <a:t>Business Volunteers Unlimited</a:t>
            </a:r>
            <a:endParaRPr lang="en-US" dirty="0">
              <a:latin typeface="Arial  "/>
              <a:cs typeface="Arial  "/>
            </a:endParaRPr>
          </a:p>
        </p:txBody>
      </p:sp>
    </p:spTree>
    <p:extLst>
      <p:ext uri="{BB962C8B-B14F-4D97-AF65-F5344CB8AC3E}">
        <p14:creationId xmlns:p14="http://schemas.microsoft.com/office/powerpoint/2010/main" val="3413247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a:extLst>
              <a:ext uri="{FF2B5EF4-FFF2-40B4-BE49-F238E27FC236}">
                <a16:creationId xmlns:a16="http://schemas.microsoft.com/office/drawing/2014/main" id="{79200136-6F6C-4275-8098-5750B94C6BF8}"/>
              </a:ext>
            </a:extLst>
          </p:cNvPr>
          <p:cNvGraphicFramePr/>
          <p:nvPr>
            <p:extLst>
              <p:ext uri="{D42A27DB-BD31-4B8C-83A1-F6EECF244321}">
                <p14:modId xmlns:p14="http://schemas.microsoft.com/office/powerpoint/2010/main" val="3627282145"/>
              </p:ext>
            </p:extLst>
          </p:nvPr>
        </p:nvGraphicFramePr>
        <p:xfrm>
          <a:off x="-1057472" y="3113584"/>
          <a:ext cx="13249472" cy="95639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886744" y="819108"/>
            <a:ext cx="21945600" cy="2286000"/>
          </a:xfrm>
        </p:spPr>
        <p:txBody>
          <a:bodyPr/>
          <a:lstStyle/>
          <a:p>
            <a:r>
              <a:rPr lang="en-GB" dirty="0"/>
              <a:t>Funding Trends - </a:t>
            </a:r>
            <a:r>
              <a:rPr lang="en-US" sz="5400" dirty="0"/>
              <a:t>Charitable contributions are significant source of revenue</a:t>
            </a:r>
            <a:r>
              <a:rPr lang="en-US" sz="6600" dirty="0"/>
              <a:t/>
            </a:r>
            <a:br>
              <a:rPr lang="en-US" sz="6600" dirty="0"/>
            </a:br>
            <a:endParaRPr lang="en-GB" dirty="0"/>
          </a:p>
        </p:txBody>
      </p:sp>
      <p:sp>
        <p:nvSpPr>
          <p:cNvPr id="26" name="Rectangle 28">
            <a:extLst>
              <a:ext uri="{FF2B5EF4-FFF2-40B4-BE49-F238E27FC236}">
                <a16:creationId xmlns:a16="http://schemas.microsoft.com/office/drawing/2014/main" id="{1B7F1AFE-8556-4262-B578-168A9E0F4C54}"/>
              </a:ext>
            </a:extLst>
          </p:cNvPr>
          <p:cNvSpPr>
            <a:spLocks noChangeArrowheads="1"/>
          </p:cNvSpPr>
          <p:nvPr/>
        </p:nvSpPr>
        <p:spPr bwMode="auto">
          <a:xfrm>
            <a:off x="7086762" y="1791389"/>
            <a:ext cx="9398086" cy="14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defTabSz="1371600" eaLnBrk="0" fontAlgn="base" hangingPunct="0">
              <a:spcBef>
                <a:spcPct val="0"/>
              </a:spcBef>
              <a:spcAft>
                <a:spcPct val="0"/>
              </a:spcAft>
              <a:defRPr/>
            </a:pPr>
            <a:r>
              <a:rPr lang="en-US" altLang="en-US" sz="3600" b="1" dirty="0">
                <a:solidFill>
                  <a:prstClr val="black"/>
                </a:solidFill>
                <a:latin typeface="+mj-lt"/>
                <a:ea typeface="Calibri" panose="020F0502020204030204" pitchFamily="34" charset="0"/>
                <a:cs typeface="Arial" panose="020B0604020202020204" pitchFamily="34" charset="0"/>
              </a:rPr>
              <a:t>Total 2019 contributions: </a:t>
            </a:r>
            <a:r>
              <a:rPr lang="en-US" altLang="en-US" sz="4400" b="1" dirty="0">
                <a:solidFill>
                  <a:schemeClr val="accent1"/>
                </a:solidFill>
                <a:latin typeface="+mj-lt"/>
                <a:cs typeface="Arial" panose="020B0604020202020204" pitchFamily="34" charset="0"/>
              </a:rPr>
              <a:t>$449.64 billion</a:t>
            </a:r>
          </a:p>
          <a:p>
            <a:pPr defTabSz="1371600" eaLnBrk="0" fontAlgn="base" hangingPunct="0">
              <a:spcBef>
                <a:spcPct val="0"/>
              </a:spcBef>
              <a:spcAft>
                <a:spcPct val="0"/>
              </a:spcAft>
              <a:defRPr/>
            </a:pPr>
            <a:endParaRPr lang="en-US" altLang="en-US" sz="4200" dirty="0">
              <a:solidFill>
                <a:prstClr val="black"/>
              </a:solidFill>
              <a:latin typeface="+mj-lt"/>
            </a:endParaRPr>
          </a:p>
        </p:txBody>
      </p:sp>
      <p:sp>
        <p:nvSpPr>
          <p:cNvPr id="27" name="Slide Number Placeholder 4">
            <a:extLst>
              <a:ext uri="{FF2B5EF4-FFF2-40B4-BE49-F238E27FC236}">
                <a16:creationId xmlns:a16="http://schemas.microsoft.com/office/drawing/2014/main" id="{E0A0D4DB-67F6-4DFC-93B9-AF0F2BA174E8}"/>
              </a:ext>
            </a:extLst>
          </p:cNvPr>
          <p:cNvSpPr txBox="1">
            <a:spLocks/>
          </p:cNvSpPr>
          <p:nvPr/>
        </p:nvSpPr>
        <p:spPr>
          <a:xfrm>
            <a:off x="16302092" y="11241218"/>
            <a:ext cx="4267200"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371600">
              <a:defRPr/>
            </a:pPr>
            <a:fld id="{9CAFC4BC-7C0B-344A-BA81-1CDFD15610A9}" type="slidenum">
              <a:rPr lang="en-US" smtClean="0"/>
              <a:pPr defTabSz="1371600">
                <a:defRPr/>
              </a:pPr>
              <a:t>19</a:t>
            </a:fld>
            <a:endParaRPr lang="en-US"/>
          </a:p>
        </p:txBody>
      </p:sp>
      <p:sp>
        <p:nvSpPr>
          <p:cNvPr id="33" name="Rectangle 29">
            <a:extLst>
              <a:ext uri="{FF2B5EF4-FFF2-40B4-BE49-F238E27FC236}">
                <a16:creationId xmlns:a16="http://schemas.microsoft.com/office/drawing/2014/main" id="{D24E14F4-C5FD-459E-A110-1F3E02964F64}"/>
              </a:ext>
            </a:extLst>
          </p:cNvPr>
          <p:cNvSpPr>
            <a:spLocks noChangeArrowheads="1"/>
          </p:cNvSpPr>
          <p:nvPr/>
        </p:nvSpPr>
        <p:spPr bwMode="auto">
          <a:xfrm>
            <a:off x="3551040" y="11754544"/>
            <a:ext cx="39334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algn="ctr" defTabSz="1371600" fontAlgn="base">
              <a:spcBef>
                <a:spcPct val="0"/>
              </a:spcBef>
              <a:spcAft>
                <a:spcPct val="0"/>
              </a:spcAft>
              <a:defRPr/>
            </a:pPr>
            <a:r>
              <a:rPr lang="en-US" altLang="en-US" sz="2100" b="1" dirty="0">
                <a:solidFill>
                  <a:prstClr val="black"/>
                </a:solidFill>
                <a:cs typeface="Times New Roman" panose="02020603050405020304" pitchFamily="18" charset="0"/>
              </a:rPr>
              <a:t>2019 contributions </a:t>
            </a:r>
            <a:r>
              <a:rPr lang="en-US" altLang="en-US" sz="2100" b="1" dirty="0">
                <a:solidFill>
                  <a:schemeClr val="accent1"/>
                </a:solidFill>
                <a:cs typeface="Times New Roman" panose="02020603050405020304" pitchFamily="18" charset="0"/>
              </a:rPr>
              <a:t>by source</a:t>
            </a:r>
            <a:r>
              <a:rPr lang="en-US" altLang="en-US" sz="2100" b="1" dirty="0">
                <a:solidFill>
                  <a:prstClr val="black"/>
                </a:solidFill>
                <a:cs typeface="Times New Roman" panose="02020603050405020304" pitchFamily="18" charset="0"/>
              </a:rPr>
              <a:t/>
            </a:r>
            <a:br>
              <a:rPr lang="en-US" altLang="en-US" sz="2100" b="1" dirty="0">
                <a:solidFill>
                  <a:prstClr val="black"/>
                </a:solidFill>
                <a:cs typeface="Times New Roman" panose="02020603050405020304" pitchFamily="18" charset="0"/>
              </a:rPr>
            </a:br>
            <a:r>
              <a:rPr lang="en-US" altLang="en-US" sz="1600" b="1" dirty="0">
                <a:solidFill>
                  <a:prstClr val="black"/>
                </a:solidFill>
                <a:cs typeface="Times New Roman" panose="02020603050405020304" pitchFamily="18" charset="0"/>
              </a:rPr>
              <a:t>(by percentage of the total)</a:t>
            </a:r>
            <a:endParaRPr lang="en-US" altLang="en-US" sz="2100" b="1" dirty="0">
              <a:solidFill>
                <a:prstClr val="black"/>
              </a:solidFill>
              <a:cs typeface="Times New Roman" panose="02020603050405020304" pitchFamily="18" charset="0"/>
            </a:endParaRPr>
          </a:p>
        </p:txBody>
      </p:sp>
      <p:graphicFrame>
        <p:nvGraphicFramePr>
          <p:cNvPr id="35" name="Chart 34">
            <a:extLst>
              <a:ext uri="{FF2B5EF4-FFF2-40B4-BE49-F238E27FC236}">
                <a16:creationId xmlns:a16="http://schemas.microsoft.com/office/drawing/2014/main" id="{131C15E7-411B-47BB-BD0A-32671B5F264B}"/>
              </a:ext>
            </a:extLst>
          </p:cNvPr>
          <p:cNvGraphicFramePr/>
          <p:nvPr>
            <p:extLst>
              <p:ext uri="{D42A27DB-BD31-4B8C-83A1-F6EECF244321}">
                <p14:modId xmlns:p14="http://schemas.microsoft.com/office/powerpoint/2010/main" val="3315713330"/>
              </p:ext>
            </p:extLst>
          </p:nvPr>
        </p:nvGraphicFramePr>
        <p:xfrm>
          <a:off x="12072225" y="2460076"/>
          <a:ext cx="11903968" cy="8585423"/>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 Box 44">
            <a:extLst>
              <a:ext uri="{FF2B5EF4-FFF2-40B4-BE49-F238E27FC236}">
                <a16:creationId xmlns:a16="http://schemas.microsoft.com/office/drawing/2014/main" id="{560C9F8E-FE15-40F7-8126-D0B9B171B245}"/>
              </a:ext>
            </a:extLst>
          </p:cNvPr>
          <p:cNvSpPr txBox="1">
            <a:spLocks noChangeArrowheads="1"/>
          </p:cNvSpPr>
          <p:nvPr/>
        </p:nvSpPr>
        <p:spPr bwMode="auto">
          <a:xfrm>
            <a:off x="14173725" y="8528291"/>
            <a:ext cx="6500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spAutoFit/>
          </a:bodyPr>
          <a:lstStyle/>
          <a:p>
            <a:pPr defTabSz="1371600" eaLnBrk="0" fontAlgn="base" hangingPunct="0">
              <a:spcBef>
                <a:spcPct val="0"/>
              </a:spcBef>
              <a:spcAft>
                <a:spcPct val="0"/>
              </a:spcAft>
              <a:defRPr/>
            </a:pPr>
            <a:endParaRPr lang="en-US" altLang="en-US" sz="1350" b="1">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defTabSz="1371600" eaLnBrk="0" fontAlgn="base" hangingPunct="0">
              <a:spcBef>
                <a:spcPct val="0"/>
              </a:spcBef>
              <a:spcAft>
                <a:spcPct val="0"/>
              </a:spcAft>
              <a:defRPr/>
            </a:pPr>
            <a:r>
              <a:rPr lang="en-US" altLang="en-US" sz="1350" b="1">
                <a:solidFill>
                  <a:srgbClr val="FFFFFF"/>
                </a:solidFill>
                <a:latin typeface="Calibri" panose="020F0502020204030204" pitchFamily="34" charset="0"/>
                <a:ea typeface="Calibri" panose="020F0502020204030204" pitchFamily="34" charset="0"/>
                <a:cs typeface="Times New Roman" panose="02020603050405020304" pitchFamily="18" charset="0"/>
              </a:rPr>
              <a:t>12%</a:t>
            </a:r>
            <a:endParaRPr lang="en-US" altLang="en-US" sz="2700">
              <a:solidFill>
                <a:prstClr val="black"/>
              </a:solidFill>
              <a:latin typeface="Arial" panose="020B0604020202020204" pitchFamily="34" charset="0"/>
            </a:endParaRPr>
          </a:p>
        </p:txBody>
      </p:sp>
      <p:sp>
        <p:nvSpPr>
          <p:cNvPr id="51" name="Rectangle 50">
            <a:extLst>
              <a:ext uri="{FF2B5EF4-FFF2-40B4-BE49-F238E27FC236}">
                <a16:creationId xmlns:a16="http://schemas.microsoft.com/office/drawing/2014/main" id="{26C4C21A-10D8-4EE8-9478-8B4483B537D8}"/>
              </a:ext>
            </a:extLst>
          </p:cNvPr>
          <p:cNvSpPr/>
          <p:nvPr/>
        </p:nvSpPr>
        <p:spPr>
          <a:xfrm>
            <a:off x="14568264" y="11754544"/>
            <a:ext cx="9144000" cy="661720"/>
          </a:xfrm>
          <a:prstGeom prst="rect">
            <a:avLst/>
          </a:prstGeom>
        </p:spPr>
        <p:txBody>
          <a:bodyPr>
            <a:spAutoFit/>
          </a:bodyPr>
          <a:lstStyle/>
          <a:p>
            <a:pPr algn="ctr" defTabSz="1371600">
              <a:defRPr/>
            </a:pPr>
            <a:r>
              <a:rPr lang="en-US" sz="2100" b="1" dirty="0">
                <a:solidFill>
                  <a:prstClr val="black"/>
                </a:solidFill>
                <a:ea typeface="Calibri" panose="020F0502020204030204" pitchFamily="34" charset="0"/>
                <a:cs typeface="Times New Roman" panose="02020603050405020304" pitchFamily="18" charset="0"/>
              </a:rPr>
              <a:t>2019 contributions </a:t>
            </a:r>
            <a:r>
              <a:rPr lang="en-US" sz="2100" b="1" dirty="0">
                <a:solidFill>
                  <a:schemeClr val="accent1"/>
                </a:solidFill>
                <a:ea typeface="Calibri" panose="020F0502020204030204" pitchFamily="34" charset="0"/>
                <a:cs typeface="Times New Roman" panose="02020603050405020304" pitchFamily="18" charset="0"/>
              </a:rPr>
              <a:t>by recipient organization</a:t>
            </a:r>
            <a:r>
              <a:rPr lang="en-US" sz="2100" b="1" dirty="0">
                <a:solidFill>
                  <a:prstClr val="black"/>
                </a:solidFill>
                <a:ea typeface="Calibri" panose="020F0502020204030204" pitchFamily="34" charset="0"/>
                <a:cs typeface="Times New Roman" panose="02020603050405020304" pitchFamily="18" charset="0"/>
              </a:rPr>
              <a:t/>
            </a:r>
            <a:br>
              <a:rPr lang="en-US" sz="2100" b="1" dirty="0">
                <a:solidFill>
                  <a:prstClr val="black"/>
                </a:solidFill>
                <a:ea typeface="Calibri" panose="020F0502020204030204" pitchFamily="34" charset="0"/>
                <a:cs typeface="Times New Roman" panose="02020603050405020304" pitchFamily="18" charset="0"/>
              </a:rPr>
            </a:br>
            <a:r>
              <a:rPr lang="en-US" sz="1600" b="1" dirty="0">
                <a:solidFill>
                  <a:prstClr val="black"/>
                </a:solidFill>
                <a:ea typeface="Calibri" panose="020F0502020204030204" pitchFamily="34" charset="0"/>
                <a:cs typeface="Times New Roman" panose="02020603050405020304" pitchFamily="18" charset="0"/>
              </a:rPr>
              <a:t>(by percentage of the total)</a:t>
            </a:r>
          </a:p>
        </p:txBody>
      </p:sp>
      <p:sp>
        <p:nvSpPr>
          <p:cNvPr id="53" name="Footer Placeholder 52">
            <a:extLst>
              <a:ext uri="{FF2B5EF4-FFF2-40B4-BE49-F238E27FC236}">
                <a16:creationId xmlns:a16="http://schemas.microsoft.com/office/drawing/2014/main" id="{55DC5765-D4CB-4BE0-8AF1-1E8CBA44B3E4}"/>
              </a:ext>
            </a:extLst>
          </p:cNvPr>
          <p:cNvSpPr>
            <a:spLocks noGrp="1"/>
          </p:cNvSpPr>
          <p:nvPr>
            <p:ph type="ftr" sz="quarter" idx="12"/>
          </p:nvPr>
        </p:nvSpPr>
        <p:spPr/>
        <p:txBody>
          <a:bodyPr/>
          <a:lstStyle/>
          <a:p>
            <a:r>
              <a:rPr lang="en-US"/>
              <a:t>Business Volunteers Unlimited</a:t>
            </a:r>
            <a:endParaRPr lang="en-US" dirty="0"/>
          </a:p>
        </p:txBody>
      </p:sp>
      <p:sp>
        <p:nvSpPr>
          <p:cNvPr id="3" name="TextBox 2"/>
          <p:cNvSpPr txBox="1"/>
          <p:nvPr/>
        </p:nvSpPr>
        <p:spPr>
          <a:xfrm>
            <a:off x="6567258" y="8087892"/>
            <a:ext cx="864096" cy="461665"/>
          </a:xfrm>
          <a:prstGeom prst="rect">
            <a:avLst/>
          </a:prstGeom>
          <a:noFill/>
        </p:spPr>
        <p:txBody>
          <a:bodyPr wrap="square" rtlCol="0">
            <a:spAutoFit/>
          </a:bodyPr>
          <a:lstStyle/>
          <a:p>
            <a:r>
              <a:rPr lang="en-US" sz="2400" dirty="0">
                <a:solidFill>
                  <a:schemeClr val="bg1"/>
                </a:solidFill>
              </a:rPr>
              <a:t>69%</a:t>
            </a:r>
          </a:p>
        </p:txBody>
      </p:sp>
      <p:sp>
        <p:nvSpPr>
          <p:cNvPr id="12" name="TextBox 11"/>
          <p:cNvSpPr txBox="1"/>
          <p:nvPr/>
        </p:nvSpPr>
        <p:spPr>
          <a:xfrm>
            <a:off x="3118992" y="7406476"/>
            <a:ext cx="864096" cy="461665"/>
          </a:xfrm>
          <a:prstGeom prst="rect">
            <a:avLst/>
          </a:prstGeom>
          <a:noFill/>
        </p:spPr>
        <p:txBody>
          <a:bodyPr wrap="square" rtlCol="0">
            <a:spAutoFit/>
          </a:bodyPr>
          <a:lstStyle/>
          <a:p>
            <a:r>
              <a:rPr lang="en-US" sz="2400" dirty="0">
                <a:solidFill>
                  <a:schemeClr val="bg1"/>
                </a:solidFill>
              </a:rPr>
              <a:t>17%</a:t>
            </a:r>
          </a:p>
        </p:txBody>
      </p:sp>
      <p:sp>
        <p:nvSpPr>
          <p:cNvPr id="13" name="TextBox 12"/>
          <p:cNvSpPr txBox="1"/>
          <p:nvPr/>
        </p:nvSpPr>
        <p:spPr>
          <a:xfrm>
            <a:off x="3983088" y="5975531"/>
            <a:ext cx="864096" cy="461665"/>
          </a:xfrm>
          <a:prstGeom prst="rect">
            <a:avLst/>
          </a:prstGeom>
          <a:noFill/>
        </p:spPr>
        <p:txBody>
          <a:bodyPr wrap="square" rtlCol="0">
            <a:spAutoFit/>
          </a:bodyPr>
          <a:lstStyle/>
          <a:p>
            <a:r>
              <a:rPr lang="en-US" sz="2400" dirty="0">
                <a:solidFill>
                  <a:schemeClr val="bg1"/>
                </a:solidFill>
              </a:rPr>
              <a:t>10%</a:t>
            </a:r>
          </a:p>
        </p:txBody>
      </p:sp>
      <p:sp>
        <p:nvSpPr>
          <p:cNvPr id="14" name="TextBox 13"/>
          <p:cNvSpPr txBox="1"/>
          <p:nvPr/>
        </p:nvSpPr>
        <p:spPr>
          <a:xfrm>
            <a:off x="4847184" y="5265448"/>
            <a:ext cx="864096" cy="461665"/>
          </a:xfrm>
          <a:prstGeom prst="rect">
            <a:avLst/>
          </a:prstGeom>
          <a:noFill/>
        </p:spPr>
        <p:txBody>
          <a:bodyPr wrap="square" rtlCol="0">
            <a:spAutoFit/>
          </a:bodyPr>
          <a:lstStyle/>
          <a:p>
            <a:r>
              <a:rPr lang="en-US" sz="2400" dirty="0">
                <a:solidFill>
                  <a:schemeClr val="bg1"/>
                </a:solidFill>
              </a:rPr>
              <a:t>4%</a:t>
            </a:r>
          </a:p>
        </p:txBody>
      </p:sp>
      <p:sp>
        <p:nvSpPr>
          <p:cNvPr id="15" name="TextBox 14"/>
          <p:cNvSpPr txBox="1"/>
          <p:nvPr/>
        </p:nvSpPr>
        <p:spPr>
          <a:xfrm>
            <a:off x="19448135" y="6040699"/>
            <a:ext cx="864096" cy="338554"/>
          </a:xfrm>
          <a:prstGeom prst="rect">
            <a:avLst/>
          </a:prstGeom>
          <a:noFill/>
        </p:spPr>
        <p:txBody>
          <a:bodyPr wrap="square" rtlCol="0">
            <a:spAutoFit/>
          </a:bodyPr>
          <a:lstStyle/>
          <a:p>
            <a:r>
              <a:rPr lang="en-US" sz="1600" dirty="0">
                <a:solidFill>
                  <a:schemeClr val="bg1"/>
                </a:solidFill>
              </a:rPr>
              <a:t>28%</a:t>
            </a:r>
          </a:p>
        </p:txBody>
      </p:sp>
      <p:sp>
        <p:nvSpPr>
          <p:cNvPr id="16" name="TextBox 15"/>
          <p:cNvSpPr txBox="1"/>
          <p:nvPr/>
        </p:nvSpPr>
        <p:spPr>
          <a:xfrm>
            <a:off x="16891961" y="4746076"/>
            <a:ext cx="864096" cy="338554"/>
          </a:xfrm>
          <a:prstGeom prst="rect">
            <a:avLst/>
          </a:prstGeom>
          <a:noFill/>
        </p:spPr>
        <p:txBody>
          <a:bodyPr wrap="square" rtlCol="0">
            <a:spAutoFit/>
          </a:bodyPr>
          <a:lstStyle/>
          <a:p>
            <a:r>
              <a:rPr lang="en-US" sz="1600" dirty="0">
                <a:solidFill>
                  <a:schemeClr val="bg1"/>
                </a:solidFill>
              </a:rPr>
              <a:t>5%</a:t>
            </a:r>
          </a:p>
        </p:txBody>
      </p:sp>
      <p:sp>
        <p:nvSpPr>
          <p:cNvPr id="17" name="TextBox 16"/>
          <p:cNvSpPr txBox="1"/>
          <p:nvPr/>
        </p:nvSpPr>
        <p:spPr>
          <a:xfrm>
            <a:off x="18210604" y="9306272"/>
            <a:ext cx="864096" cy="338554"/>
          </a:xfrm>
          <a:prstGeom prst="rect">
            <a:avLst/>
          </a:prstGeom>
          <a:noFill/>
        </p:spPr>
        <p:txBody>
          <a:bodyPr wrap="square" rtlCol="0">
            <a:spAutoFit/>
          </a:bodyPr>
          <a:lstStyle/>
          <a:p>
            <a:r>
              <a:rPr lang="en-US" sz="1600" dirty="0">
                <a:solidFill>
                  <a:schemeClr val="bg1"/>
                </a:solidFill>
              </a:rPr>
              <a:t>12.5%</a:t>
            </a:r>
          </a:p>
        </p:txBody>
      </p:sp>
      <p:sp>
        <p:nvSpPr>
          <p:cNvPr id="18" name="TextBox 17"/>
          <p:cNvSpPr txBox="1"/>
          <p:nvPr/>
        </p:nvSpPr>
        <p:spPr>
          <a:xfrm>
            <a:off x="15620752" y="7620511"/>
            <a:ext cx="864096" cy="338554"/>
          </a:xfrm>
          <a:prstGeom prst="rect">
            <a:avLst/>
          </a:prstGeom>
          <a:noFill/>
        </p:spPr>
        <p:txBody>
          <a:bodyPr wrap="square" rtlCol="0">
            <a:spAutoFit/>
          </a:bodyPr>
          <a:lstStyle/>
          <a:p>
            <a:r>
              <a:rPr lang="en-US" sz="1600" dirty="0">
                <a:solidFill>
                  <a:schemeClr val="bg1"/>
                </a:solidFill>
              </a:rPr>
              <a:t>9%</a:t>
            </a:r>
          </a:p>
        </p:txBody>
      </p:sp>
      <p:sp>
        <p:nvSpPr>
          <p:cNvPr id="19" name="TextBox 18"/>
          <p:cNvSpPr txBox="1"/>
          <p:nvPr/>
        </p:nvSpPr>
        <p:spPr>
          <a:xfrm>
            <a:off x="16132257" y="5343229"/>
            <a:ext cx="864096" cy="338554"/>
          </a:xfrm>
          <a:prstGeom prst="rect">
            <a:avLst/>
          </a:prstGeom>
          <a:noFill/>
        </p:spPr>
        <p:txBody>
          <a:bodyPr wrap="square" rtlCol="0">
            <a:spAutoFit/>
          </a:bodyPr>
          <a:lstStyle/>
          <a:p>
            <a:r>
              <a:rPr lang="en-US" sz="1600" dirty="0">
                <a:solidFill>
                  <a:schemeClr val="bg1"/>
                </a:solidFill>
              </a:rPr>
              <a:t>6%</a:t>
            </a:r>
          </a:p>
        </p:txBody>
      </p:sp>
      <p:sp>
        <p:nvSpPr>
          <p:cNvPr id="20" name="TextBox 19"/>
          <p:cNvSpPr txBox="1"/>
          <p:nvPr/>
        </p:nvSpPr>
        <p:spPr>
          <a:xfrm>
            <a:off x="19849355" y="8511414"/>
            <a:ext cx="864096" cy="338554"/>
          </a:xfrm>
          <a:prstGeom prst="rect">
            <a:avLst/>
          </a:prstGeom>
          <a:noFill/>
        </p:spPr>
        <p:txBody>
          <a:bodyPr wrap="square" rtlCol="0">
            <a:spAutoFit/>
          </a:bodyPr>
          <a:lstStyle/>
          <a:p>
            <a:r>
              <a:rPr lang="en-US" sz="1600" dirty="0">
                <a:solidFill>
                  <a:schemeClr val="bg1"/>
                </a:solidFill>
              </a:rPr>
              <a:t>14%</a:t>
            </a:r>
          </a:p>
        </p:txBody>
      </p:sp>
      <p:sp>
        <p:nvSpPr>
          <p:cNvPr id="21" name="TextBox 20"/>
          <p:cNvSpPr txBox="1"/>
          <p:nvPr/>
        </p:nvSpPr>
        <p:spPr>
          <a:xfrm>
            <a:off x="18003644" y="4647037"/>
            <a:ext cx="864096" cy="338554"/>
          </a:xfrm>
          <a:prstGeom prst="rect">
            <a:avLst/>
          </a:prstGeom>
          <a:noFill/>
        </p:spPr>
        <p:txBody>
          <a:bodyPr wrap="square" rtlCol="0">
            <a:spAutoFit/>
          </a:bodyPr>
          <a:lstStyle/>
          <a:p>
            <a:r>
              <a:rPr lang="en-US" sz="1600" dirty="0">
                <a:solidFill>
                  <a:schemeClr val="bg1"/>
                </a:solidFill>
              </a:rPr>
              <a:t>2%</a:t>
            </a:r>
          </a:p>
        </p:txBody>
      </p:sp>
    </p:spTree>
    <p:extLst>
      <p:ext uri="{BB962C8B-B14F-4D97-AF65-F5344CB8AC3E}">
        <p14:creationId xmlns:p14="http://schemas.microsoft.com/office/powerpoint/2010/main" val="857035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700526"/>
            <a:ext cx="16459200" cy="2645136"/>
          </a:xfrm>
        </p:spPr>
        <p:txBody>
          <a:bodyPr/>
          <a:lstStyle/>
          <a:p>
            <a:r>
              <a:rPr lang="en-US" sz="9000" dirty="0">
                <a:latin typeface="+mj-lt"/>
                <a:cs typeface="Calibri Light" panose="020F0302020204030204" pitchFamily="34" charset="0"/>
              </a:rPr>
              <a:t>Welcome</a:t>
            </a:r>
          </a:p>
        </p:txBody>
      </p:sp>
      <p:sp>
        <p:nvSpPr>
          <p:cNvPr id="5" name="Slide Number Placeholder 4"/>
          <p:cNvSpPr>
            <a:spLocks noGrp="1"/>
          </p:cNvSpPr>
          <p:nvPr>
            <p:ph type="sldNum" sz="quarter" idx="12"/>
          </p:nvPr>
        </p:nvSpPr>
        <p:spPr>
          <a:xfrm>
            <a:off x="6553200" y="635635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600" kern="1200">
                <a:solidFill>
                  <a:srgbClr val="585262"/>
                </a:solidFill>
                <a:latin typeface="Arial Black"/>
                <a:ea typeface="+mn-ea"/>
                <a:cs typeface="Arial Blac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AFC4BC-7C0B-344A-BA81-1CDFD15610A9}" type="slidenum">
              <a:rPr lang="en-US" smtClean="0"/>
              <a:pPr/>
              <a:t>2</a:t>
            </a:fld>
            <a:endParaRPr lang="en-US"/>
          </a:p>
        </p:txBody>
      </p:sp>
      <p:sp>
        <p:nvSpPr>
          <p:cNvPr id="7" name="Rectangle 6"/>
          <p:cNvSpPr/>
          <p:nvPr/>
        </p:nvSpPr>
        <p:spPr>
          <a:xfrm>
            <a:off x="8668887" y="9810328"/>
            <a:ext cx="6352902" cy="1323439"/>
          </a:xfrm>
          <a:prstGeom prst="rect">
            <a:avLst/>
          </a:prstGeom>
        </p:spPr>
        <p:txBody>
          <a:bodyPr wrap="square">
            <a:spAutoFit/>
          </a:bodyPr>
          <a:lstStyle/>
          <a:p>
            <a:pPr algn="ctr"/>
            <a:r>
              <a:rPr lang="en-US" sz="4000" dirty="0">
                <a:solidFill>
                  <a:schemeClr val="tx1">
                    <a:lumMod val="75000"/>
                    <a:lumOff val="25000"/>
                  </a:schemeClr>
                </a:solidFill>
                <a:cs typeface="Calibri Light" panose="020F0302020204030204" pitchFamily="34" charset="0"/>
              </a:rPr>
              <a:t>Michael Bowen</a:t>
            </a:r>
            <a:br>
              <a:rPr lang="en-US" sz="4000" dirty="0">
                <a:solidFill>
                  <a:schemeClr val="tx1">
                    <a:lumMod val="75000"/>
                    <a:lumOff val="25000"/>
                  </a:schemeClr>
                </a:solidFill>
                <a:cs typeface="Calibri Light" panose="020F0302020204030204" pitchFamily="34" charset="0"/>
              </a:rPr>
            </a:br>
            <a:r>
              <a:rPr lang="en-US" sz="4000" i="1" dirty="0">
                <a:solidFill>
                  <a:schemeClr val="tx1">
                    <a:lumMod val="75000"/>
                    <a:lumOff val="25000"/>
                  </a:schemeClr>
                </a:solidFill>
                <a:cs typeface="Calibri Light" panose="020F0302020204030204" pitchFamily="34" charset="0"/>
              </a:rPr>
              <a:t>Calfee </a:t>
            </a:r>
            <a:endParaRPr lang="en-US" sz="4000" dirty="0"/>
          </a:p>
        </p:txBody>
      </p:sp>
      <p:pic>
        <p:nvPicPr>
          <p:cNvPr id="1026" name="Picture 2" descr="Michael Bowen, Calfee, Halter &amp; Griswold LLP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4506914"/>
            <a:ext cx="6000750" cy="442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493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3A2A88-6BF9-4D81-B6B5-FC00CAB73D85}"/>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2020 Giving Trends </a:t>
            </a:r>
          </a:p>
        </p:txBody>
      </p:sp>
      <p:sp>
        <p:nvSpPr>
          <p:cNvPr id="6" name="Oval 5">
            <a:extLst>
              <a:ext uri="{FF2B5EF4-FFF2-40B4-BE49-F238E27FC236}">
                <a16:creationId xmlns:a16="http://schemas.microsoft.com/office/drawing/2014/main" id="{35E6B484-436D-46E3-8C7C-7EC05145C6A4}"/>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grpSp>
        <p:nvGrpSpPr>
          <p:cNvPr id="13" name="Group 12">
            <a:extLst>
              <a:ext uri="{FF2B5EF4-FFF2-40B4-BE49-F238E27FC236}">
                <a16:creationId xmlns:a16="http://schemas.microsoft.com/office/drawing/2014/main" id="{37975146-7A6B-4398-B185-D57C05F50873}"/>
              </a:ext>
            </a:extLst>
          </p:cNvPr>
          <p:cNvGrpSpPr/>
          <p:nvPr/>
        </p:nvGrpSpPr>
        <p:grpSpPr>
          <a:xfrm>
            <a:off x="3046984" y="3257600"/>
            <a:ext cx="360040" cy="9145016"/>
            <a:chOff x="3046984" y="3761656"/>
            <a:chExt cx="360040" cy="9145016"/>
          </a:xfrm>
        </p:grpSpPr>
        <p:cxnSp>
          <p:nvCxnSpPr>
            <p:cNvPr id="10" name="Straight Connector 9">
              <a:extLst>
                <a:ext uri="{FF2B5EF4-FFF2-40B4-BE49-F238E27FC236}">
                  <a16:creationId xmlns:a16="http://schemas.microsoft.com/office/drawing/2014/main" id="{CFDBA2FD-EEC4-4F81-8B2E-592AC3B81998}"/>
                </a:ext>
              </a:extLst>
            </p:cNvPr>
            <p:cNvCxnSpPr>
              <a:cxnSpLocks/>
            </p:cNvCxnSpPr>
            <p:nvPr/>
          </p:nvCxnSpPr>
          <p:spPr>
            <a:xfrm>
              <a:off x="3263008" y="3761656"/>
              <a:ext cx="0" cy="9145016"/>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3A8D840-DA8D-4C8C-B9ED-7B23272BE1DF}"/>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D62F33E2-CF11-452C-88E5-E65C8378CCA6}"/>
              </a:ext>
            </a:extLst>
          </p:cNvPr>
          <p:cNvCxnSpPr/>
          <p:nvPr/>
        </p:nvCxnSpPr>
        <p:spPr>
          <a:xfrm>
            <a:off x="3911080" y="6858000"/>
            <a:ext cx="204729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CD413A4E-F251-4FE5-820A-E4112C05F68C}"/>
              </a:ext>
            </a:extLst>
          </p:cNvPr>
          <p:cNvSpPr>
            <a:spLocks noGrp="1"/>
          </p:cNvSpPr>
          <p:nvPr>
            <p:ph type="ftr" sz="quarter" idx="11"/>
          </p:nvPr>
        </p:nvSpPr>
        <p:spPr/>
        <p:txBody>
          <a:bodyPr/>
          <a:lstStyle/>
          <a:p>
            <a:r>
              <a:rPr lang="en-US">
                <a:latin typeface="Arial  "/>
                <a:cs typeface="Arial  "/>
              </a:rPr>
              <a:t>Business Volunteers Unlimited</a:t>
            </a:r>
            <a:endParaRPr lang="en-US" dirty="0">
              <a:latin typeface="Arial  "/>
              <a:cs typeface="Arial  "/>
            </a:endParaRPr>
          </a:p>
        </p:txBody>
      </p:sp>
      <p:sp>
        <p:nvSpPr>
          <p:cNvPr id="3" name="TextBox 2">
            <a:extLst>
              <a:ext uri="{FF2B5EF4-FFF2-40B4-BE49-F238E27FC236}">
                <a16:creationId xmlns:a16="http://schemas.microsoft.com/office/drawing/2014/main" id="{AABFF1C5-8B8B-4FD6-88C9-BB21C6102F78}"/>
              </a:ext>
            </a:extLst>
          </p:cNvPr>
          <p:cNvSpPr txBox="1"/>
          <p:nvPr/>
        </p:nvSpPr>
        <p:spPr>
          <a:xfrm>
            <a:off x="4559152" y="4337720"/>
            <a:ext cx="16561837" cy="5170646"/>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$15.5% Billion awarded to COVID in USA</a:t>
            </a:r>
          </a:p>
          <a:p>
            <a:pPr marL="1028700" lvl="1" indent="-571500">
              <a:spcAft>
                <a:spcPts val="1200"/>
              </a:spcAft>
              <a:buClr>
                <a:schemeClr val="tx1"/>
              </a:buClr>
              <a:buFont typeface="Arial" panose="020B0604020202020204" pitchFamily="34" charset="0"/>
              <a:buChar char="•"/>
            </a:pPr>
            <a:r>
              <a:rPr lang="en-US" sz="4000" dirty="0"/>
              <a:t>44% from corporations</a:t>
            </a:r>
          </a:p>
          <a:p>
            <a:pPr marL="1028700" lvl="1" indent="-571500">
              <a:spcAft>
                <a:spcPts val="1200"/>
              </a:spcAft>
              <a:buClr>
                <a:schemeClr val="tx1"/>
              </a:buClr>
              <a:buFont typeface="Arial" panose="020B0604020202020204" pitchFamily="34" charset="0"/>
              <a:buChar char="•"/>
            </a:pPr>
            <a:r>
              <a:rPr lang="en-US" sz="4000" dirty="0"/>
              <a:t>35% of </a:t>
            </a:r>
            <a:r>
              <a:rPr lang="en-US" sz="4000" dirty="0" err="1"/>
              <a:t>Covid</a:t>
            </a:r>
            <a:r>
              <a:rPr lang="en-US" sz="4000" dirty="0"/>
              <a:t> Philanthropy went to BIPOC community</a:t>
            </a:r>
          </a:p>
          <a:p>
            <a:pPr marL="571500" indent="-571500">
              <a:spcAft>
                <a:spcPts val="1200"/>
              </a:spcAft>
              <a:buClr>
                <a:schemeClr val="tx1"/>
              </a:buClr>
              <a:buFont typeface="Wingdings" panose="05000000000000000000" pitchFamily="2" charset="2"/>
              <a:buChar char="§"/>
            </a:pPr>
            <a:r>
              <a:rPr lang="en-US" sz="4000" dirty="0"/>
              <a:t>2020 was a catalyst for donor generosity – avg DAF donations up 20% (Fidelity)</a:t>
            </a:r>
          </a:p>
          <a:p>
            <a:pPr marL="571500" indent="-571500">
              <a:spcAft>
                <a:spcPts val="1200"/>
              </a:spcAft>
              <a:buClr>
                <a:schemeClr val="tx1"/>
              </a:buClr>
              <a:buFont typeface="Wingdings" panose="05000000000000000000" pitchFamily="2" charset="2"/>
              <a:buChar char="§"/>
            </a:pPr>
            <a:r>
              <a:rPr lang="en-US" sz="4000" dirty="0"/>
              <a:t>Overall donations to charity up 2% in 2020</a:t>
            </a:r>
          </a:p>
          <a:p>
            <a:pPr marL="571500" indent="-571500">
              <a:spcAft>
                <a:spcPts val="1200"/>
              </a:spcAft>
              <a:buClr>
                <a:schemeClr val="tx1"/>
              </a:buClr>
              <a:buFont typeface="Wingdings" panose="05000000000000000000" pitchFamily="2" charset="2"/>
              <a:buChar char="§"/>
            </a:pPr>
            <a:r>
              <a:rPr lang="en-US" sz="4000" dirty="0"/>
              <a:t>Online giving increased by 21%</a:t>
            </a:r>
          </a:p>
        </p:txBody>
      </p:sp>
    </p:spTree>
    <p:extLst>
      <p:ext uri="{BB962C8B-B14F-4D97-AF65-F5344CB8AC3E}">
        <p14:creationId xmlns:p14="http://schemas.microsoft.com/office/powerpoint/2010/main" val="3956016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Role of </a:t>
            </a:r>
            <a:br>
              <a:rPr lang="en-US" dirty="0"/>
            </a:br>
            <a:r>
              <a:rPr lang="en-US" dirty="0"/>
              <a:t>the Board of Directors</a:t>
            </a:r>
          </a:p>
        </p:txBody>
      </p:sp>
      <p:sp>
        <p:nvSpPr>
          <p:cNvPr id="6" name="Text Placeholder 5"/>
          <p:cNvSpPr>
            <a:spLocks noGrp="1"/>
          </p:cNvSpPr>
          <p:nvPr>
            <p:ph type="body" sz="quarter" idx="15"/>
          </p:nvPr>
        </p:nvSpPr>
        <p:spPr/>
        <p:txBody>
          <a:bodyPr/>
          <a:lstStyle/>
          <a:p>
            <a:r>
              <a:rPr lang="en-US" dirty="0"/>
              <a:t>3</a:t>
            </a:r>
          </a:p>
        </p:txBody>
      </p:sp>
    </p:spTree>
    <p:extLst>
      <p:ext uri="{BB962C8B-B14F-4D97-AF65-F5344CB8AC3E}">
        <p14:creationId xmlns:p14="http://schemas.microsoft.com/office/powerpoint/2010/main" val="3088313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FB5F60E-F1ED-4EF4-9ABD-DF75BF7BF676}"/>
              </a:ext>
            </a:extLst>
          </p:cNvPr>
          <p:cNvSpPr/>
          <p:nvPr/>
        </p:nvSpPr>
        <p:spPr>
          <a:xfrm>
            <a:off x="1462808" y="7218040"/>
            <a:ext cx="12745416" cy="4392488"/>
          </a:xfrm>
          <a:prstGeom prst="rect">
            <a:avLst/>
          </a:prstGeom>
          <a:solidFill>
            <a:schemeClr val="accent1">
              <a:lumMod val="20000"/>
              <a:lumOff val="80000"/>
            </a:schemeClr>
          </a:solid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Why Become An Authority In The eLearning Niche? - eLearning Industry">
            <a:extLst>
              <a:ext uri="{FF2B5EF4-FFF2-40B4-BE49-F238E27FC236}">
                <a16:creationId xmlns:a16="http://schemas.microsoft.com/office/drawing/2014/main" id="{24304AF7-0EA0-4C66-8621-C1E2F198AEAB}"/>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30662" r="30662"/>
          <a:stretch>
            <a:fillRect/>
          </a:stretch>
        </p:blipFill>
        <p:spPr/>
      </p:pic>
      <p:sp>
        <p:nvSpPr>
          <p:cNvPr id="6" name="Title 5"/>
          <p:cNvSpPr>
            <a:spLocks noGrp="1"/>
          </p:cNvSpPr>
          <p:nvPr>
            <p:ph type="title"/>
          </p:nvPr>
        </p:nvSpPr>
        <p:spPr>
          <a:xfrm>
            <a:off x="1750840" y="521296"/>
            <a:ext cx="21945600" cy="2286000"/>
          </a:xfrm>
        </p:spPr>
        <p:txBody>
          <a:bodyPr/>
          <a:lstStyle/>
          <a:p>
            <a:pPr algn="l"/>
            <a:r>
              <a:rPr lang="en-GB" dirty="0"/>
              <a:t>Authority </a:t>
            </a:r>
          </a:p>
        </p:txBody>
      </p:sp>
      <p:sp>
        <p:nvSpPr>
          <p:cNvPr id="17" name="TextBox 16">
            <a:extLst>
              <a:ext uri="{FF2B5EF4-FFF2-40B4-BE49-F238E27FC236}">
                <a16:creationId xmlns:a16="http://schemas.microsoft.com/office/drawing/2014/main" id="{3DED6FCB-6218-4BF6-A741-9DFAE39D2F6A}"/>
              </a:ext>
            </a:extLst>
          </p:cNvPr>
          <p:cNvSpPr txBox="1"/>
          <p:nvPr/>
        </p:nvSpPr>
        <p:spPr>
          <a:xfrm>
            <a:off x="1678832" y="2969568"/>
            <a:ext cx="12817424" cy="2554545"/>
          </a:xfrm>
          <a:prstGeom prst="rect">
            <a:avLst/>
          </a:prstGeom>
          <a:noFill/>
        </p:spPr>
        <p:txBody>
          <a:bodyPr wrap="square" rtlCol="0">
            <a:spAutoFit/>
          </a:bodyPr>
          <a:lstStyle/>
          <a:p>
            <a:pPr>
              <a:spcAft>
                <a:spcPts val="1200"/>
              </a:spcAft>
              <a:buClr>
                <a:schemeClr val="tx1"/>
              </a:buClr>
            </a:pPr>
            <a:r>
              <a:rPr lang="en-US" sz="4000" dirty="0"/>
              <a:t>The board of directors bears the primary responsibility for ensuring that a charitable organization fulfills its obligations to the law, its donors, its staff and volunteers, its clients, and the public at large.</a:t>
            </a:r>
          </a:p>
        </p:txBody>
      </p:sp>
      <p:sp>
        <p:nvSpPr>
          <p:cNvPr id="23" name="TextBox 22">
            <a:extLst>
              <a:ext uri="{FF2B5EF4-FFF2-40B4-BE49-F238E27FC236}">
                <a16:creationId xmlns:a16="http://schemas.microsoft.com/office/drawing/2014/main" id="{D313581A-A71D-4BA8-94F7-5BA9660B461B}"/>
              </a:ext>
            </a:extLst>
          </p:cNvPr>
          <p:cNvSpPr txBox="1"/>
          <p:nvPr/>
        </p:nvSpPr>
        <p:spPr>
          <a:xfrm>
            <a:off x="0" y="7866112"/>
            <a:ext cx="14054774" cy="3385542"/>
          </a:xfrm>
          <a:prstGeom prst="rect">
            <a:avLst/>
          </a:prstGeom>
          <a:noFill/>
        </p:spPr>
        <p:txBody>
          <a:bodyPr wrap="square">
            <a:spAutoFit/>
          </a:bodyPr>
          <a:lstStyle/>
          <a:p>
            <a:pPr marL="1371600" algn="ctr"/>
            <a:r>
              <a:rPr lang="en-US" sz="5400" b="1" dirty="0"/>
              <a:t>Basic authority (§1702.30(A), O.R.C.):</a:t>
            </a:r>
          </a:p>
          <a:p>
            <a:pPr marL="1371600" algn="ctr"/>
            <a:r>
              <a:rPr lang="en-US" sz="4000" dirty="0"/>
              <a:t/>
            </a:r>
            <a:br>
              <a:rPr lang="en-US" sz="4000" dirty="0"/>
            </a:br>
            <a:r>
              <a:rPr lang="en-US" sz="4000" dirty="0"/>
              <a:t>  “all of the authority  of a corporation shall be exercised by or under the direction </a:t>
            </a:r>
            <a:br>
              <a:rPr lang="en-US" sz="4000" dirty="0"/>
            </a:br>
            <a:r>
              <a:rPr lang="en-US" sz="4000" dirty="0"/>
              <a:t>of its directors.” </a:t>
            </a:r>
          </a:p>
        </p:txBody>
      </p:sp>
      <p:sp>
        <p:nvSpPr>
          <p:cNvPr id="30" name="Footer Placeholder 29">
            <a:extLst>
              <a:ext uri="{FF2B5EF4-FFF2-40B4-BE49-F238E27FC236}">
                <a16:creationId xmlns:a16="http://schemas.microsoft.com/office/drawing/2014/main" id="{2A133EA5-44F5-4E9B-834E-16E07FE12837}"/>
              </a:ext>
            </a:extLst>
          </p:cNvPr>
          <p:cNvSpPr>
            <a:spLocks noGrp="1"/>
          </p:cNvSpPr>
          <p:nvPr>
            <p:ph type="ftr" sz="quarter" idx="14"/>
          </p:nvPr>
        </p:nvSpPr>
        <p:spPr/>
        <p:txBody>
          <a:bodyPr/>
          <a:lstStyle/>
          <a:p>
            <a:r>
              <a:rPr lang="en-US"/>
              <a:t>Business Volunteers Unlimited</a:t>
            </a:r>
            <a:endParaRPr lang="en-US" dirty="0"/>
          </a:p>
        </p:txBody>
      </p:sp>
    </p:spTree>
    <p:extLst>
      <p:ext uri="{BB962C8B-B14F-4D97-AF65-F5344CB8AC3E}">
        <p14:creationId xmlns:p14="http://schemas.microsoft.com/office/powerpoint/2010/main" val="3880572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175FD94-4201-4B53-AC72-EA5AA8F1CD59}"/>
              </a:ext>
            </a:extLst>
          </p:cNvPr>
          <p:cNvGraphicFramePr/>
          <p:nvPr>
            <p:extLst>
              <p:ext uri="{D42A27DB-BD31-4B8C-83A1-F6EECF244321}">
                <p14:modId xmlns:p14="http://schemas.microsoft.com/office/powerpoint/2010/main" val="3420977156"/>
              </p:ext>
            </p:extLst>
          </p:nvPr>
        </p:nvGraphicFramePr>
        <p:xfrm>
          <a:off x="1619838" y="8298160"/>
          <a:ext cx="13753528" cy="266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2" descr="Why Become An Authority In The eLearning Niche? - eLearning Industry">
            <a:extLst>
              <a:ext uri="{FF2B5EF4-FFF2-40B4-BE49-F238E27FC236}">
                <a16:creationId xmlns:a16="http://schemas.microsoft.com/office/drawing/2014/main" id="{24304AF7-0EA0-4C66-8621-C1E2F198AEAB}"/>
              </a:ext>
            </a:extLst>
          </p:cNvPr>
          <p:cNvPicPr>
            <a:picLocks noGrp="1" noChangeAspect="1" noChangeArrowheads="1"/>
          </p:cNvPicPr>
          <p:nvPr>
            <p:ph type="pic" sz="quarter" idx="13"/>
          </p:nvPr>
        </p:nvPicPr>
        <p:blipFill>
          <a:blip r:embed="rId7">
            <a:extLst>
              <a:ext uri="{28A0092B-C50C-407E-A947-70E740481C1C}">
                <a14:useLocalDpi xmlns:a14="http://schemas.microsoft.com/office/drawing/2010/main" val="0"/>
              </a:ext>
            </a:extLst>
          </a:blip>
          <a:srcRect l="30662" r="3066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390800" y="730251"/>
            <a:ext cx="21031200" cy="2651126"/>
          </a:xfrm>
        </p:spPr>
        <p:txBody>
          <a:bodyPr/>
          <a:lstStyle/>
          <a:p>
            <a:r>
              <a:rPr lang="en-US" dirty="0"/>
              <a:t> The Board Functions as a Team</a:t>
            </a:r>
            <a:endParaRPr lang="en-GB" dirty="0"/>
          </a:p>
        </p:txBody>
      </p:sp>
      <p:sp>
        <p:nvSpPr>
          <p:cNvPr id="17" name="TextBox 16">
            <a:extLst>
              <a:ext uri="{FF2B5EF4-FFF2-40B4-BE49-F238E27FC236}">
                <a16:creationId xmlns:a16="http://schemas.microsoft.com/office/drawing/2014/main" id="{3DED6FCB-6218-4BF6-A741-9DFAE39D2F6A}"/>
              </a:ext>
            </a:extLst>
          </p:cNvPr>
          <p:cNvSpPr txBox="1"/>
          <p:nvPr/>
        </p:nvSpPr>
        <p:spPr>
          <a:xfrm>
            <a:off x="1678832" y="2969568"/>
            <a:ext cx="12817424" cy="1938992"/>
          </a:xfrm>
          <a:prstGeom prst="rect">
            <a:avLst/>
          </a:prstGeom>
          <a:noFill/>
        </p:spPr>
        <p:txBody>
          <a:bodyPr wrap="square" rtlCol="0">
            <a:spAutoFit/>
          </a:bodyPr>
          <a:lstStyle/>
          <a:p>
            <a:pPr>
              <a:spcAft>
                <a:spcPts val="1200"/>
              </a:spcAft>
              <a:buClr>
                <a:schemeClr val="tx1"/>
              </a:buClr>
            </a:pPr>
            <a:r>
              <a:rPr lang="en-US" sz="4000" dirty="0"/>
              <a:t>The role of the board refers to the board as a whole, a unit, a team. Individual board members do not have authority or individual rights</a:t>
            </a:r>
          </a:p>
        </p:txBody>
      </p:sp>
      <p:sp>
        <p:nvSpPr>
          <p:cNvPr id="8" name="Content Placeholder 2">
            <a:extLst>
              <a:ext uri="{FF2B5EF4-FFF2-40B4-BE49-F238E27FC236}">
                <a16:creationId xmlns:a16="http://schemas.microsoft.com/office/drawing/2014/main" id="{8F8398FB-E225-4FA0-89BC-84F3A8FF562E}"/>
              </a:ext>
            </a:extLst>
          </p:cNvPr>
          <p:cNvSpPr txBox="1">
            <a:spLocks/>
          </p:cNvSpPr>
          <p:nvPr/>
        </p:nvSpPr>
        <p:spPr>
          <a:xfrm>
            <a:off x="1606824" y="5993904"/>
            <a:ext cx="16459200" cy="7179106"/>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endParaRPr lang="en-US" sz="4000" dirty="0">
              <a:latin typeface="+mj-lt"/>
            </a:endParaRPr>
          </a:p>
          <a:p>
            <a:pPr marL="0" indent="0">
              <a:buFont typeface="Arial" panose="020B0604020202020204" pitchFamily="34" charset="0"/>
              <a:buNone/>
            </a:pPr>
            <a:r>
              <a:rPr lang="en-US" sz="4000" dirty="0">
                <a:solidFill>
                  <a:schemeClr val="accent1"/>
                </a:solidFill>
                <a:latin typeface="+mj-lt"/>
              </a:rPr>
              <a:t>Accountability and responsibility rests </a:t>
            </a:r>
            <a:br>
              <a:rPr lang="en-US" sz="4000" dirty="0">
                <a:solidFill>
                  <a:schemeClr val="accent1"/>
                </a:solidFill>
                <a:latin typeface="+mj-lt"/>
              </a:rPr>
            </a:br>
            <a:r>
              <a:rPr lang="en-US" sz="4000" dirty="0">
                <a:solidFill>
                  <a:schemeClr val="accent1"/>
                </a:solidFill>
                <a:latin typeface="+mj-lt"/>
              </a:rPr>
              <a:t>with the full board…</a:t>
            </a:r>
          </a:p>
          <a:p>
            <a:endParaRPr lang="en-US" sz="4000" dirty="0"/>
          </a:p>
        </p:txBody>
      </p:sp>
      <p:sp>
        <p:nvSpPr>
          <p:cNvPr id="5" name="Footer Placeholder 4">
            <a:extLst>
              <a:ext uri="{FF2B5EF4-FFF2-40B4-BE49-F238E27FC236}">
                <a16:creationId xmlns:a16="http://schemas.microsoft.com/office/drawing/2014/main" id="{E6E835AC-8955-4401-B3B3-56B6EC5FA235}"/>
              </a:ext>
            </a:extLst>
          </p:cNvPr>
          <p:cNvSpPr>
            <a:spLocks noGrp="1"/>
          </p:cNvSpPr>
          <p:nvPr>
            <p:ph type="ftr" sz="quarter" idx="14"/>
          </p:nvPr>
        </p:nvSpPr>
        <p:spPr/>
        <p:txBody>
          <a:bodyPr/>
          <a:lstStyle/>
          <a:p>
            <a:r>
              <a:rPr lang="en-US"/>
              <a:t>Business Volunteers Unlimited</a:t>
            </a:r>
            <a:endParaRPr lang="en-US" dirty="0"/>
          </a:p>
        </p:txBody>
      </p:sp>
    </p:spTree>
    <p:extLst>
      <p:ext uri="{BB962C8B-B14F-4D97-AF65-F5344CB8AC3E}">
        <p14:creationId xmlns:p14="http://schemas.microsoft.com/office/powerpoint/2010/main" val="2383621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1174776" y="1385392"/>
            <a:ext cx="23209224" cy="4991053"/>
            <a:chOff x="1174776" y="1385392"/>
            <a:chExt cx="23209224" cy="4991053"/>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Determine mission, vision and strategic direction</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275598"/>
              <a:ext cx="13177464" cy="2862322"/>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Scan internal and external environment</a:t>
              </a:r>
            </a:p>
            <a:p>
              <a:pPr marL="571500" indent="-571500">
                <a:spcAft>
                  <a:spcPts val="1200"/>
                </a:spcAft>
                <a:buClr>
                  <a:schemeClr val="tx1"/>
                </a:buClr>
                <a:buFont typeface="Wingdings" panose="05000000000000000000" pitchFamily="2" charset="2"/>
                <a:buChar char="§"/>
              </a:pPr>
              <a:r>
                <a:rPr lang="en-US" sz="4000" dirty="0"/>
                <a:t>Review and modify strategic plan</a:t>
              </a:r>
            </a:p>
            <a:p>
              <a:pPr marL="571500" indent="-571500">
                <a:spcAft>
                  <a:spcPts val="1200"/>
                </a:spcAft>
                <a:buClr>
                  <a:schemeClr val="tx1"/>
                </a:buClr>
                <a:buFont typeface="Wingdings" panose="05000000000000000000" pitchFamily="2" charset="2"/>
                <a:buChar char="§"/>
              </a:pPr>
              <a:r>
                <a:rPr lang="en-US" sz="4000" dirty="0"/>
                <a:t>Monitor performance based on key milestones and success factors</a:t>
              </a:r>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74DE32EB-474F-49AD-A464-CD5EA8DA20A4}"/>
              </a:ext>
            </a:extLst>
          </p:cNvPr>
          <p:cNvGrpSpPr/>
          <p:nvPr/>
        </p:nvGrpSpPr>
        <p:grpSpPr>
          <a:xfrm>
            <a:off x="1174776" y="6713984"/>
            <a:ext cx="23209224" cy="4991053"/>
            <a:chOff x="1174776" y="1385392"/>
            <a:chExt cx="23209224" cy="4991053"/>
          </a:xfrm>
        </p:grpSpPr>
        <p:sp>
          <p:nvSpPr>
            <p:cNvPr id="23" name="TextBox 22">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Establish and strengthen community relations </a:t>
              </a:r>
            </a:p>
          </p:txBody>
        </p:sp>
        <p:sp>
          <p:nvSpPr>
            <p:cNvPr id="24" name="Oval 23">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25" name="TextBox 24">
              <a:extLst>
                <a:ext uri="{FF2B5EF4-FFF2-40B4-BE49-F238E27FC236}">
                  <a16:creationId xmlns:a16="http://schemas.microsoft.com/office/drawing/2014/main" id="{CF95295F-E673-456E-85E2-614FE2E95EDA}"/>
                </a:ext>
              </a:extLst>
            </p:cNvPr>
            <p:cNvSpPr txBox="1"/>
            <p:nvPr/>
          </p:nvSpPr>
          <p:spPr>
            <a:xfrm>
              <a:off x="3767064" y="3243079"/>
              <a:ext cx="13177464" cy="2246769"/>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Ambassadors</a:t>
              </a:r>
            </a:p>
            <a:p>
              <a:pPr marL="571500" indent="-571500">
                <a:spcAft>
                  <a:spcPts val="1200"/>
                </a:spcAft>
                <a:buClr>
                  <a:schemeClr val="tx1"/>
                </a:buClr>
                <a:buFont typeface="Wingdings" panose="05000000000000000000" pitchFamily="2" charset="2"/>
                <a:buChar char="§"/>
              </a:pPr>
              <a:r>
                <a:rPr lang="en-US" sz="4000" dirty="0"/>
                <a:t>Talking points</a:t>
              </a:r>
            </a:p>
            <a:p>
              <a:pPr marL="571500" indent="-571500">
                <a:spcAft>
                  <a:spcPts val="1200"/>
                </a:spcAft>
                <a:buClr>
                  <a:schemeClr val="tx1"/>
                </a:buClr>
                <a:buFont typeface="Wingdings" panose="05000000000000000000" pitchFamily="2" charset="2"/>
                <a:buChar char="§"/>
              </a:pPr>
              <a:r>
                <a:rPr lang="en-US" sz="4000" dirty="0"/>
                <a:t>Crisis/transition communications strategy </a:t>
              </a:r>
            </a:p>
          </p:txBody>
        </p:sp>
        <p:grpSp>
          <p:nvGrpSpPr>
            <p:cNvPr id="26" name="Group 25">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27" name="Straight Connector 26">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Footer Placeholder 31">
            <a:extLst>
              <a:ext uri="{FF2B5EF4-FFF2-40B4-BE49-F238E27FC236}">
                <a16:creationId xmlns:a16="http://schemas.microsoft.com/office/drawing/2014/main" id="{39679ACF-765D-46CF-823D-9C673045AA23}"/>
              </a:ext>
            </a:extLst>
          </p:cNvPr>
          <p:cNvSpPr>
            <a:spLocks noGrp="1"/>
          </p:cNvSpPr>
          <p:nvPr>
            <p:ph type="ftr" sz="quarter" idx="11"/>
          </p:nvPr>
        </p:nvSpPr>
        <p:spPr/>
        <p:txBody>
          <a:bodyPr/>
          <a:lstStyle/>
          <a:p>
            <a:r>
              <a:rPr lang="en-US"/>
              <a:t>Business Volunteers Unlimited</a:t>
            </a:r>
            <a:endParaRPr lang="en-US" dirty="0"/>
          </a:p>
        </p:txBody>
      </p:sp>
    </p:spTree>
    <p:extLst>
      <p:ext uri="{BB962C8B-B14F-4D97-AF65-F5344CB8AC3E}">
        <p14:creationId xmlns:p14="http://schemas.microsoft.com/office/powerpoint/2010/main" val="3250548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1174776" y="1385392"/>
            <a:ext cx="23209224" cy="4991053"/>
            <a:chOff x="1174776" y="1385392"/>
            <a:chExt cx="23209224" cy="4991053"/>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Select and support the chief executive </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275598"/>
              <a:ext cx="19586176" cy="3016210"/>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Partnership</a:t>
              </a:r>
            </a:p>
            <a:p>
              <a:pPr marL="571500" indent="-571500">
                <a:spcAft>
                  <a:spcPts val="1200"/>
                </a:spcAft>
                <a:buClr>
                  <a:schemeClr val="tx1"/>
                </a:buClr>
                <a:buFont typeface="Wingdings" panose="05000000000000000000" pitchFamily="2" charset="2"/>
                <a:buChar char="§"/>
              </a:pPr>
              <a:r>
                <a:rPr lang="en-US" sz="4000" dirty="0"/>
                <a:t>CEO performance evaluation and process to set compensation (990 requirement) </a:t>
              </a:r>
            </a:p>
            <a:p>
              <a:pPr marL="571500" indent="-571500">
                <a:spcAft>
                  <a:spcPts val="1200"/>
                </a:spcAft>
                <a:buClr>
                  <a:schemeClr val="tx1"/>
                </a:buClr>
                <a:buFont typeface="Wingdings" panose="05000000000000000000" pitchFamily="2" charset="2"/>
                <a:buChar char="§"/>
              </a:pPr>
              <a:r>
                <a:rPr lang="en-US" sz="4000" dirty="0"/>
                <a:t>Succession plan </a:t>
              </a:r>
            </a:p>
            <a:p>
              <a:pPr marL="571500" indent="-571500">
                <a:spcAft>
                  <a:spcPts val="1200"/>
                </a:spcAft>
                <a:buClr>
                  <a:schemeClr val="tx1"/>
                </a:buClr>
                <a:buFont typeface="Wingdings" panose="05000000000000000000" pitchFamily="2" charset="2"/>
                <a:buChar char="§"/>
              </a:pPr>
              <a:r>
                <a:rPr lang="en-US" sz="4000" dirty="0"/>
                <a:t>Open doors</a:t>
              </a:r>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74DE32EB-474F-49AD-A464-CD5EA8DA20A4}"/>
              </a:ext>
            </a:extLst>
          </p:cNvPr>
          <p:cNvGrpSpPr/>
          <p:nvPr/>
        </p:nvGrpSpPr>
        <p:grpSpPr>
          <a:xfrm>
            <a:off x="1174776" y="6713984"/>
            <a:ext cx="23209224" cy="4991053"/>
            <a:chOff x="1174776" y="1385392"/>
            <a:chExt cx="23209224" cy="4991053"/>
          </a:xfrm>
        </p:grpSpPr>
        <p:sp>
          <p:nvSpPr>
            <p:cNvPr id="23" name="TextBox 22">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Develop funding resources</a:t>
              </a:r>
            </a:p>
          </p:txBody>
        </p:sp>
        <p:sp>
          <p:nvSpPr>
            <p:cNvPr id="24" name="Oval 23">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25" name="TextBox 24">
              <a:extLst>
                <a:ext uri="{FF2B5EF4-FFF2-40B4-BE49-F238E27FC236}">
                  <a16:creationId xmlns:a16="http://schemas.microsoft.com/office/drawing/2014/main" id="{CF95295F-E673-456E-85E2-614FE2E95EDA}"/>
                </a:ext>
              </a:extLst>
            </p:cNvPr>
            <p:cNvSpPr txBox="1"/>
            <p:nvPr/>
          </p:nvSpPr>
          <p:spPr>
            <a:xfrm>
              <a:off x="3767064" y="3243079"/>
              <a:ext cx="13177464" cy="2246769"/>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Individual, annual, financial contribution </a:t>
              </a:r>
            </a:p>
            <a:p>
              <a:pPr marL="571500" indent="-571500">
                <a:spcAft>
                  <a:spcPts val="1200"/>
                </a:spcAft>
                <a:buClr>
                  <a:schemeClr val="tx1"/>
                </a:buClr>
                <a:buFont typeface="Wingdings" panose="05000000000000000000" pitchFamily="2" charset="2"/>
                <a:buChar char="§"/>
              </a:pPr>
              <a:r>
                <a:rPr lang="en-US" sz="4000" dirty="0"/>
                <a:t>Donor identification </a:t>
              </a:r>
            </a:p>
            <a:p>
              <a:pPr marL="571500" indent="-571500">
                <a:spcAft>
                  <a:spcPts val="1200"/>
                </a:spcAft>
                <a:buClr>
                  <a:schemeClr val="tx1"/>
                </a:buClr>
                <a:buFont typeface="Wingdings" panose="05000000000000000000" pitchFamily="2" charset="2"/>
                <a:buChar char="§"/>
              </a:pPr>
              <a:r>
                <a:rPr lang="en-US" sz="4000" dirty="0"/>
                <a:t>Donor cultivation </a:t>
              </a:r>
            </a:p>
          </p:txBody>
        </p:sp>
        <p:grpSp>
          <p:nvGrpSpPr>
            <p:cNvPr id="26" name="Group 25">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27" name="Straight Connector 26">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3001688" y="14490848"/>
            <a:ext cx="14441487" cy="83947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0"/>
              </a:spcBef>
            </a:pPr>
            <a:endParaRPr lang="en-US" sz="2550" dirty="0">
              <a:latin typeface="+mj-lt"/>
            </a:endParaRPr>
          </a:p>
          <a:p>
            <a:pPr>
              <a:spcBef>
                <a:spcPts val="0"/>
              </a:spcBef>
            </a:pPr>
            <a:endParaRPr lang="en-US" sz="2550" dirty="0">
              <a:latin typeface="+mj-lt"/>
            </a:endParaRPr>
          </a:p>
          <a:p>
            <a:pPr>
              <a:spcBef>
                <a:spcPts val="0"/>
              </a:spcBef>
            </a:pPr>
            <a:endParaRPr lang="en-US" sz="2550" dirty="0">
              <a:latin typeface="+mj-lt"/>
            </a:endParaRPr>
          </a:p>
        </p:txBody>
      </p:sp>
      <p:sp>
        <p:nvSpPr>
          <p:cNvPr id="6" name="Footer Placeholder 5">
            <a:extLst>
              <a:ext uri="{FF2B5EF4-FFF2-40B4-BE49-F238E27FC236}">
                <a16:creationId xmlns:a16="http://schemas.microsoft.com/office/drawing/2014/main" id="{753FB4B3-0B73-4F54-923E-ED3962E61B55}"/>
              </a:ext>
            </a:extLst>
          </p:cNvPr>
          <p:cNvSpPr>
            <a:spLocks noGrp="1"/>
          </p:cNvSpPr>
          <p:nvPr>
            <p:ph type="ftr" sz="quarter" idx="11"/>
          </p:nvPr>
        </p:nvSpPr>
        <p:spPr/>
        <p:txBody>
          <a:bodyPr/>
          <a:lstStyle/>
          <a:p>
            <a:r>
              <a:rPr lang="en-US"/>
              <a:t>Business Volunteers Unlimited</a:t>
            </a:r>
            <a:endParaRPr lang="en-US" dirty="0"/>
          </a:p>
        </p:txBody>
      </p:sp>
    </p:spTree>
    <p:extLst>
      <p:ext uri="{BB962C8B-B14F-4D97-AF65-F5344CB8AC3E}">
        <p14:creationId xmlns:p14="http://schemas.microsoft.com/office/powerpoint/2010/main" val="799324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1174776" y="1385392"/>
            <a:ext cx="23209224" cy="5513844"/>
            <a:chOff x="1174776" y="1385392"/>
            <a:chExt cx="23209224" cy="5513844"/>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Provide financial oversight</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113584"/>
              <a:ext cx="19586176" cy="3785652"/>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Adequate accounting skills</a:t>
              </a:r>
            </a:p>
            <a:p>
              <a:pPr marL="571500" indent="-571500">
                <a:spcAft>
                  <a:spcPts val="1200"/>
                </a:spcAft>
                <a:buClr>
                  <a:schemeClr val="tx1"/>
                </a:buClr>
                <a:buFont typeface="Wingdings" panose="05000000000000000000" pitchFamily="2" charset="2"/>
                <a:buChar char="§"/>
              </a:pPr>
              <a:r>
                <a:rPr lang="en-US" sz="4000" dirty="0"/>
                <a:t>Annual budget</a:t>
              </a:r>
            </a:p>
            <a:p>
              <a:pPr marL="571500" indent="-571500">
                <a:spcAft>
                  <a:spcPts val="1200"/>
                </a:spcAft>
                <a:buClr>
                  <a:schemeClr val="tx1"/>
                </a:buClr>
                <a:buFont typeface="Wingdings" panose="05000000000000000000" pitchFamily="2" charset="2"/>
                <a:buChar char="§"/>
              </a:pPr>
              <a:r>
                <a:rPr lang="en-US" sz="4000" dirty="0"/>
                <a:t>Regular financial statements and cash flow reports</a:t>
              </a:r>
            </a:p>
            <a:p>
              <a:pPr marL="571500" indent="-571500">
                <a:spcAft>
                  <a:spcPts val="1200"/>
                </a:spcAft>
                <a:buClr>
                  <a:schemeClr val="tx1"/>
                </a:buClr>
                <a:buFont typeface="Wingdings" panose="05000000000000000000" pitchFamily="2" charset="2"/>
                <a:buChar char="§"/>
              </a:pPr>
              <a:r>
                <a:rPr lang="en-US" sz="4000" dirty="0"/>
                <a:t>Annual audit</a:t>
              </a:r>
            </a:p>
            <a:p>
              <a:pPr marL="571500" indent="-571500">
                <a:spcAft>
                  <a:spcPts val="1200"/>
                </a:spcAft>
                <a:buClr>
                  <a:schemeClr val="tx1"/>
                </a:buClr>
                <a:buFont typeface="Wingdings" panose="05000000000000000000" pitchFamily="2" charset="2"/>
                <a:buChar char="§"/>
              </a:pPr>
              <a:r>
                <a:rPr lang="en-US" sz="4000" dirty="0"/>
                <a:t>Investment policies </a:t>
              </a:r>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74DE32EB-474F-49AD-A464-CD5EA8DA20A4}"/>
              </a:ext>
            </a:extLst>
          </p:cNvPr>
          <p:cNvGrpSpPr/>
          <p:nvPr/>
        </p:nvGrpSpPr>
        <p:grpSpPr>
          <a:xfrm>
            <a:off x="1174776" y="6713984"/>
            <a:ext cx="23209224" cy="4991053"/>
            <a:chOff x="1174776" y="1385392"/>
            <a:chExt cx="23209224" cy="4991053"/>
          </a:xfrm>
        </p:grpSpPr>
        <p:sp>
          <p:nvSpPr>
            <p:cNvPr id="23" name="TextBox 22">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Ensure legal and ethical integrity </a:t>
              </a:r>
            </a:p>
          </p:txBody>
        </p:sp>
        <p:sp>
          <p:nvSpPr>
            <p:cNvPr id="24" name="Oval 23">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25" name="TextBox 24">
              <a:extLst>
                <a:ext uri="{FF2B5EF4-FFF2-40B4-BE49-F238E27FC236}">
                  <a16:creationId xmlns:a16="http://schemas.microsoft.com/office/drawing/2014/main" id="{CF95295F-E673-456E-85E2-614FE2E95EDA}"/>
                </a:ext>
              </a:extLst>
            </p:cNvPr>
            <p:cNvSpPr txBox="1"/>
            <p:nvPr/>
          </p:nvSpPr>
          <p:spPr>
            <a:xfrm>
              <a:off x="3767064" y="3243079"/>
              <a:ext cx="19154128" cy="2862322"/>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Duties of care, loyalty and obedience</a:t>
              </a:r>
            </a:p>
            <a:p>
              <a:pPr marL="571500" indent="-571500">
                <a:spcAft>
                  <a:spcPts val="1200"/>
                </a:spcAft>
                <a:buClr>
                  <a:schemeClr val="tx1"/>
                </a:buClr>
                <a:buFont typeface="Wingdings" panose="05000000000000000000" pitchFamily="2" charset="2"/>
                <a:buChar char="§"/>
              </a:pPr>
              <a:r>
                <a:rPr lang="en-US" sz="4000" dirty="0"/>
                <a:t>Board has the authority as a group, not as individual members</a:t>
              </a:r>
            </a:p>
            <a:p>
              <a:pPr marL="571500" indent="-571500">
                <a:spcAft>
                  <a:spcPts val="1200"/>
                </a:spcAft>
                <a:buClr>
                  <a:schemeClr val="tx1"/>
                </a:buClr>
                <a:buFont typeface="Wingdings" panose="05000000000000000000" pitchFamily="2" charset="2"/>
                <a:buChar char="§"/>
              </a:pPr>
              <a:r>
                <a:rPr lang="en-US" sz="4000" dirty="0"/>
                <a:t>96% of nonprofits carry Directors and Officers Liability Insurance for their boards </a:t>
              </a:r>
            </a:p>
          </p:txBody>
        </p:sp>
        <p:grpSp>
          <p:nvGrpSpPr>
            <p:cNvPr id="26" name="Group 25">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27" name="Straight Connector 26">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3001688" y="14490848"/>
            <a:ext cx="14441487" cy="83947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0"/>
              </a:spcBef>
            </a:pPr>
            <a:endParaRPr lang="en-US" sz="2550" dirty="0">
              <a:latin typeface="+mj-lt"/>
            </a:endParaRPr>
          </a:p>
          <a:p>
            <a:pPr>
              <a:spcBef>
                <a:spcPts val="0"/>
              </a:spcBef>
            </a:pPr>
            <a:endParaRPr lang="en-US" sz="2550" dirty="0">
              <a:latin typeface="+mj-lt"/>
            </a:endParaRPr>
          </a:p>
          <a:p>
            <a:pPr>
              <a:spcBef>
                <a:spcPts val="0"/>
              </a:spcBef>
            </a:pPr>
            <a:endParaRPr lang="en-US" sz="2550" dirty="0">
              <a:latin typeface="+mj-lt"/>
            </a:endParaRPr>
          </a:p>
        </p:txBody>
      </p:sp>
      <p:sp>
        <p:nvSpPr>
          <p:cNvPr id="2" name="Footer Placeholder 1">
            <a:extLst>
              <a:ext uri="{FF2B5EF4-FFF2-40B4-BE49-F238E27FC236}">
                <a16:creationId xmlns:a16="http://schemas.microsoft.com/office/drawing/2014/main" id="{62861726-6080-4DB0-9E1C-7B98F61E75E0}"/>
              </a:ext>
            </a:extLst>
          </p:cNvPr>
          <p:cNvSpPr>
            <a:spLocks noGrp="1"/>
          </p:cNvSpPr>
          <p:nvPr>
            <p:ph type="ftr" sz="quarter" idx="11"/>
          </p:nvPr>
        </p:nvSpPr>
        <p:spPr/>
        <p:txBody>
          <a:bodyPr/>
          <a:lstStyle/>
          <a:p>
            <a:r>
              <a:rPr lang="en-US"/>
              <a:t>Business Volunteers Unlimited</a:t>
            </a:r>
            <a:endParaRPr lang="en-US" dirty="0"/>
          </a:p>
        </p:txBody>
      </p:sp>
    </p:spTree>
    <p:extLst>
      <p:ext uri="{BB962C8B-B14F-4D97-AF65-F5344CB8AC3E}">
        <p14:creationId xmlns:p14="http://schemas.microsoft.com/office/powerpoint/2010/main" val="2466165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1174776" y="1385392"/>
            <a:ext cx="23209224" cy="4991053"/>
            <a:chOff x="1174776" y="1385392"/>
            <a:chExt cx="23209224" cy="4991053"/>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Develop the board</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113584"/>
              <a:ext cx="19586176" cy="2246769"/>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Governance Committee</a:t>
              </a:r>
            </a:p>
            <a:p>
              <a:pPr marL="571500" indent="-571500">
                <a:spcAft>
                  <a:spcPts val="1200"/>
                </a:spcAft>
                <a:buClr>
                  <a:schemeClr val="tx1"/>
                </a:buClr>
                <a:buFont typeface="Wingdings" panose="05000000000000000000" pitchFamily="2" charset="2"/>
                <a:buChar char="§"/>
              </a:pPr>
              <a:r>
                <a:rPr lang="en-US" sz="4000" dirty="0"/>
                <a:t>Adopt best practices</a:t>
              </a:r>
            </a:p>
            <a:p>
              <a:pPr marL="571500" indent="-571500">
                <a:spcAft>
                  <a:spcPts val="1200"/>
                </a:spcAft>
                <a:buClr>
                  <a:schemeClr val="tx1"/>
                </a:buClr>
                <a:buFont typeface="Wingdings" panose="05000000000000000000" pitchFamily="2" charset="2"/>
                <a:buChar char="§"/>
              </a:pPr>
              <a:r>
                <a:rPr lang="en-US" sz="4000" dirty="0"/>
                <a:t>Review and update bylaws periodically</a:t>
              </a:r>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3001688" y="14490848"/>
            <a:ext cx="14441487" cy="83947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0"/>
              </a:spcBef>
            </a:pPr>
            <a:endParaRPr lang="en-US" sz="2550" dirty="0">
              <a:latin typeface="+mj-lt"/>
            </a:endParaRPr>
          </a:p>
          <a:p>
            <a:pPr>
              <a:spcBef>
                <a:spcPts val="0"/>
              </a:spcBef>
            </a:pPr>
            <a:endParaRPr lang="en-US" sz="2550" dirty="0">
              <a:latin typeface="+mj-lt"/>
            </a:endParaRPr>
          </a:p>
          <a:p>
            <a:pPr>
              <a:spcBef>
                <a:spcPts val="0"/>
              </a:spcBef>
            </a:pPr>
            <a:endParaRPr lang="en-US" sz="2550" dirty="0">
              <a:latin typeface="+mj-lt"/>
            </a:endParaRPr>
          </a:p>
        </p:txBody>
      </p:sp>
      <p:sp>
        <p:nvSpPr>
          <p:cNvPr id="18" name="Content Placeholder 2">
            <a:extLst>
              <a:ext uri="{FF2B5EF4-FFF2-40B4-BE49-F238E27FC236}">
                <a16:creationId xmlns:a16="http://schemas.microsoft.com/office/drawing/2014/main" id="{F6C956CB-4AFC-4899-8C56-DAC152931904}"/>
              </a:ext>
            </a:extLst>
          </p:cNvPr>
          <p:cNvSpPr txBox="1">
            <a:spLocks/>
          </p:cNvSpPr>
          <p:nvPr/>
        </p:nvSpPr>
        <p:spPr>
          <a:xfrm>
            <a:off x="1534816" y="14706872"/>
            <a:ext cx="14209066" cy="8347470"/>
          </a:xfrm>
          <a:prstGeom prst="rect">
            <a:avLst/>
          </a:prstGeom>
        </p:spPr>
        <p:txBody>
          <a:bodyPr>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550" dirty="0">
              <a:latin typeface="+mj-lt"/>
            </a:endParaRPr>
          </a:p>
          <a:p>
            <a:pPr marL="0" indent="0">
              <a:spcBef>
                <a:spcPts val="0"/>
              </a:spcBef>
              <a:buFont typeface="Arial" panose="020B0604020202020204" pitchFamily="34" charset="0"/>
              <a:buNone/>
            </a:pPr>
            <a:endParaRPr lang="en-US" sz="2550" dirty="0">
              <a:latin typeface="+mj-lt"/>
            </a:endParaRPr>
          </a:p>
          <a:p>
            <a:endParaRPr lang="en-US" dirty="0"/>
          </a:p>
        </p:txBody>
      </p:sp>
      <p:sp>
        <p:nvSpPr>
          <p:cNvPr id="2" name="Footer Placeholder 1">
            <a:extLst>
              <a:ext uri="{FF2B5EF4-FFF2-40B4-BE49-F238E27FC236}">
                <a16:creationId xmlns:a16="http://schemas.microsoft.com/office/drawing/2014/main" id="{1FCFFDA9-EE87-4627-8449-E20894A5829B}"/>
              </a:ext>
            </a:extLst>
          </p:cNvPr>
          <p:cNvSpPr>
            <a:spLocks noGrp="1"/>
          </p:cNvSpPr>
          <p:nvPr>
            <p:ph type="ftr" sz="quarter" idx="11"/>
          </p:nvPr>
        </p:nvSpPr>
        <p:spPr/>
        <p:txBody>
          <a:bodyPr/>
          <a:lstStyle/>
          <a:p>
            <a:r>
              <a:rPr lang="en-US"/>
              <a:t>Business Volunteers Unlimited</a:t>
            </a:r>
            <a:endParaRPr lang="en-US" dirty="0"/>
          </a:p>
        </p:txBody>
      </p:sp>
    </p:spTree>
    <p:extLst>
      <p:ext uri="{BB962C8B-B14F-4D97-AF65-F5344CB8AC3E}">
        <p14:creationId xmlns:p14="http://schemas.microsoft.com/office/powerpoint/2010/main" val="2387785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497934F4-AE95-4081-8724-35BCCB66D9BD}"/>
              </a:ext>
            </a:extLst>
          </p:cNvPr>
          <p:cNvSpPr/>
          <p:nvPr/>
        </p:nvSpPr>
        <p:spPr>
          <a:xfrm>
            <a:off x="13128104" y="0"/>
            <a:ext cx="11255898" cy="13410728"/>
          </a:xfrm>
          <a:custGeom>
            <a:avLst/>
            <a:gdLst>
              <a:gd name="connsiteX0" fmla="*/ 0 w 8519592"/>
              <a:gd name="connsiteY0" fmla="*/ 0 h 12762656"/>
              <a:gd name="connsiteX1" fmla="*/ 8519592 w 8519592"/>
              <a:gd name="connsiteY1" fmla="*/ 0 h 12762656"/>
              <a:gd name="connsiteX2" fmla="*/ 8519592 w 8519592"/>
              <a:gd name="connsiteY2" fmla="*/ 12762656 h 12762656"/>
              <a:gd name="connsiteX3" fmla="*/ 0 w 8519592"/>
              <a:gd name="connsiteY3" fmla="*/ 12762656 h 12762656"/>
              <a:gd name="connsiteX4" fmla="*/ 0 w 8519592"/>
              <a:gd name="connsiteY4" fmla="*/ 0 h 12762656"/>
              <a:gd name="connsiteX0" fmla="*/ 9386047 w 17905639"/>
              <a:gd name="connsiteY0" fmla="*/ 0 h 12762656"/>
              <a:gd name="connsiteX1" fmla="*/ 17905639 w 17905639"/>
              <a:gd name="connsiteY1" fmla="*/ 0 h 12762656"/>
              <a:gd name="connsiteX2" fmla="*/ 17905639 w 17905639"/>
              <a:gd name="connsiteY2" fmla="*/ 12762656 h 12762656"/>
              <a:gd name="connsiteX3" fmla="*/ 0 w 17905639"/>
              <a:gd name="connsiteY3" fmla="*/ 12735762 h 12762656"/>
              <a:gd name="connsiteX4" fmla="*/ 9386047 w 17905639"/>
              <a:gd name="connsiteY4" fmla="*/ 0 h 1276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639" h="12762656">
                <a:moveTo>
                  <a:pt x="9386047" y="0"/>
                </a:moveTo>
                <a:lnTo>
                  <a:pt x="17905639" y="0"/>
                </a:lnTo>
                <a:lnTo>
                  <a:pt x="17905639" y="12762656"/>
                </a:lnTo>
                <a:lnTo>
                  <a:pt x="0" y="12735762"/>
                </a:lnTo>
                <a:lnTo>
                  <a:pt x="9386047" y="0"/>
                </a:lnTo>
                <a:close/>
              </a:path>
            </a:pathLst>
          </a:custGeom>
          <a:blipFill dpi="0" rotWithShape="1">
            <a:blip r:embed="rId2"/>
            <a:srcRect/>
            <a:stretch>
              <a:fillRect l="-29000" t="-6110" r="-4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GB" sz="5600" dirty="0"/>
          </a:p>
        </p:txBody>
      </p:sp>
      <p:sp>
        <p:nvSpPr>
          <p:cNvPr id="3" name="Content Placeholder 2"/>
          <p:cNvSpPr>
            <a:spLocks noGrp="1"/>
          </p:cNvSpPr>
          <p:nvPr>
            <p:ph idx="4294967295"/>
          </p:nvPr>
        </p:nvSpPr>
        <p:spPr>
          <a:xfrm>
            <a:off x="0" y="3270250"/>
            <a:ext cx="16459200" cy="5243513"/>
          </a:xfrm>
        </p:spPr>
        <p:txBody>
          <a:bodyPr>
            <a:normAutofit fontScale="85000" lnSpcReduction="20000"/>
          </a:bodyPr>
          <a:lstStyle/>
          <a:p>
            <a:pPr marL="0" indent="0" algn="ctr">
              <a:lnSpc>
                <a:spcPct val="113000"/>
              </a:lnSpc>
              <a:buNone/>
            </a:pPr>
            <a:r>
              <a:rPr lang="en-US" sz="13700" dirty="0">
                <a:solidFill>
                  <a:schemeClr val="accent1"/>
                </a:solidFill>
                <a:latin typeface="+mj-lt"/>
              </a:rPr>
              <a:t>There Is a Great Difference</a:t>
            </a:r>
            <a:r>
              <a:rPr lang="en-US" sz="7200" dirty="0">
                <a:latin typeface="+mj-lt"/>
              </a:rPr>
              <a:t/>
            </a:r>
            <a:br>
              <a:rPr lang="en-US" sz="7200" dirty="0">
                <a:latin typeface="+mj-lt"/>
              </a:rPr>
            </a:br>
            <a:r>
              <a:rPr lang="en-US" sz="7200" dirty="0">
                <a:latin typeface="+mj-lt"/>
              </a:rPr>
              <a:t>Between </a:t>
            </a:r>
            <a:r>
              <a:rPr lang="en-US" sz="7200" dirty="0">
                <a:solidFill>
                  <a:schemeClr val="accent2"/>
                </a:solidFill>
                <a:latin typeface="+mj-lt"/>
              </a:rPr>
              <a:t>Sitting</a:t>
            </a:r>
            <a:r>
              <a:rPr lang="en-US" sz="7200" dirty="0">
                <a:latin typeface="+mj-lt"/>
              </a:rPr>
              <a:t> on a Board</a:t>
            </a:r>
            <a:br>
              <a:rPr lang="en-US" sz="7200" dirty="0">
                <a:latin typeface="+mj-lt"/>
              </a:rPr>
            </a:br>
            <a:r>
              <a:rPr lang="en-US" sz="7200" dirty="0">
                <a:latin typeface="+mj-lt"/>
              </a:rPr>
              <a:t>and </a:t>
            </a:r>
            <a:r>
              <a:rPr lang="en-US" sz="7200" dirty="0">
                <a:solidFill>
                  <a:schemeClr val="accent2"/>
                </a:solidFill>
                <a:latin typeface="+mj-lt"/>
              </a:rPr>
              <a:t>Serving</a:t>
            </a:r>
            <a:r>
              <a:rPr lang="en-US" sz="7200" dirty="0">
                <a:latin typeface="+mj-lt"/>
              </a:rPr>
              <a:t> on a Board.</a:t>
            </a:r>
          </a:p>
          <a:p>
            <a:pPr marL="0" indent="0">
              <a:lnSpc>
                <a:spcPct val="113000"/>
              </a:lnSpc>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72" y="11394504"/>
            <a:ext cx="2758612" cy="1825380"/>
          </a:xfrm>
          <a:prstGeom prst="rect">
            <a:avLst/>
          </a:prstGeom>
        </p:spPr>
      </p:pic>
    </p:spTree>
    <p:extLst>
      <p:ext uri="{BB962C8B-B14F-4D97-AF65-F5344CB8AC3E}">
        <p14:creationId xmlns:p14="http://schemas.microsoft.com/office/powerpoint/2010/main" val="2386986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Best Practices </a:t>
            </a:r>
            <a:br>
              <a:rPr lang="en-US" dirty="0"/>
            </a:br>
            <a:r>
              <a:rPr lang="en-US" dirty="0"/>
              <a:t>of Governance</a:t>
            </a:r>
          </a:p>
        </p:txBody>
      </p:sp>
      <p:sp>
        <p:nvSpPr>
          <p:cNvPr id="6" name="Text Placeholder 5"/>
          <p:cNvSpPr>
            <a:spLocks noGrp="1"/>
          </p:cNvSpPr>
          <p:nvPr>
            <p:ph type="body" sz="quarter" idx="15"/>
          </p:nvPr>
        </p:nvSpPr>
        <p:spPr/>
        <p:txBody>
          <a:bodyPr/>
          <a:lstStyle/>
          <a:p>
            <a:r>
              <a:rPr lang="en-US" dirty="0"/>
              <a:t>4</a:t>
            </a:r>
          </a:p>
        </p:txBody>
      </p:sp>
    </p:spTree>
    <p:extLst>
      <p:ext uri="{BB962C8B-B14F-4D97-AF65-F5344CB8AC3E}">
        <p14:creationId xmlns:p14="http://schemas.microsoft.com/office/powerpoint/2010/main" val="2508108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Minority Pipeline Initiative Task Force</a:t>
            </a:r>
          </a:p>
        </p:txBody>
      </p:sp>
      <p:sp>
        <p:nvSpPr>
          <p:cNvPr id="4" name="Footer Placeholder 3"/>
          <p:cNvSpPr>
            <a:spLocks noGrp="1"/>
          </p:cNvSpPr>
          <p:nvPr>
            <p:ph type="ftr" sz="quarter" idx="11"/>
          </p:nvPr>
        </p:nvSpPr>
        <p:spPr/>
        <p:txBody>
          <a:bodyPr/>
          <a:lstStyle/>
          <a:p>
            <a:r>
              <a:rPr lang="en-US"/>
              <a:t>Business Volunteers Unlimited</a:t>
            </a:r>
            <a:endParaRPr lang="en-US" dirty="0">
              <a:latin typeface="Arial  "/>
              <a:cs typeface="Arial  "/>
            </a:endParaRPr>
          </a:p>
        </p:txBody>
      </p:sp>
      <p:sp>
        <p:nvSpPr>
          <p:cNvPr id="6" name="Rectangle 5"/>
          <p:cNvSpPr/>
          <p:nvPr/>
        </p:nvSpPr>
        <p:spPr>
          <a:xfrm>
            <a:off x="12070813" y="6673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TextBox 6"/>
          <p:cNvSpPr txBox="1"/>
          <p:nvPr/>
        </p:nvSpPr>
        <p:spPr>
          <a:xfrm>
            <a:off x="2091264" y="3115951"/>
            <a:ext cx="21962440" cy="12834283"/>
          </a:xfrm>
          <a:prstGeom prst="rect">
            <a:avLst/>
          </a:prstGeom>
          <a:noFill/>
        </p:spPr>
        <p:txBody>
          <a:bodyPr wrap="square" numCol="3" rtlCol="0">
            <a:spAutoFit/>
          </a:bodyPr>
          <a:lstStyle/>
          <a:p>
            <a:r>
              <a:rPr lang="en-US" sz="3600" dirty="0" err="1">
                <a:cs typeface="Calibri Light" panose="020F0302020204030204" pitchFamily="34" charset="0"/>
              </a:rPr>
              <a:t>Randell</a:t>
            </a:r>
            <a:r>
              <a:rPr lang="en-US" sz="3600" dirty="0">
                <a:cs typeface="Calibri Light" panose="020F0302020204030204" pitchFamily="34" charset="0"/>
              </a:rPr>
              <a:t> McShepard</a:t>
            </a:r>
          </a:p>
          <a:p>
            <a:r>
              <a:rPr lang="en-US" sz="3600" i="1" dirty="0">
                <a:cs typeface="Calibri Light" panose="020F0302020204030204" pitchFamily="34" charset="0"/>
              </a:rPr>
              <a:t>RPM International, Inc.</a:t>
            </a:r>
          </a:p>
          <a:p>
            <a:r>
              <a:rPr lang="en-US" sz="3600" i="1" dirty="0">
                <a:cs typeface="Calibri Light" panose="020F0302020204030204" pitchFamily="34" charset="0"/>
              </a:rPr>
              <a:t>Chairman</a:t>
            </a:r>
          </a:p>
          <a:p>
            <a:endParaRPr lang="en-US" sz="3600" dirty="0">
              <a:cs typeface="Calibri Light" panose="020F0302020204030204" pitchFamily="34" charset="0"/>
            </a:endParaRPr>
          </a:p>
          <a:p>
            <a:r>
              <a:rPr lang="en-US" sz="3600" dirty="0">
                <a:cs typeface="Calibri Light" panose="020F0302020204030204" pitchFamily="34" charset="0"/>
              </a:rPr>
              <a:t>April Miller Boise</a:t>
            </a:r>
          </a:p>
          <a:p>
            <a:r>
              <a:rPr lang="en-US" sz="3600" i="1" dirty="0">
                <a:cs typeface="Calibri Light" panose="020F0302020204030204" pitchFamily="34" charset="0"/>
              </a:rPr>
              <a:t>Eaton</a:t>
            </a:r>
          </a:p>
          <a:p>
            <a:endParaRPr lang="en-US" sz="3600" dirty="0">
              <a:cs typeface="Calibri Light" panose="020F0302020204030204" pitchFamily="34" charset="0"/>
            </a:endParaRPr>
          </a:p>
          <a:p>
            <a:r>
              <a:rPr lang="en-US" sz="3600" dirty="0">
                <a:cs typeface="Calibri Light" panose="020F0302020204030204" pitchFamily="34" charset="0"/>
              </a:rPr>
              <a:t>Michael Bowen</a:t>
            </a:r>
          </a:p>
          <a:p>
            <a:r>
              <a:rPr lang="en-US" sz="3600" dirty="0">
                <a:cs typeface="Calibri Light" panose="020F0302020204030204" pitchFamily="34" charset="0"/>
              </a:rPr>
              <a:t>Calfee</a:t>
            </a:r>
          </a:p>
          <a:p>
            <a:endParaRPr lang="en-US" sz="3600" dirty="0">
              <a:cs typeface="Calibri Light" panose="020F0302020204030204" pitchFamily="34" charset="0"/>
            </a:endParaRPr>
          </a:p>
          <a:p>
            <a:r>
              <a:rPr lang="en-US" sz="3600" dirty="0">
                <a:cs typeface="Calibri Light" panose="020F0302020204030204" pitchFamily="34" charset="0"/>
              </a:rPr>
              <a:t>Gregory Brown</a:t>
            </a:r>
          </a:p>
          <a:p>
            <a:r>
              <a:rPr lang="en-US" sz="3600" i="1" dirty="0" err="1">
                <a:cs typeface="Calibri Light" panose="020F0302020204030204" pitchFamily="34" charset="0"/>
              </a:rPr>
              <a:t>PolicyBridge</a:t>
            </a:r>
            <a:endParaRPr lang="en-US" sz="3600" i="1" dirty="0">
              <a:cs typeface="Calibri Light" panose="020F0302020204030204" pitchFamily="34" charset="0"/>
            </a:endParaRPr>
          </a:p>
          <a:p>
            <a:endParaRPr lang="en-US" sz="3600" dirty="0">
              <a:cs typeface="Calibri Light" panose="020F0302020204030204" pitchFamily="34" charset="0"/>
            </a:endParaRPr>
          </a:p>
          <a:p>
            <a:r>
              <a:rPr lang="en-US" sz="3600" dirty="0">
                <a:cs typeface="Calibri Light" panose="020F0302020204030204" pitchFamily="34" charset="0"/>
              </a:rPr>
              <a:t>Paul Clark</a:t>
            </a:r>
          </a:p>
          <a:p>
            <a:r>
              <a:rPr lang="en-US" sz="3600" i="1" dirty="0">
                <a:cs typeface="Calibri Light" panose="020F0302020204030204" pitchFamily="34" charset="0"/>
              </a:rPr>
              <a:t>PNC (retired)</a:t>
            </a:r>
          </a:p>
          <a:p>
            <a:endParaRPr lang="en-US" sz="3600" dirty="0">
              <a:cs typeface="Calibri Light" panose="020F0302020204030204" pitchFamily="34" charset="0"/>
            </a:endParaRPr>
          </a:p>
          <a:p>
            <a:endParaRPr lang="en-US" sz="3600" dirty="0">
              <a:cs typeface="Calibri Light" panose="020F0302020204030204" pitchFamily="34" charset="0"/>
            </a:endParaRPr>
          </a:p>
          <a:p>
            <a:endParaRPr lang="en-US" sz="3600" dirty="0">
              <a:cs typeface="Calibri Light" panose="020F0302020204030204" pitchFamily="34" charset="0"/>
            </a:endParaRPr>
          </a:p>
          <a:p>
            <a:endParaRPr lang="en-US" sz="3600" dirty="0">
              <a:cs typeface="Calibri Light" panose="020F0302020204030204" pitchFamily="34" charset="0"/>
            </a:endParaRPr>
          </a:p>
          <a:p>
            <a:endParaRPr lang="en-US" sz="3600" dirty="0">
              <a:cs typeface="Calibri Light" panose="020F0302020204030204" pitchFamily="34" charset="0"/>
            </a:endParaRPr>
          </a:p>
          <a:p>
            <a:endParaRPr lang="en-US" sz="3600" dirty="0">
              <a:cs typeface="Calibri Light" panose="020F0302020204030204" pitchFamily="34" charset="0"/>
            </a:endParaRPr>
          </a:p>
          <a:p>
            <a:endParaRPr lang="en-US" sz="3600" dirty="0">
              <a:cs typeface="Calibri Light" panose="020F0302020204030204" pitchFamily="34" charset="0"/>
            </a:endParaRPr>
          </a:p>
          <a:p>
            <a:endParaRPr lang="en-US" sz="3600" dirty="0">
              <a:cs typeface="Calibri Light" panose="020F0302020204030204" pitchFamily="34" charset="0"/>
            </a:endParaRPr>
          </a:p>
          <a:p>
            <a:r>
              <a:rPr lang="en-US" sz="3600" dirty="0">
                <a:cs typeface="Calibri Light" panose="020F0302020204030204" pitchFamily="34" charset="0"/>
              </a:rPr>
              <a:t>Nicole Crews</a:t>
            </a:r>
          </a:p>
          <a:p>
            <a:r>
              <a:rPr lang="en-US" sz="3600" i="1" dirty="0">
                <a:cs typeface="Calibri Light" panose="020F0302020204030204" pitchFamily="34" charset="0"/>
              </a:rPr>
              <a:t>Swagelok</a:t>
            </a:r>
          </a:p>
          <a:p>
            <a:endParaRPr lang="en-US" sz="3600" dirty="0">
              <a:cs typeface="Calibri Light" panose="020F0302020204030204" pitchFamily="34" charset="0"/>
            </a:endParaRPr>
          </a:p>
          <a:p>
            <a:r>
              <a:rPr lang="en-US" sz="3600" dirty="0">
                <a:cs typeface="Calibri Light" panose="020F0302020204030204" pitchFamily="34" charset="0"/>
              </a:rPr>
              <a:t>Lauren Gliha </a:t>
            </a:r>
          </a:p>
          <a:p>
            <a:r>
              <a:rPr lang="en-US" sz="3600" i="1" dirty="0">
                <a:cs typeface="Calibri Light" panose="020F0302020204030204" pitchFamily="34" charset="0"/>
              </a:rPr>
              <a:t>BVU</a:t>
            </a:r>
          </a:p>
          <a:p>
            <a:endParaRPr lang="en-US" sz="3600" i="1" dirty="0">
              <a:cs typeface="Calibri Light" panose="020F0302020204030204" pitchFamily="34" charset="0"/>
            </a:endParaRPr>
          </a:p>
          <a:p>
            <a:r>
              <a:rPr lang="en-US" sz="3600" dirty="0">
                <a:cs typeface="Calibri Light" panose="020F0302020204030204" pitchFamily="34" charset="0"/>
              </a:rPr>
              <a:t>Blaine Griffin</a:t>
            </a:r>
          </a:p>
          <a:p>
            <a:r>
              <a:rPr lang="en-US" sz="3600" i="1" dirty="0">
                <a:cs typeface="Calibri Light" panose="020F0302020204030204" pitchFamily="34" charset="0"/>
              </a:rPr>
              <a:t>Cleveland City Council</a:t>
            </a:r>
          </a:p>
          <a:p>
            <a:endParaRPr lang="en-US" sz="3600" i="1" dirty="0">
              <a:cs typeface="Calibri Light" panose="020F0302020204030204" pitchFamily="34" charset="0"/>
            </a:endParaRPr>
          </a:p>
          <a:p>
            <a:r>
              <a:rPr lang="en-US" sz="3600" dirty="0">
                <a:cs typeface="Calibri Light" panose="020F0302020204030204" pitchFamily="34" charset="0"/>
              </a:rPr>
              <a:t>Vaughn P. Johnson</a:t>
            </a:r>
          </a:p>
          <a:p>
            <a:r>
              <a:rPr lang="en-US" sz="3600" i="1" dirty="0">
                <a:cs typeface="Calibri Light" panose="020F0302020204030204" pitchFamily="34" charset="0"/>
              </a:rPr>
              <a:t>Urban League of Greater </a:t>
            </a:r>
            <a:r>
              <a:rPr lang="en-US" sz="3600" i="1" dirty="0" smtClean="0">
                <a:cs typeface="Calibri Light" panose="020F0302020204030204" pitchFamily="34" charset="0"/>
              </a:rPr>
              <a:t/>
            </a:r>
            <a:br>
              <a:rPr lang="en-US" sz="3600" i="1" dirty="0" smtClean="0">
                <a:cs typeface="Calibri Light" panose="020F0302020204030204" pitchFamily="34" charset="0"/>
              </a:rPr>
            </a:br>
            <a:r>
              <a:rPr lang="en-US" sz="3600" i="1" dirty="0" smtClean="0">
                <a:cs typeface="Calibri Light" panose="020F0302020204030204" pitchFamily="34" charset="0"/>
              </a:rPr>
              <a:t>Cleveland</a:t>
            </a:r>
            <a:endParaRPr lang="en-US" sz="3600" i="1" dirty="0">
              <a:cs typeface="Calibri Light" panose="020F0302020204030204" pitchFamily="34" charset="0"/>
            </a:endParaRPr>
          </a:p>
          <a:p>
            <a:endParaRPr lang="en-US" sz="3600" i="1" dirty="0">
              <a:cs typeface="Calibri Light" panose="020F0302020204030204" pitchFamily="34" charset="0"/>
            </a:endParaRPr>
          </a:p>
          <a:p>
            <a:r>
              <a:rPr lang="en-US" sz="3600" dirty="0">
                <a:cs typeface="Calibri Light" panose="020F0302020204030204" pitchFamily="34" charset="0"/>
              </a:rPr>
              <a:t>Allison Kimbrough</a:t>
            </a:r>
          </a:p>
          <a:p>
            <a:r>
              <a:rPr lang="en-US" sz="3600" i="1" dirty="0">
                <a:cs typeface="Calibri Light" panose="020F0302020204030204" pitchFamily="34" charset="0"/>
              </a:rPr>
              <a:t>BVU </a:t>
            </a:r>
          </a:p>
          <a:p>
            <a:endParaRPr lang="en-US" sz="3600" dirty="0">
              <a:cs typeface="Calibri Light" panose="020F0302020204030204" pitchFamily="34" charset="0"/>
            </a:endParaRPr>
          </a:p>
          <a:p>
            <a:r>
              <a:rPr lang="en-US" sz="3600" dirty="0">
                <a:cs typeface="Calibri Light" panose="020F0302020204030204" pitchFamily="34" charset="0"/>
              </a:rPr>
              <a:t>Steve Millard</a:t>
            </a:r>
          </a:p>
          <a:p>
            <a:r>
              <a:rPr lang="en-US" sz="3600" i="1" dirty="0">
                <a:cs typeface="Calibri Light" panose="020F0302020204030204" pitchFamily="34" charset="0"/>
              </a:rPr>
              <a:t>Greater Akron Chamber</a:t>
            </a:r>
          </a:p>
          <a:p>
            <a:endParaRPr lang="en-US" sz="3600" dirty="0">
              <a:cs typeface="Calibri Light" panose="020F0302020204030204" pitchFamily="34" charset="0"/>
            </a:endParaRPr>
          </a:p>
          <a:p>
            <a:endParaRPr lang="en-US" sz="3600" dirty="0">
              <a:cs typeface="Calibri Light" panose="020F0302020204030204" pitchFamily="34" charset="0"/>
            </a:endParaRPr>
          </a:p>
          <a:p>
            <a:endParaRPr lang="en-US" sz="3600" dirty="0">
              <a:cs typeface="Calibri Light" panose="020F0302020204030204" pitchFamily="34" charset="0"/>
            </a:endParaRPr>
          </a:p>
          <a:p>
            <a:endParaRPr lang="en-US" sz="3600" dirty="0">
              <a:cs typeface="Calibri Light" panose="020F0302020204030204" pitchFamily="34" charset="0"/>
            </a:endParaRPr>
          </a:p>
          <a:p>
            <a:endParaRPr lang="en-US" sz="3600" dirty="0">
              <a:cs typeface="Calibri Light" panose="020F0302020204030204" pitchFamily="34" charset="0"/>
            </a:endParaRPr>
          </a:p>
          <a:p>
            <a:r>
              <a:rPr lang="en-US" sz="3600" dirty="0" smtClean="0">
                <a:cs typeface="Calibri Light" panose="020F0302020204030204" pitchFamily="34" charset="0"/>
              </a:rPr>
              <a:t>Dr</a:t>
            </a:r>
            <a:r>
              <a:rPr lang="en-US" sz="3600" dirty="0">
                <a:cs typeface="Calibri Light" panose="020F0302020204030204" pitchFamily="34" charset="0"/>
              </a:rPr>
              <a:t>. Charles </a:t>
            </a:r>
            <a:r>
              <a:rPr lang="en-US" sz="3600" dirty="0" smtClean="0">
                <a:cs typeface="Calibri Light" panose="020F0302020204030204" pitchFamily="34" charset="0"/>
              </a:rPr>
              <a:t>Modlin</a:t>
            </a:r>
          </a:p>
          <a:p>
            <a:r>
              <a:rPr lang="en-US" sz="3600" i="1" dirty="0" smtClean="0">
                <a:cs typeface="Calibri Light" panose="020F0302020204030204" pitchFamily="34" charset="0"/>
              </a:rPr>
              <a:t>Cleveland Clinic</a:t>
            </a:r>
            <a:endParaRPr lang="en-US" sz="3600" i="1" dirty="0">
              <a:cs typeface="Calibri Light" panose="020F0302020204030204" pitchFamily="34" charset="0"/>
            </a:endParaRPr>
          </a:p>
          <a:p>
            <a:endParaRPr lang="en-US" sz="3600" dirty="0">
              <a:cs typeface="Calibri Light" panose="020F0302020204030204" pitchFamily="34" charset="0"/>
            </a:endParaRPr>
          </a:p>
          <a:p>
            <a:r>
              <a:rPr lang="en-US" sz="3600" dirty="0">
                <a:cs typeface="Calibri Light" panose="020F0302020204030204" pitchFamily="34" charset="0"/>
              </a:rPr>
              <a:t>Marcia Moreno</a:t>
            </a:r>
          </a:p>
          <a:p>
            <a:r>
              <a:rPr lang="en-US" sz="3600" i="1" dirty="0">
                <a:cs typeface="Calibri Light" panose="020F0302020204030204" pitchFamily="34" charset="0"/>
              </a:rPr>
              <a:t>Young Latino Network</a:t>
            </a:r>
          </a:p>
          <a:p>
            <a:endParaRPr lang="en-US" sz="3600" i="1" dirty="0">
              <a:cs typeface="Calibri Light" panose="020F0302020204030204" pitchFamily="34" charset="0"/>
            </a:endParaRPr>
          </a:p>
          <a:p>
            <a:r>
              <a:rPr lang="en-US" sz="3600" dirty="0">
                <a:cs typeface="Calibri Light" panose="020F0302020204030204" pitchFamily="34" charset="0"/>
              </a:rPr>
              <a:t>Victor Ruiz</a:t>
            </a:r>
          </a:p>
          <a:p>
            <a:r>
              <a:rPr lang="en-US" sz="3600" i="1" dirty="0">
                <a:cs typeface="Calibri Light" panose="020F0302020204030204" pitchFamily="34" charset="0"/>
              </a:rPr>
              <a:t>Esperanza, Inc</a:t>
            </a:r>
            <a:r>
              <a:rPr lang="en-US" sz="3600" dirty="0">
                <a:cs typeface="Calibri Light" panose="020F0302020204030204" pitchFamily="34" charset="0"/>
              </a:rPr>
              <a:t>. </a:t>
            </a:r>
          </a:p>
          <a:p>
            <a:endParaRPr lang="en-US" sz="3600" dirty="0">
              <a:cs typeface="Calibri Light" panose="020F0302020204030204" pitchFamily="34" charset="0"/>
            </a:endParaRPr>
          </a:p>
          <a:p>
            <a:r>
              <a:rPr lang="en-US" sz="3600" dirty="0">
                <a:cs typeface="Calibri Light" panose="020F0302020204030204" pitchFamily="34" charset="0"/>
              </a:rPr>
              <a:t>Sharon </a:t>
            </a:r>
            <a:r>
              <a:rPr lang="en-US" sz="3600" dirty="0" err="1">
                <a:cs typeface="Calibri Light" panose="020F0302020204030204" pitchFamily="34" charset="0"/>
              </a:rPr>
              <a:t>Sobol</a:t>
            </a:r>
            <a:r>
              <a:rPr lang="en-US" sz="3600" dirty="0">
                <a:cs typeface="Calibri Light" panose="020F0302020204030204" pitchFamily="34" charset="0"/>
              </a:rPr>
              <a:t> Jordan</a:t>
            </a:r>
          </a:p>
          <a:p>
            <a:r>
              <a:rPr lang="en-US" sz="3600" i="1" dirty="0">
                <a:cs typeface="Calibri Light" panose="020F0302020204030204" pitchFamily="34" charset="0"/>
              </a:rPr>
              <a:t>Unify Labs</a:t>
            </a:r>
          </a:p>
          <a:p>
            <a:endParaRPr lang="en-US" sz="3600" i="1" dirty="0">
              <a:cs typeface="Calibri Light" panose="020F0302020204030204" pitchFamily="34" charset="0"/>
            </a:endParaRPr>
          </a:p>
          <a:p>
            <a:r>
              <a:rPr lang="en-US" sz="3600" dirty="0">
                <a:cs typeface="Calibri Light" panose="020F0302020204030204" pitchFamily="34" charset="0"/>
              </a:rPr>
              <a:t>Elizabeth Voudouris </a:t>
            </a:r>
          </a:p>
          <a:p>
            <a:r>
              <a:rPr lang="en-US" sz="3600" i="1" dirty="0">
                <a:cs typeface="Calibri Light" panose="020F0302020204030204" pitchFamily="34" charset="0"/>
              </a:rPr>
              <a:t>BVU </a:t>
            </a:r>
          </a:p>
          <a:p>
            <a:endParaRPr lang="en-US" sz="3600" i="1" dirty="0">
              <a:cs typeface="Calibri Light" panose="020F0302020204030204" pitchFamily="34" charset="0"/>
            </a:endParaRPr>
          </a:p>
          <a:p>
            <a:r>
              <a:rPr lang="en-US" sz="3600" dirty="0">
                <a:cs typeface="Calibri Light" panose="020F0302020204030204" pitchFamily="34" charset="0"/>
              </a:rPr>
              <a:t>Michael White</a:t>
            </a:r>
          </a:p>
          <a:p>
            <a:r>
              <a:rPr lang="en-US" sz="3600" i="1" dirty="0">
                <a:cs typeface="Calibri Light" panose="020F0302020204030204" pitchFamily="34" charset="0"/>
              </a:rPr>
              <a:t>Jack, Joseph and Morton Mandel Foundation </a:t>
            </a:r>
          </a:p>
          <a:p>
            <a:endParaRPr lang="en-US" sz="1650" i="1" dirty="0">
              <a:latin typeface="Calibri Light" panose="020F0302020204030204" pitchFamily="34" charset="0"/>
              <a:cs typeface="Calibri Light" panose="020F0302020204030204" pitchFamily="34" charset="0"/>
            </a:endParaRPr>
          </a:p>
          <a:p>
            <a:endParaRPr lang="en-US" sz="1650" i="1" dirty="0">
              <a:latin typeface="Calibri Light" panose="020F0302020204030204" pitchFamily="34" charset="0"/>
              <a:cs typeface="Calibri Light" panose="020F0302020204030204" pitchFamily="34" charset="0"/>
            </a:endParaRPr>
          </a:p>
        </p:txBody>
      </p:sp>
      <p:pic>
        <p:nvPicPr>
          <p:cNvPr id="1026" name="Picture 2" descr="Michael R. White - The Cleveland Heritage Medal"/>
          <p:cNvPicPr>
            <a:picLocks noChangeAspect="1" noChangeArrowheads="1"/>
          </p:cNvPicPr>
          <p:nvPr/>
        </p:nvPicPr>
        <p:blipFill rotWithShape="1">
          <a:blip r:embed="rId2">
            <a:extLst>
              <a:ext uri="{28A0092B-C50C-407E-A947-70E740481C1C}">
                <a14:useLocalDpi xmlns:a14="http://schemas.microsoft.com/office/drawing/2010/main" val="0"/>
              </a:ext>
            </a:extLst>
          </a:blip>
          <a:srcRect l="17989" r="15451" b="24353"/>
          <a:stretch/>
        </p:blipFill>
        <p:spPr bwMode="auto">
          <a:xfrm>
            <a:off x="15222685" y="11429059"/>
            <a:ext cx="1368152" cy="1516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aron Sobol Jordan | Crain's Cleveland Business"/>
          <p:cNvPicPr>
            <a:picLocks noChangeAspect="1" noChangeArrowheads="1"/>
          </p:cNvPicPr>
          <p:nvPr/>
        </p:nvPicPr>
        <p:blipFill rotWithShape="1">
          <a:blip r:embed="rId3">
            <a:extLst>
              <a:ext uri="{28A0092B-C50C-407E-A947-70E740481C1C}">
                <a14:useLocalDpi xmlns:a14="http://schemas.microsoft.com/office/drawing/2010/main" val="0"/>
              </a:ext>
            </a:extLst>
          </a:blip>
          <a:srcRect b="30965"/>
          <a:stretch/>
        </p:blipFill>
        <p:spPr bwMode="auto">
          <a:xfrm>
            <a:off x="15222685" y="7965582"/>
            <a:ext cx="1368152" cy="13411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rsonal View: Five ways Cleveland can seize opportunity to get Latino-ready"/>
          <p:cNvPicPr>
            <a:picLocks noChangeAspect="1" noChangeArrowheads="1"/>
          </p:cNvPicPr>
          <p:nvPr/>
        </p:nvPicPr>
        <p:blipFill rotWithShape="1">
          <a:blip r:embed="rId4">
            <a:extLst>
              <a:ext uri="{28A0092B-C50C-407E-A947-70E740481C1C}">
                <a14:useLocalDpi xmlns:a14="http://schemas.microsoft.com/office/drawing/2010/main" val="0"/>
              </a:ext>
            </a:extLst>
          </a:blip>
          <a:srcRect l="18460" r="10612" b="9698"/>
          <a:stretch/>
        </p:blipFill>
        <p:spPr bwMode="auto">
          <a:xfrm>
            <a:off x="15222685" y="4550964"/>
            <a:ext cx="1368152" cy="15178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eater Akron Chamber names Steve Millard president, CEO - cleveland.com"/>
          <p:cNvPicPr>
            <a:picLocks noChangeAspect="1" noChangeArrowheads="1"/>
          </p:cNvPicPr>
          <p:nvPr/>
        </p:nvPicPr>
        <p:blipFill rotWithShape="1">
          <a:blip r:embed="rId5">
            <a:extLst>
              <a:ext uri="{28A0092B-C50C-407E-A947-70E740481C1C}">
                <a14:useLocalDpi xmlns:a14="http://schemas.microsoft.com/office/drawing/2010/main" val="0"/>
              </a:ext>
            </a:extLst>
          </a:blip>
          <a:srcRect b="32629"/>
          <a:stretch/>
        </p:blipFill>
        <p:spPr bwMode="auto">
          <a:xfrm>
            <a:off x="7891208" y="11757723"/>
            <a:ext cx="1504362" cy="12671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aughn Johnson succeeds Len Calabrese as One South Euclid president -  cleveland.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3819" y="8209440"/>
            <a:ext cx="1443079" cy="14430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eveland City Council - Blaine A. Griffin"/>
          <p:cNvPicPr>
            <a:picLocks noChangeAspect="1" noChangeArrowheads="1"/>
          </p:cNvPicPr>
          <p:nvPr/>
        </p:nvPicPr>
        <p:blipFill rotWithShape="1">
          <a:blip r:embed="rId7">
            <a:extLst>
              <a:ext uri="{28A0092B-C50C-407E-A947-70E740481C1C}">
                <a14:useLocalDpi xmlns:a14="http://schemas.microsoft.com/office/drawing/2010/main" val="0"/>
              </a:ext>
            </a:extLst>
          </a:blip>
          <a:srcRect t="2662" b="30625"/>
          <a:stretch/>
        </p:blipFill>
        <p:spPr bwMode="auto">
          <a:xfrm>
            <a:off x="7874019" y="6446686"/>
            <a:ext cx="1443079" cy="13585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wagelok Company Culture | Comparably"/>
          <p:cNvPicPr>
            <a:picLocks noChangeAspect="1" noChangeArrowheads="1"/>
          </p:cNvPicPr>
          <p:nvPr/>
        </p:nvPicPr>
        <p:blipFill rotWithShape="1">
          <a:blip r:embed="rId8">
            <a:extLst>
              <a:ext uri="{28A0092B-C50C-407E-A947-70E740481C1C}">
                <a14:useLocalDpi xmlns:a14="http://schemas.microsoft.com/office/drawing/2010/main" val="0"/>
              </a:ext>
            </a:extLst>
          </a:blip>
          <a:srcRect r="6684"/>
          <a:stretch/>
        </p:blipFill>
        <p:spPr bwMode="auto">
          <a:xfrm>
            <a:off x="7843203" y="2925736"/>
            <a:ext cx="1443079" cy="154644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pril Miller Boise, Executive Vice President and General Counsel for Eaton  Corp., Joins Trane Technologies Board of Directors | Business Wire"/>
          <p:cNvPicPr>
            <a:picLocks noChangeAspect="1" noChangeArrowheads="1"/>
          </p:cNvPicPr>
          <p:nvPr/>
        </p:nvPicPr>
        <p:blipFill rotWithShape="1">
          <a:blip r:embed="rId9">
            <a:extLst>
              <a:ext uri="{28A0092B-C50C-407E-A947-70E740481C1C}">
                <a14:useLocalDpi xmlns:a14="http://schemas.microsoft.com/office/drawing/2010/main" val="0"/>
              </a:ext>
            </a:extLst>
          </a:blip>
          <a:srcRect l="32341" t="9253" r="33189" b="25404"/>
          <a:stretch/>
        </p:blipFill>
        <p:spPr bwMode="auto">
          <a:xfrm>
            <a:off x="592696" y="5063592"/>
            <a:ext cx="1477703" cy="14636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Our Executive Director | Policy Bridge"/>
          <p:cNvPicPr>
            <a:picLocks noChangeAspect="1" noChangeArrowheads="1"/>
          </p:cNvPicPr>
          <p:nvPr/>
        </p:nvPicPr>
        <p:blipFill rotWithShape="1">
          <a:blip r:embed="rId10">
            <a:extLst>
              <a:ext uri="{28A0092B-C50C-407E-A947-70E740481C1C}">
                <a14:useLocalDpi xmlns:a14="http://schemas.microsoft.com/office/drawing/2010/main" val="0"/>
              </a:ext>
            </a:extLst>
          </a:blip>
          <a:srcRect t="11594" b="25905"/>
          <a:stretch/>
        </p:blipFill>
        <p:spPr bwMode="auto">
          <a:xfrm>
            <a:off x="550582" y="8278724"/>
            <a:ext cx="1539778" cy="14363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9731" y="9976035"/>
            <a:ext cx="1634093" cy="1464847"/>
          </a:xfrm>
          <a:prstGeom prst="rect">
            <a:avLst/>
          </a:prstGeom>
          <a:effectLst>
            <a:softEdge rad="76200"/>
          </a:effectLst>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22685" y="6332180"/>
            <a:ext cx="1368152" cy="1349019"/>
          </a:xfrm>
          <a:prstGeom prst="rect">
            <a:avLst/>
          </a:prstGeom>
        </p:spPr>
      </p:pic>
      <p:pic>
        <p:nvPicPr>
          <p:cNvPr id="17" name="Picture 16"/>
          <p:cNvPicPr>
            <a:picLocks noChangeAspect="1"/>
          </p:cNvPicPr>
          <p:nvPr/>
        </p:nvPicPr>
        <p:blipFill rotWithShape="1">
          <a:blip r:embed="rId13">
            <a:extLst>
              <a:ext uri="{28A0092B-C50C-407E-A947-70E740481C1C}">
                <a14:useLocalDpi xmlns:a14="http://schemas.microsoft.com/office/drawing/2010/main" val="0"/>
              </a:ext>
            </a:extLst>
          </a:blip>
          <a:srcRect b="30299"/>
          <a:stretch/>
        </p:blipFill>
        <p:spPr>
          <a:xfrm>
            <a:off x="592696" y="3186505"/>
            <a:ext cx="1422575" cy="1479241"/>
          </a:xfrm>
          <a:prstGeom prst="rect">
            <a:avLst/>
          </a:prstGeom>
        </p:spPr>
      </p:pic>
      <p:pic>
        <p:nvPicPr>
          <p:cNvPr id="19" name="Picture 2" descr="Michael Bowen, Calfee, Halter &amp; Griswold LLP Photo"/>
          <p:cNvPicPr>
            <a:picLocks noChangeAspect="1" noChangeArrowheads="1"/>
          </p:cNvPicPr>
          <p:nvPr/>
        </p:nvPicPr>
        <p:blipFill rotWithShape="1">
          <a:blip r:embed="rId14">
            <a:extLst>
              <a:ext uri="{28A0092B-C50C-407E-A947-70E740481C1C}">
                <a14:useLocalDpi xmlns:a14="http://schemas.microsoft.com/office/drawing/2010/main" val="0"/>
              </a:ext>
            </a:extLst>
          </a:blip>
          <a:srcRect l="23614" r="19987" b="24156"/>
          <a:stretch/>
        </p:blipFill>
        <p:spPr bwMode="auto">
          <a:xfrm>
            <a:off x="553333" y="6570690"/>
            <a:ext cx="1540491" cy="15290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15" cstate="print">
            <a:extLst>
              <a:ext uri="{28A0092B-C50C-407E-A947-70E740481C1C}">
                <a14:useLocalDpi xmlns:a14="http://schemas.microsoft.com/office/drawing/2010/main" val="0"/>
              </a:ext>
            </a:extLst>
          </a:blip>
          <a:srcRect l="19350" t="1846" r="35056" b="36392"/>
          <a:stretch/>
        </p:blipFill>
        <p:spPr>
          <a:xfrm>
            <a:off x="7874019" y="4815182"/>
            <a:ext cx="1443079" cy="1379969"/>
          </a:xfrm>
          <a:prstGeom prst="rect">
            <a:avLst/>
          </a:prstGeom>
        </p:spPr>
      </p:pic>
      <p:pic>
        <p:nvPicPr>
          <p:cNvPr id="3" name="Picture 2"/>
          <p:cNvPicPr>
            <a:picLocks noChangeAspect="1"/>
          </p:cNvPicPr>
          <p:nvPr/>
        </p:nvPicPr>
        <p:blipFill rotWithShape="1">
          <a:blip r:embed="rId16"/>
          <a:srcRect t="5615" b="21389"/>
          <a:stretch/>
        </p:blipFill>
        <p:spPr>
          <a:xfrm>
            <a:off x="7868892" y="10002995"/>
            <a:ext cx="1482098" cy="1293724"/>
          </a:xfrm>
          <a:prstGeom prst="rect">
            <a:avLst/>
          </a:prstGeom>
        </p:spPr>
      </p:pic>
      <p:pic>
        <p:nvPicPr>
          <p:cNvPr id="5" name="Picture 4"/>
          <p:cNvPicPr>
            <a:picLocks noChangeAspect="1"/>
          </p:cNvPicPr>
          <p:nvPr/>
        </p:nvPicPr>
        <p:blipFill rotWithShape="1">
          <a:blip r:embed="rId17"/>
          <a:srcRect l="53780" t="1841" r="4641" b="10800"/>
          <a:stretch/>
        </p:blipFill>
        <p:spPr>
          <a:xfrm>
            <a:off x="15222685" y="2695661"/>
            <a:ext cx="1368152" cy="1616907"/>
          </a:xfrm>
          <a:prstGeom prst="rect">
            <a:avLst/>
          </a:prstGeom>
        </p:spPr>
      </p:pic>
      <p:pic>
        <p:nvPicPr>
          <p:cNvPr id="24" name="Picture 23"/>
          <p:cNvPicPr>
            <a:picLocks noChangeAspect="1"/>
          </p:cNvPicPr>
          <p:nvPr/>
        </p:nvPicPr>
        <p:blipFill rotWithShape="1">
          <a:blip r:embed="rId18">
            <a:extLst>
              <a:ext uri="{28A0092B-C50C-407E-A947-70E740481C1C}">
                <a14:useLocalDpi xmlns:a14="http://schemas.microsoft.com/office/drawing/2010/main" val="0"/>
              </a:ext>
            </a:extLst>
          </a:blip>
          <a:srcRect b="14698"/>
          <a:stretch/>
        </p:blipFill>
        <p:spPr>
          <a:xfrm>
            <a:off x="15222685" y="9591163"/>
            <a:ext cx="1368152" cy="1458828"/>
          </a:xfrm>
          <a:prstGeom prst="rect">
            <a:avLst/>
          </a:prstGeom>
          <a:effectLst>
            <a:softEdge rad="76200"/>
          </a:effectLst>
        </p:spPr>
      </p:pic>
    </p:spTree>
    <p:extLst>
      <p:ext uri="{BB962C8B-B14F-4D97-AF65-F5344CB8AC3E}">
        <p14:creationId xmlns:p14="http://schemas.microsoft.com/office/powerpoint/2010/main" val="1111292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1174776" y="1385392"/>
            <a:ext cx="23209224" cy="4991053"/>
            <a:chOff x="1174776" y="1385392"/>
            <a:chExt cx="23209224" cy="4991053"/>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Define the unique “work” of your board</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113584"/>
              <a:ext cx="19586176" cy="1477328"/>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Lifecycle of nonprofit</a:t>
              </a:r>
            </a:p>
            <a:p>
              <a:pPr marL="571500" indent="-571500">
                <a:spcAft>
                  <a:spcPts val="1200"/>
                </a:spcAft>
                <a:buClr>
                  <a:schemeClr val="tx1"/>
                </a:buClr>
                <a:buFont typeface="Wingdings" panose="05000000000000000000" pitchFamily="2" charset="2"/>
                <a:buChar char="§"/>
              </a:pPr>
              <a:endParaRPr lang="en-US" sz="4000" dirty="0"/>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74DE32EB-474F-49AD-A464-CD5EA8DA20A4}"/>
              </a:ext>
            </a:extLst>
          </p:cNvPr>
          <p:cNvGrpSpPr/>
          <p:nvPr/>
        </p:nvGrpSpPr>
        <p:grpSpPr>
          <a:xfrm>
            <a:off x="1174776" y="6713984"/>
            <a:ext cx="23209224" cy="5489450"/>
            <a:chOff x="1174776" y="1385392"/>
            <a:chExt cx="23209224" cy="5489450"/>
          </a:xfrm>
        </p:grpSpPr>
        <p:sp>
          <p:nvSpPr>
            <p:cNvPr id="23" name="TextBox 22">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Strengthen board member engagement</a:t>
              </a:r>
            </a:p>
          </p:txBody>
        </p:sp>
        <p:sp>
          <p:nvSpPr>
            <p:cNvPr id="24" name="Oval 23">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25" name="TextBox 24">
              <a:extLst>
                <a:ext uri="{FF2B5EF4-FFF2-40B4-BE49-F238E27FC236}">
                  <a16:creationId xmlns:a16="http://schemas.microsoft.com/office/drawing/2014/main" id="{CF95295F-E673-456E-85E2-614FE2E95EDA}"/>
                </a:ext>
              </a:extLst>
            </p:cNvPr>
            <p:cNvSpPr txBox="1"/>
            <p:nvPr/>
          </p:nvSpPr>
          <p:spPr>
            <a:xfrm>
              <a:off x="3767064" y="3243079"/>
              <a:ext cx="19154128" cy="3631763"/>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Clarify expectations and accountability (81% have written job descriptions for board members; 52% conduct annual assessment)*</a:t>
              </a:r>
            </a:p>
            <a:p>
              <a:pPr marL="571500" indent="-571500">
                <a:spcAft>
                  <a:spcPts val="1200"/>
                </a:spcAft>
                <a:buClr>
                  <a:schemeClr val="tx1"/>
                </a:buClr>
                <a:buFont typeface="Wingdings" panose="05000000000000000000" pitchFamily="2" charset="2"/>
                <a:buChar char="§"/>
              </a:pPr>
              <a:r>
                <a:rPr lang="en-US" sz="4000" dirty="0"/>
                <a:t>Orientation</a:t>
              </a:r>
            </a:p>
            <a:p>
              <a:pPr marL="571500" indent="-571500">
                <a:spcAft>
                  <a:spcPts val="1200"/>
                </a:spcAft>
                <a:buClr>
                  <a:schemeClr val="tx1"/>
                </a:buClr>
                <a:buFont typeface="Wingdings" panose="05000000000000000000" pitchFamily="2" charset="2"/>
                <a:buChar char="§"/>
              </a:pPr>
              <a:r>
                <a:rPr lang="en-US" sz="4000" dirty="0"/>
                <a:t>Engage new board members on at least one committee right away</a:t>
              </a:r>
            </a:p>
            <a:p>
              <a:pPr marL="571500" indent="-571500">
                <a:spcAft>
                  <a:spcPts val="1200"/>
                </a:spcAft>
                <a:buClr>
                  <a:schemeClr val="tx1"/>
                </a:buClr>
                <a:buFont typeface="Wingdings" panose="05000000000000000000" pitchFamily="2" charset="2"/>
                <a:buChar char="§"/>
              </a:pPr>
              <a:r>
                <a:rPr lang="en-US" sz="4000" dirty="0"/>
                <a:t>Buddy system</a:t>
              </a:r>
            </a:p>
          </p:txBody>
        </p:sp>
        <p:grpSp>
          <p:nvGrpSpPr>
            <p:cNvPr id="26" name="Group 25">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27" name="Straight Connector 26">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3001688" y="14490848"/>
            <a:ext cx="14441487" cy="83947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0"/>
              </a:spcBef>
            </a:pPr>
            <a:endParaRPr lang="en-US" sz="2550" dirty="0">
              <a:latin typeface="+mj-lt"/>
            </a:endParaRPr>
          </a:p>
          <a:p>
            <a:pPr>
              <a:spcBef>
                <a:spcPts val="0"/>
              </a:spcBef>
            </a:pPr>
            <a:endParaRPr lang="en-US" sz="2550" dirty="0">
              <a:latin typeface="+mj-lt"/>
            </a:endParaRPr>
          </a:p>
          <a:p>
            <a:pPr>
              <a:spcBef>
                <a:spcPts val="0"/>
              </a:spcBef>
            </a:pPr>
            <a:endParaRPr lang="en-US" sz="2550" dirty="0">
              <a:latin typeface="+mj-lt"/>
            </a:endParaRPr>
          </a:p>
        </p:txBody>
      </p:sp>
      <p:sp>
        <p:nvSpPr>
          <p:cNvPr id="2" name="Footer Placeholder 1">
            <a:extLst>
              <a:ext uri="{FF2B5EF4-FFF2-40B4-BE49-F238E27FC236}">
                <a16:creationId xmlns:a16="http://schemas.microsoft.com/office/drawing/2014/main" id="{057AB76A-6A1F-41CC-98F8-B1689C6EE1C9}"/>
              </a:ext>
            </a:extLst>
          </p:cNvPr>
          <p:cNvSpPr>
            <a:spLocks noGrp="1"/>
          </p:cNvSpPr>
          <p:nvPr>
            <p:ph type="ftr" sz="quarter" idx="11"/>
          </p:nvPr>
        </p:nvSpPr>
        <p:spPr/>
        <p:txBody>
          <a:bodyPr/>
          <a:lstStyle/>
          <a:p>
            <a:r>
              <a:rPr lang="en-US"/>
              <a:t>Business Volunteers Unlimited</a:t>
            </a:r>
            <a:endParaRPr lang="en-US" dirty="0"/>
          </a:p>
        </p:txBody>
      </p:sp>
      <p:sp>
        <p:nvSpPr>
          <p:cNvPr id="18" name="TextBox 17">
            <a:extLst>
              <a:ext uri="{FF2B5EF4-FFF2-40B4-BE49-F238E27FC236}">
                <a16:creationId xmlns:a16="http://schemas.microsoft.com/office/drawing/2014/main" id="{AB23183E-906F-4654-9C95-B20E14862101}"/>
              </a:ext>
            </a:extLst>
          </p:cNvPr>
          <p:cNvSpPr txBox="1"/>
          <p:nvPr/>
        </p:nvSpPr>
        <p:spPr>
          <a:xfrm>
            <a:off x="17736616" y="12343373"/>
            <a:ext cx="6458072" cy="738664"/>
          </a:xfrm>
          <a:prstGeom prst="rect">
            <a:avLst/>
          </a:prstGeom>
          <a:noFill/>
        </p:spPr>
        <p:txBody>
          <a:bodyPr wrap="square" rtlCol="0">
            <a:spAutoFit/>
          </a:bodyPr>
          <a:lstStyle/>
          <a:p>
            <a:r>
              <a:rPr lang="en-US" sz="2100" b="1" dirty="0"/>
              <a:t>*excerpt from BoardSource’s Leading with Intent.</a:t>
            </a:r>
          </a:p>
          <a:p>
            <a:r>
              <a:rPr lang="en-US" sz="2100" b="1" dirty="0"/>
              <a:t>											     (2019)</a:t>
            </a:r>
            <a:endParaRPr lang="en-US" sz="1600" b="1" dirty="0"/>
          </a:p>
        </p:txBody>
      </p:sp>
    </p:spTree>
    <p:extLst>
      <p:ext uri="{BB962C8B-B14F-4D97-AF65-F5344CB8AC3E}">
        <p14:creationId xmlns:p14="http://schemas.microsoft.com/office/powerpoint/2010/main" val="2615683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1174776" y="1385392"/>
            <a:ext cx="23209224" cy="4991053"/>
            <a:chOff x="1174776" y="1385392"/>
            <a:chExt cx="23209224" cy="4991053"/>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Build constructive partnership with the CEO</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113584"/>
              <a:ext cx="19586176" cy="3016210"/>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Annual compensation and evaluation process – 80% </a:t>
              </a:r>
            </a:p>
            <a:p>
              <a:pPr marL="571500" indent="-571500">
                <a:spcAft>
                  <a:spcPts val="1200"/>
                </a:spcAft>
                <a:buClr>
                  <a:schemeClr val="tx1"/>
                </a:buClr>
                <a:buFont typeface="Wingdings" panose="05000000000000000000" pitchFamily="2" charset="2"/>
                <a:buChar char="§"/>
              </a:pPr>
              <a:r>
                <a:rPr lang="en-US" sz="4000" dirty="0"/>
                <a:t>Open and honest communication</a:t>
              </a:r>
            </a:p>
            <a:p>
              <a:pPr marL="571500" indent="-571500">
                <a:spcAft>
                  <a:spcPts val="1200"/>
                </a:spcAft>
                <a:buClr>
                  <a:schemeClr val="tx1"/>
                </a:buClr>
                <a:buFont typeface="Wingdings" panose="05000000000000000000" pitchFamily="2" charset="2"/>
                <a:buChar char="§"/>
              </a:pPr>
              <a:r>
                <a:rPr lang="en-US" sz="4000" dirty="0"/>
                <a:t>Annual one-on-one meeting</a:t>
              </a:r>
            </a:p>
            <a:p>
              <a:pPr marL="571500" indent="-571500">
                <a:spcAft>
                  <a:spcPts val="1200"/>
                </a:spcAft>
                <a:buClr>
                  <a:schemeClr val="tx1"/>
                </a:buClr>
                <a:buFont typeface="Wingdings" panose="05000000000000000000" pitchFamily="2" charset="2"/>
                <a:buChar char="§"/>
              </a:pPr>
              <a:endParaRPr lang="en-US" sz="4000" dirty="0"/>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3001688" y="14490848"/>
            <a:ext cx="14441487" cy="83947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0"/>
              </a:spcBef>
            </a:pPr>
            <a:endParaRPr lang="en-US" sz="2550" dirty="0">
              <a:latin typeface="+mj-lt"/>
            </a:endParaRPr>
          </a:p>
          <a:p>
            <a:pPr>
              <a:spcBef>
                <a:spcPts val="0"/>
              </a:spcBef>
            </a:pPr>
            <a:endParaRPr lang="en-US" sz="2550" dirty="0">
              <a:latin typeface="+mj-lt"/>
            </a:endParaRPr>
          </a:p>
          <a:p>
            <a:pPr>
              <a:spcBef>
                <a:spcPts val="0"/>
              </a:spcBef>
            </a:pPr>
            <a:endParaRPr lang="en-US" sz="2550" dirty="0">
              <a:latin typeface="+mj-lt"/>
            </a:endParaRPr>
          </a:p>
        </p:txBody>
      </p:sp>
      <p:sp>
        <p:nvSpPr>
          <p:cNvPr id="18" name="Content Placeholder 2">
            <a:extLst>
              <a:ext uri="{FF2B5EF4-FFF2-40B4-BE49-F238E27FC236}">
                <a16:creationId xmlns:a16="http://schemas.microsoft.com/office/drawing/2014/main" id="{456B77E7-4BCF-426A-84EE-490058FA7323}"/>
              </a:ext>
            </a:extLst>
          </p:cNvPr>
          <p:cNvSpPr txBox="1">
            <a:spLocks/>
          </p:cNvSpPr>
          <p:nvPr/>
        </p:nvSpPr>
        <p:spPr>
          <a:xfrm>
            <a:off x="4991200" y="14994904"/>
            <a:ext cx="14944294" cy="8671126"/>
          </a:xfrm>
          <a:prstGeom prst="rect">
            <a:avLst/>
          </a:prstGeom>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endParaRPr lang="en-US" sz="2700" dirty="0">
              <a:solidFill>
                <a:prstClr val="black"/>
              </a:solidFill>
              <a:latin typeface="+mj-lt"/>
            </a:endParaRPr>
          </a:p>
          <a:p>
            <a:endParaRPr lang="en-US" dirty="0"/>
          </a:p>
        </p:txBody>
      </p:sp>
      <p:grpSp>
        <p:nvGrpSpPr>
          <p:cNvPr id="19" name="Group 18">
            <a:extLst>
              <a:ext uri="{FF2B5EF4-FFF2-40B4-BE49-F238E27FC236}">
                <a16:creationId xmlns:a16="http://schemas.microsoft.com/office/drawing/2014/main" id="{74DE32EB-474F-49AD-A464-CD5EA8DA20A4}"/>
              </a:ext>
            </a:extLst>
          </p:cNvPr>
          <p:cNvGrpSpPr/>
          <p:nvPr/>
        </p:nvGrpSpPr>
        <p:grpSpPr>
          <a:xfrm>
            <a:off x="1174776" y="6713984"/>
            <a:ext cx="23209224" cy="6355293"/>
            <a:chOff x="1174776" y="1385392"/>
            <a:chExt cx="23209224" cy="6355293"/>
          </a:xfrm>
        </p:grpSpPr>
        <p:sp>
          <p:nvSpPr>
            <p:cNvPr id="20" name="TextBox 19">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Structure effective meetings</a:t>
              </a:r>
            </a:p>
          </p:txBody>
        </p:sp>
        <p:sp>
          <p:nvSpPr>
            <p:cNvPr id="30" name="Oval 29">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31" name="TextBox 30">
              <a:extLst>
                <a:ext uri="{FF2B5EF4-FFF2-40B4-BE49-F238E27FC236}">
                  <a16:creationId xmlns:a16="http://schemas.microsoft.com/office/drawing/2014/main" id="{CF95295F-E673-456E-85E2-614FE2E95EDA}"/>
                </a:ext>
              </a:extLst>
            </p:cNvPr>
            <p:cNvSpPr txBox="1"/>
            <p:nvPr/>
          </p:nvSpPr>
          <p:spPr>
            <a:xfrm>
              <a:off x="3767064" y="3185592"/>
              <a:ext cx="19154128" cy="4555093"/>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Set dates early; begin and end ON TIME</a:t>
              </a:r>
            </a:p>
            <a:p>
              <a:pPr marL="571500" indent="-571500">
                <a:spcAft>
                  <a:spcPts val="1200"/>
                </a:spcAft>
                <a:buClr>
                  <a:schemeClr val="tx1"/>
                </a:buClr>
                <a:buFont typeface="Wingdings" panose="05000000000000000000" pitchFamily="2" charset="2"/>
                <a:buChar char="§"/>
              </a:pPr>
              <a:r>
                <a:rPr lang="en-US" sz="4000" dirty="0"/>
                <a:t>Engaged board members do their HOMEWORK BEFORE board meetings</a:t>
              </a:r>
            </a:p>
            <a:p>
              <a:pPr marL="571500" indent="-571500">
                <a:spcAft>
                  <a:spcPts val="1200"/>
                </a:spcAft>
                <a:buClr>
                  <a:schemeClr val="tx1"/>
                </a:buClr>
                <a:buFont typeface="Wingdings" panose="05000000000000000000" pitchFamily="2" charset="2"/>
                <a:buChar char="§"/>
              </a:pPr>
              <a:r>
                <a:rPr lang="en-US" sz="4000" dirty="0"/>
                <a:t>Board portal</a:t>
              </a:r>
            </a:p>
            <a:p>
              <a:pPr marL="571500" indent="-571500">
                <a:spcAft>
                  <a:spcPts val="1200"/>
                </a:spcAft>
                <a:buClr>
                  <a:schemeClr val="tx1"/>
                </a:buClr>
                <a:buFont typeface="Wingdings" panose="05000000000000000000" pitchFamily="2" charset="2"/>
                <a:buChar char="§"/>
              </a:pPr>
              <a:r>
                <a:rPr lang="en-US" sz="4000" dirty="0"/>
                <a:t>Consent agenda – 57%</a:t>
              </a:r>
            </a:p>
            <a:p>
              <a:pPr marL="571500" indent="-571500">
                <a:spcAft>
                  <a:spcPts val="1200"/>
                </a:spcAft>
                <a:buClr>
                  <a:schemeClr val="tx1"/>
                </a:buClr>
                <a:buFont typeface="Wingdings" panose="05000000000000000000" pitchFamily="2" charset="2"/>
                <a:buChar char="§"/>
              </a:pPr>
              <a:r>
                <a:rPr lang="en-US" sz="4000" dirty="0"/>
                <a:t>Dashboard report – 44%</a:t>
              </a:r>
            </a:p>
            <a:p>
              <a:pPr marL="571500" indent="-571500">
                <a:spcAft>
                  <a:spcPts val="1200"/>
                </a:spcAft>
                <a:buClr>
                  <a:schemeClr val="tx1"/>
                </a:buClr>
                <a:buFont typeface="Wingdings" panose="05000000000000000000" pitchFamily="2" charset="2"/>
                <a:buChar char="§"/>
              </a:pPr>
              <a:r>
                <a:rPr lang="en-US" sz="4000" dirty="0"/>
                <a:t>Executive Session – 61%</a:t>
              </a:r>
            </a:p>
          </p:txBody>
        </p:sp>
        <p:grpSp>
          <p:nvGrpSpPr>
            <p:cNvPr id="32" name="Group 31">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33" name="Straight Connector 32">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81963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1174776" y="1385392"/>
            <a:ext cx="23209224" cy="10604811"/>
            <a:chOff x="1174776" y="1385392"/>
            <a:chExt cx="23209224" cy="10604811"/>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Ensure relevant board and committee structure</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911080" y="8973993"/>
              <a:ext cx="19586176" cy="3016210"/>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Average board size – 15 members</a:t>
              </a:r>
            </a:p>
            <a:p>
              <a:pPr marL="571500" indent="-571500">
                <a:spcAft>
                  <a:spcPts val="1200"/>
                </a:spcAft>
                <a:buClr>
                  <a:schemeClr val="tx1"/>
                </a:buClr>
                <a:buFont typeface="Wingdings" panose="05000000000000000000" pitchFamily="2" charset="2"/>
                <a:buChar char="§"/>
              </a:pPr>
              <a:r>
                <a:rPr lang="en-US" sz="4000" dirty="0"/>
                <a:t>Race/ethnicity – 84% Caucasian</a:t>
              </a:r>
            </a:p>
            <a:p>
              <a:pPr marL="571500" indent="-571500">
                <a:spcAft>
                  <a:spcPts val="1200"/>
                </a:spcAft>
                <a:buClr>
                  <a:schemeClr val="tx1"/>
                </a:buClr>
                <a:buFont typeface="Wingdings" panose="05000000000000000000" pitchFamily="2" charset="2"/>
                <a:buChar char="§"/>
              </a:pPr>
              <a:r>
                <a:rPr lang="en-US" sz="4000" dirty="0"/>
                <a:t>Age – 17% under 40 years old</a:t>
              </a:r>
            </a:p>
            <a:p>
              <a:pPr marL="571500" indent="-571500">
                <a:spcAft>
                  <a:spcPts val="1200"/>
                </a:spcAft>
                <a:buClr>
                  <a:schemeClr val="tx1"/>
                </a:buClr>
                <a:buFont typeface="Wingdings" panose="05000000000000000000" pitchFamily="2" charset="2"/>
                <a:buChar char="§"/>
              </a:pPr>
              <a:endParaRPr lang="en-US" sz="4000" dirty="0"/>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3001688" y="14490848"/>
            <a:ext cx="14441487" cy="83947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0"/>
              </a:spcBef>
            </a:pPr>
            <a:endParaRPr lang="en-US" sz="2550" dirty="0">
              <a:latin typeface="+mj-lt"/>
            </a:endParaRPr>
          </a:p>
          <a:p>
            <a:pPr>
              <a:spcBef>
                <a:spcPts val="0"/>
              </a:spcBef>
            </a:pPr>
            <a:endParaRPr lang="en-US" sz="2550" dirty="0">
              <a:latin typeface="+mj-lt"/>
            </a:endParaRPr>
          </a:p>
          <a:p>
            <a:pPr>
              <a:spcBef>
                <a:spcPts val="0"/>
              </a:spcBef>
            </a:pPr>
            <a:endParaRPr lang="en-US" sz="2550" dirty="0">
              <a:latin typeface="+mj-lt"/>
            </a:endParaRPr>
          </a:p>
        </p:txBody>
      </p:sp>
      <p:sp>
        <p:nvSpPr>
          <p:cNvPr id="18" name="Content Placeholder 2">
            <a:extLst>
              <a:ext uri="{FF2B5EF4-FFF2-40B4-BE49-F238E27FC236}">
                <a16:creationId xmlns:a16="http://schemas.microsoft.com/office/drawing/2014/main" id="{456B77E7-4BCF-426A-84EE-490058FA7323}"/>
              </a:ext>
            </a:extLst>
          </p:cNvPr>
          <p:cNvSpPr txBox="1">
            <a:spLocks/>
          </p:cNvSpPr>
          <p:nvPr/>
        </p:nvSpPr>
        <p:spPr>
          <a:xfrm>
            <a:off x="4991200" y="14994904"/>
            <a:ext cx="14944294" cy="8671126"/>
          </a:xfrm>
          <a:prstGeom prst="rect">
            <a:avLst/>
          </a:prstGeom>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endParaRPr lang="en-US" sz="2700" dirty="0">
              <a:solidFill>
                <a:prstClr val="black"/>
              </a:solidFill>
              <a:latin typeface="+mj-lt"/>
            </a:endParaRPr>
          </a:p>
          <a:p>
            <a:endParaRPr lang="en-US" dirty="0"/>
          </a:p>
        </p:txBody>
      </p:sp>
      <p:sp>
        <p:nvSpPr>
          <p:cNvPr id="2" name="Footer Placeholder 1">
            <a:extLst>
              <a:ext uri="{FF2B5EF4-FFF2-40B4-BE49-F238E27FC236}">
                <a16:creationId xmlns:a16="http://schemas.microsoft.com/office/drawing/2014/main" id="{1FBD410F-3EB0-4CE9-B327-555ACE121A23}"/>
              </a:ext>
            </a:extLst>
          </p:cNvPr>
          <p:cNvSpPr>
            <a:spLocks noGrp="1"/>
          </p:cNvSpPr>
          <p:nvPr>
            <p:ph type="ftr" sz="quarter" idx="11"/>
          </p:nvPr>
        </p:nvSpPr>
        <p:spPr/>
        <p:txBody>
          <a:bodyPr/>
          <a:lstStyle/>
          <a:p>
            <a:r>
              <a:rPr lang="en-US"/>
              <a:t>Business Volunteers Unlimited</a:t>
            </a:r>
            <a:endParaRPr lang="en-US" dirty="0"/>
          </a:p>
        </p:txBody>
      </p:sp>
      <p:grpSp>
        <p:nvGrpSpPr>
          <p:cNvPr id="19" name="Group 18">
            <a:extLst>
              <a:ext uri="{FF2B5EF4-FFF2-40B4-BE49-F238E27FC236}">
                <a16:creationId xmlns:a16="http://schemas.microsoft.com/office/drawing/2014/main" id="{74DE32EB-474F-49AD-A464-CD5EA8DA20A4}"/>
              </a:ext>
            </a:extLst>
          </p:cNvPr>
          <p:cNvGrpSpPr/>
          <p:nvPr/>
        </p:nvGrpSpPr>
        <p:grpSpPr>
          <a:xfrm>
            <a:off x="1174776" y="3180215"/>
            <a:ext cx="23209224" cy="8756515"/>
            <a:chOff x="1174776" y="-2380070"/>
            <a:chExt cx="23209224" cy="8756515"/>
          </a:xfrm>
        </p:grpSpPr>
        <p:sp>
          <p:nvSpPr>
            <p:cNvPr id="20" name="TextBox 19">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Seek competent and diverse board composition </a:t>
              </a:r>
            </a:p>
          </p:txBody>
        </p:sp>
        <p:sp>
          <p:nvSpPr>
            <p:cNvPr id="30" name="Oval 29">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31" name="TextBox 30">
              <a:extLst>
                <a:ext uri="{FF2B5EF4-FFF2-40B4-BE49-F238E27FC236}">
                  <a16:creationId xmlns:a16="http://schemas.microsoft.com/office/drawing/2014/main" id="{CF95295F-E673-456E-85E2-614FE2E95EDA}"/>
                </a:ext>
              </a:extLst>
            </p:cNvPr>
            <p:cNvSpPr txBox="1"/>
            <p:nvPr/>
          </p:nvSpPr>
          <p:spPr>
            <a:xfrm>
              <a:off x="3911080" y="-2380070"/>
              <a:ext cx="19154128" cy="3016210"/>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Average number of committees – 4.8</a:t>
              </a:r>
            </a:p>
            <a:p>
              <a:pPr marL="571500" indent="-571500">
                <a:spcAft>
                  <a:spcPts val="1200"/>
                </a:spcAft>
                <a:buClr>
                  <a:schemeClr val="tx1"/>
                </a:buClr>
                <a:buFont typeface="Wingdings" panose="05000000000000000000" pitchFamily="2" charset="2"/>
                <a:buChar char="§"/>
              </a:pPr>
              <a:r>
                <a:rPr lang="en-US" sz="4000" dirty="0"/>
                <a:t>Average number of board meetings – 6</a:t>
              </a:r>
            </a:p>
            <a:p>
              <a:pPr marL="571500" indent="-571500">
                <a:spcAft>
                  <a:spcPts val="1200"/>
                </a:spcAft>
                <a:buClr>
                  <a:schemeClr val="tx1"/>
                </a:buClr>
                <a:buFont typeface="Wingdings" panose="05000000000000000000" pitchFamily="2" charset="2"/>
                <a:buChar char="§"/>
              </a:pPr>
              <a:r>
                <a:rPr lang="en-US" sz="4000" dirty="0"/>
                <a:t>Executive Committee – 78%</a:t>
              </a:r>
            </a:p>
            <a:p>
              <a:pPr marL="571500" indent="-571500">
                <a:spcAft>
                  <a:spcPts val="1200"/>
                </a:spcAft>
                <a:buClr>
                  <a:schemeClr val="tx1"/>
                </a:buClr>
                <a:buFont typeface="Wingdings" panose="05000000000000000000" pitchFamily="2" charset="2"/>
                <a:buChar char="§"/>
              </a:pPr>
              <a:r>
                <a:rPr lang="en-US" sz="4000" dirty="0"/>
                <a:t>Average board tenure – 6 years (2 three-year terms)</a:t>
              </a:r>
            </a:p>
          </p:txBody>
        </p:sp>
        <p:grpSp>
          <p:nvGrpSpPr>
            <p:cNvPr id="32" name="Group 31">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33" name="Straight Connector 32">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82162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FBCF3-B545-44A9-A6A0-F7381FB5F15C}"/>
              </a:ext>
            </a:extLst>
          </p:cNvPr>
          <p:cNvSpPr>
            <a:spLocks noGrp="1"/>
          </p:cNvSpPr>
          <p:nvPr>
            <p:ph type="title"/>
          </p:nvPr>
        </p:nvSpPr>
        <p:spPr>
          <a:xfrm>
            <a:off x="1676400" y="730251"/>
            <a:ext cx="23117000" cy="2651126"/>
          </a:xfrm>
        </p:spPr>
        <p:txBody>
          <a:bodyPr/>
          <a:lstStyle/>
          <a:p>
            <a:r>
              <a:rPr lang="en-US" dirty="0">
                <a:solidFill>
                  <a:schemeClr val="accent3"/>
                </a:solidFill>
              </a:rPr>
              <a:t>Why is Diversity Important in the Nonprofit Board Room?</a:t>
            </a:r>
          </a:p>
        </p:txBody>
      </p:sp>
      <p:grpSp>
        <p:nvGrpSpPr>
          <p:cNvPr id="20" name="Group 19">
            <a:extLst>
              <a:ext uri="{FF2B5EF4-FFF2-40B4-BE49-F238E27FC236}">
                <a16:creationId xmlns:a16="http://schemas.microsoft.com/office/drawing/2014/main" id="{E2B6AA23-E3A2-4AE0-A627-B3202D40025D}"/>
              </a:ext>
            </a:extLst>
          </p:cNvPr>
          <p:cNvGrpSpPr/>
          <p:nvPr/>
        </p:nvGrpSpPr>
        <p:grpSpPr>
          <a:xfrm>
            <a:off x="3118992" y="4231690"/>
            <a:ext cx="2419548" cy="2853118"/>
            <a:chOff x="2902968" y="3612227"/>
            <a:chExt cx="3427660" cy="4041878"/>
          </a:xfrm>
        </p:grpSpPr>
        <p:grpSp>
          <p:nvGrpSpPr>
            <p:cNvPr id="12" name="Group 11">
              <a:extLst>
                <a:ext uri="{FF2B5EF4-FFF2-40B4-BE49-F238E27FC236}">
                  <a16:creationId xmlns:a16="http://schemas.microsoft.com/office/drawing/2014/main" id="{8C986B33-A443-49ED-B3D7-E4362A286904}"/>
                </a:ext>
              </a:extLst>
            </p:cNvPr>
            <p:cNvGrpSpPr/>
            <p:nvPr/>
          </p:nvGrpSpPr>
          <p:grpSpPr>
            <a:xfrm>
              <a:off x="2902968" y="3612227"/>
              <a:ext cx="3427660" cy="4041878"/>
              <a:chOff x="1019913" y="1724582"/>
              <a:chExt cx="1128027" cy="1330162"/>
            </a:xfrm>
          </p:grpSpPr>
          <p:grpSp>
            <p:nvGrpSpPr>
              <p:cNvPr id="13" name="Group 12">
                <a:extLst>
                  <a:ext uri="{FF2B5EF4-FFF2-40B4-BE49-F238E27FC236}">
                    <a16:creationId xmlns:a16="http://schemas.microsoft.com/office/drawing/2014/main" id="{00D0C934-EE38-4C81-8C77-996AA915E3A3}"/>
                  </a:ext>
                </a:extLst>
              </p:cNvPr>
              <p:cNvGrpSpPr/>
              <p:nvPr/>
            </p:nvGrpSpPr>
            <p:grpSpPr>
              <a:xfrm>
                <a:off x="1019913" y="1724582"/>
                <a:ext cx="1128027" cy="1330162"/>
                <a:chOff x="6218926" y="932965"/>
                <a:chExt cx="1671403" cy="1970907"/>
              </a:xfrm>
              <a:solidFill>
                <a:schemeClr val="accent2"/>
              </a:solidFill>
            </p:grpSpPr>
            <p:sp>
              <p:nvSpPr>
                <p:cNvPr id="15" name="Oval 14">
                  <a:extLst>
                    <a:ext uri="{FF2B5EF4-FFF2-40B4-BE49-F238E27FC236}">
                      <a16:creationId xmlns:a16="http://schemas.microsoft.com/office/drawing/2014/main" id="{CB35B847-8975-4D0E-962A-6B6516C87B28}"/>
                    </a:ext>
                  </a:extLst>
                </p:cNvPr>
                <p:cNvSpPr/>
                <p:nvPr/>
              </p:nvSpPr>
              <p:spPr>
                <a:xfrm>
                  <a:off x="6218926" y="932965"/>
                  <a:ext cx="1671403" cy="16714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6" name="Triangle 23">
                  <a:extLst>
                    <a:ext uri="{FF2B5EF4-FFF2-40B4-BE49-F238E27FC236}">
                      <a16:creationId xmlns:a16="http://schemas.microsoft.com/office/drawing/2014/main" id="{AEBEAA05-81DF-400C-A2D5-6EBB7841346A}"/>
                    </a:ext>
                  </a:extLst>
                </p:cNvPr>
                <p:cNvSpPr/>
                <p:nvPr/>
              </p:nvSpPr>
              <p:spPr>
                <a:xfrm rot="10800000">
                  <a:off x="6539743" y="2430321"/>
                  <a:ext cx="1029767" cy="473551"/>
                </a:xfrm>
                <a:prstGeom prst="triangle">
                  <a:avLst>
                    <a:gd name="adj" fmla="val 479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sp>
            <p:nvSpPr>
              <p:cNvPr id="14" name="Oval 13">
                <a:extLst>
                  <a:ext uri="{FF2B5EF4-FFF2-40B4-BE49-F238E27FC236}">
                    <a16:creationId xmlns:a16="http://schemas.microsoft.com/office/drawing/2014/main" id="{0D20B1A5-D8DA-4ABB-8957-3EC580D0A361}"/>
                  </a:ext>
                </a:extLst>
              </p:cNvPr>
              <p:cNvSpPr/>
              <p:nvPr/>
            </p:nvSpPr>
            <p:spPr>
              <a:xfrm>
                <a:off x="1098641" y="1808117"/>
                <a:ext cx="970570" cy="9705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sp>
          <p:nvSpPr>
            <p:cNvPr id="17" name="Text Box 138">
              <a:extLst>
                <a:ext uri="{FF2B5EF4-FFF2-40B4-BE49-F238E27FC236}">
                  <a16:creationId xmlns:a16="http://schemas.microsoft.com/office/drawing/2014/main" id="{39F8F15E-FEEB-4CD4-9218-AE45309795C4}"/>
                </a:ext>
              </a:extLst>
            </p:cNvPr>
            <p:cNvSpPr txBox="1"/>
            <p:nvPr/>
          </p:nvSpPr>
          <p:spPr>
            <a:xfrm>
              <a:off x="3363047" y="4589897"/>
              <a:ext cx="2415420" cy="2223663"/>
            </a:xfrm>
            <a:prstGeom prst="rect">
              <a:avLst/>
            </a:prstGeom>
            <a:noFill/>
          </p:spPr>
          <p:txBody>
            <a:bodyPr wrap="square" rtlCol="0">
              <a:spAutoFit/>
            </a:bodyPr>
            <a:lstStyle/>
            <a:p>
              <a:pPr algn="ctr"/>
              <a:r>
                <a:rPr lang="en-US" sz="2400" b="1" dirty="0">
                  <a:sym typeface="+mn-ea"/>
                </a:rPr>
                <a:t>Better decision- making​</a:t>
              </a:r>
              <a:br>
                <a:rPr lang="en-US" sz="2400" b="1" dirty="0">
                  <a:sym typeface="+mn-ea"/>
                </a:rPr>
              </a:br>
              <a:endParaRPr lang="en-US" sz="2400" b="1" dirty="0">
                <a:sym typeface="+mn-ea"/>
              </a:endParaRPr>
            </a:p>
          </p:txBody>
        </p:sp>
      </p:grpSp>
      <p:sp>
        <p:nvSpPr>
          <p:cNvPr id="18" name="Text Box 95">
            <a:extLst>
              <a:ext uri="{FF2B5EF4-FFF2-40B4-BE49-F238E27FC236}">
                <a16:creationId xmlns:a16="http://schemas.microsoft.com/office/drawing/2014/main" id="{8C686FFD-B802-417E-9541-F54A2F9D1FD6}"/>
              </a:ext>
            </a:extLst>
          </p:cNvPr>
          <p:cNvSpPr txBox="1"/>
          <p:nvPr/>
        </p:nvSpPr>
        <p:spPr>
          <a:xfrm>
            <a:off x="2326904" y="7330112"/>
            <a:ext cx="3657600" cy="1569660"/>
          </a:xfrm>
          <a:prstGeom prst="rect">
            <a:avLst/>
          </a:prstGeom>
          <a:noFill/>
        </p:spPr>
        <p:txBody>
          <a:bodyPr wrap="square" rtlCol="0">
            <a:spAutoFit/>
          </a:bodyPr>
          <a:lstStyle/>
          <a:p>
            <a:pPr algn="ctr"/>
            <a:r>
              <a:rPr lang="en-US" sz="2400" dirty="0">
                <a:sym typeface="+mn-ea"/>
              </a:rPr>
              <a:t>Diverse perspectives are better qualified to identify the full range of risk and opportunity​</a:t>
            </a:r>
          </a:p>
        </p:txBody>
      </p:sp>
      <p:grpSp>
        <p:nvGrpSpPr>
          <p:cNvPr id="37" name="Group 36">
            <a:extLst>
              <a:ext uri="{FF2B5EF4-FFF2-40B4-BE49-F238E27FC236}">
                <a16:creationId xmlns:a16="http://schemas.microsoft.com/office/drawing/2014/main" id="{BF2ADBAF-0355-49F3-B2C8-AAB6C3F5A39D}"/>
              </a:ext>
            </a:extLst>
          </p:cNvPr>
          <p:cNvGrpSpPr/>
          <p:nvPr/>
        </p:nvGrpSpPr>
        <p:grpSpPr>
          <a:xfrm>
            <a:off x="7158621" y="4231690"/>
            <a:ext cx="2419548" cy="2853118"/>
            <a:chOff x="2902968" y="3612227"/>
            <a:chExt cx="3427660" cy="4041878"/>
          </a:xfrm>
        </p:grpSpPr>
        <p:grpSp>
          <p:nvGrpSpPr>
            <p:cNvPr id="38" name="Group 37">
              <a:extLst>
                <a:ext uri="{FF2B5EF4-FFF2-40B4-BE49-F238E27FC236}">
                  <a16:creationId xmlns:a16="http://schemas.microsoft.com/office/drawing/2014/main" id="{85330FB8-3C89-4E04-B591-3DA63AF9076E}"/>
                </a:ext>
              </a:extLst>
            </p:cNvPr>
            <p:cNvGrpSpPr/>
            <p:nvPr/>
          </p:nvGrpSpPr>
          <p:grpSpPr>
            <a:xfrm>
              <a:off x="2902968" y="3612227"/>
              <a:ext cx="3427660" cy="4041878"/>
              <a:chOff x="1019913" y="1724582"/>
              <a:chExt cx="1128027" cy="1330162"/>
            </a:xfrm>
          </p:grpSpPr>
          <p:grpSp>
            <p:nvGrpSpPr>
              <p:cNvPr id="40" name="Group 39">
                <a:extLst>
                  <a:ext uri="{FF2B5EF4-FFF2-40B4-BE49-F238E27FC236}">
                    <a16:creationId xmlns:a16="http://schemas.microsoft.com/office/drawing/2014/main" id="{03174CDC-1F26-4E74-B2E4-F870857941CC}"/>
                  </a:ext>
                </a:extLst>
              </p:cNvPr>
              <p:cNvGrpSpPr/>
              <p:nvPr/>
            </p:nvGrpSpPr>
            <p:grpSpPr>
              <a:xfrm>
                <a:off x="1019913" y="1724582"/>
                <a:ext cx="1128027" cy="1330162"/>
                <a:chOff x="6218926" y="932965"/>
                <a:chExt cx="1671403" cy="1970908"/>
              </a:xfrm>
              <a:solidFill>
                <a:schemeClr val="accent2"/>
              </a:solidFill>
            </p:grpSpPr>
            <p:sp>
              <p:nvSpPr>
                <p:cNvPr id="42" name="Oval 41">
                  <a:extLst>
                    <a:ext uri="{FF2B5EF4-FFF2-40B4-BE49-F238E27FC236}">
                      <a16:creationId xmlns:a16="http://schemas.microsoft.com/office/drawing/2014/main" id="{985188D2-642C-431A-A8D7-DDA7E7656D46}"/>
                    </a:ext>
                  </a:extLst>
                </p:cNvPr>
                <p:cNvSpPr/>
                <p:nvPr/>
              </p:nvSpPr>
              <p:spPr>
                <a:xfrm>
                  <a:off x="6218926" y="932965"/>
                  <a:ext cx="1671403" cy="16714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3" name="Triangle 23">
                  <a:extLst>
                    <a:ext uri="{FF2B5EF4-FFF2-40B4-BE49-F238E27FC236}">
                      <a16:creationId xmlns:a16="http://schemas.microsoft.com/office/drawing/2014/main" id="{CCFA1F97-B2D5-402A-A0C9-26125ADA7F1B}"/>
                    </a:ext>
                  </a:extLst>
                </p:cNvPr>
                <p:cNvSpPr/>
                <p:nvPr/>
              </p:nvSpPr>
              <p:spPr>
                <a:xfrm rot="10800000">
                  <a:off x="6539743" y="2430322"/>
                  <a:ext cx="1029767" cy="473551"/>
                </a:xfrm>
                <a:prstGeom prst="triangle">
                  <a:avLst>
                    <a:gd name="adj" fmla="val 479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sp>
            <p:nvSpPr>
              <p:cNvPr id="41" name="Oval 40">
                <a:extLst>
                  <a:ext uri="{FF2B5EF4-FFF2-40B4-BE49-F238E27FC236}">
                    <a16:creationId xmlns:a16="http://schemas.microsoft.com/office/drawing/2014/main" id="{7DB52246-DE8D-47AF-8BFA-E5A9BB75150F}"/>
                  </a:ext>
                </a:extLst>
              </p:cNvPr>
              <p:cNvSpPr/>
              <p:nvPr/>
            </p:nvSpPr>
            <p:spPr>
              <a:xfrm>
                <a:off x="1098641" y="1808117"/>
                <a:ext cx="970570" cy="9705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sp>
          <p:nvSpPr>
            <p:cNvPr id="39" name="Text Box 138">
              <a:extLst>
                <a:ext uri="{FF2B5EF4-FFF2-40B4-BE49-F238E27FC236}">
                  <a16:creationId xmlns:a16="http://schemas.microsoft.com/office/drawing/2014/main" id="{F468019B-19A8-4132-8F96-E5A038097A68}"/>
                </a:ext>
              </a:extLst>
            </p:cNvPr>
            <p:cNvSpPr txBox="1"/>
            <p:nvPr/>
          </p:nvSpPr>
          <p:spPr>
            <a:xfrm>
              <a:off x="3363047" y="4635274"/>
              <a:ext cx="2668052" cy="1700450"/>
            </a:xfrm>
            <a:prstGeom prst="rect">
              <a:avLst/>
            </a:prstGeom>
            <a:noFill/>
          </p:spPr>
          <p:txBody>
            <a:bodyPr wrap="square" rtlCol="0">
              <a:spAutoFit/>
            </a:bodyPr>
            <a:lstStyle/>
            <a:p>
              <a:pPr algn="ctr"/>
              <a:r>
                <a:rPr lang="en-US" sz="2400" b="1" dirty="0">
                  <a:sym typeface="+mn-ea"/>
                </a:rPr>
                <a:t>More responsive ​</a:t>
              </a:r>
              <a:br>
                <a:rPr lang="en-US" sz="2400" b="1" dirty="0">
                  <a:sym typeface="+mn-ea"/>
                </a:rPr>
              </a:br>
              <a:endParaRPr lang="en-US" sz="2400" b="1" dirty="0">
                <a:sym typeface="+mn-ea"/>
              </a:endParaRPr>
            </a:p>
          </p:txBody>
        </p:sp>
      </p:grpSp>
      <p:sp>
        <p:nvSpPr>
          <p:cNvPr id="44" name="Text Box 95">
            <a:extLst>
              <a:ext uri="{FF2B5EF4-FFF2-40B4-BE49-F238E27FC236}">
                <a16:creationId xmlns:a16="http://schemas.microsoft.com/office/drawing/2014/main" id="{3D0CCE7F-59D7-43D4-9036-15BA02B59E3B}"/>
              </a:ext>
            </a:extLst>
          </p:cNvPr>
          <p:cNvSpPr txBox="1"/>
          <p:nvPr/>
        </p:nvSpPr>
        <p:spPr>
          <a:xfrm>
            <a:off x="6431360" y="7330112"/>
            <a:ext cx="3657600" cy="3416320"/>
          </a:xfrm>
          <a:prstGeom prst="rect">
            <a:avLst/>
          </a:prstGeom>
          <a:noFill/>
        </p:spPr>
        <p:txBody>
          <a:bodyPr wrap="square" rtlCol="0">
            <a:spAutoFit/>
          </a:bodyPr>
          <a:lstStyle/>
          <a:p>
            <a:pPr algn="ctr"/>
            <a:r>
              <a:rPr lang="en-US" sz="2400" dirty="0">
                <a:sym typeface="+mn-ea"/>
              </a:rPr>
              <a:t>Diverse boards reflect the communities they serve, which improves the ability to comprehend and respond to environmental and external changes and trends​</a:t>
            </a:r>
          </a:p>
        </p:txBody>
      </p:sp>
      <p:grpSp>
        <p:nvGrpSpPr>
          <p:cNvPr id="45" name="Group 44">
            <a:extLst>
              <a:ext uri="{FF2B5EF4-FFF2-40B4-BE49-F238E27FC236}">
                <a16:creationId xmlns:a16="http://schemas.microsoft.com/office/drawing/2014/main" id="{1F43E092-C98A-424C-8914-61CE77388249}"/>
              </a:ext>
            </a:extLst>
          </p:cNvPr>
          <p:cNvGrpSpPr/>
          <p:nvPr/>
        </p:nvGrpSpPr>
        <p:grpSpPr>
          <a:xfrm>
            <a:off x="11198250" y="4231690"/>
            <a:ext cx="2419548" cy="2853118"/>
            <a:chOff x="2902968" y="3612227"/>
            <a:chExt cx="3427660" cy="4041878"/>
          </a:xfrm>
        </p:grpSpPr>
        <p:grpSp>
          <p:nvGrpSpPr>
            <p:cNvPr id="46" name="Group 45">
              <a:extLst>
                <a:ext uri="{FF2B5EF4-FFF2-40B4-BE49-F238E27FC236}">
                  <a16:creationId xmlns:a16="http://schemas.microsoft.com/office/drawing/2014/main" id="{D1AAAD05-2CFF-40A4-8527-D6B8FD7C21FC}"/>
                </a:ext>
              </a:extLst>
            </p:cNvPr>
            <p:cNvGrpSpPr/>
            <p:nvPr/>
          </p:nvGrpSpPr>
          <p:grpSpPr>
            <a:xfrm>
              <a:off x="2902968" y="3612227"/>
              <a:ext cx="3427660" cy="4041878"/>
              <a:chOff x="1019913" y="1724582"/>
              <a:chExt cx="1128027" cy="1330162"/>
            </a:xfrm>
          </p:grpSpPr>
          <p:grpSp>
            <p:nvGrpSpPr>
              <p:cNvPr id="48" name="Group 47">
                <a:extLst>
                  <a:ext uri="{FF2B5EF4-FFF2-40B4-BE49-F238E27FC236}">
                    <a16:creationId xmlns:a16="http://schemas.microsoft.com/office/drawing/2014/main" id="{998C905E-1285-4D99-90B1-F69A253FF0CA}"/>
                  </a:ext>
                </a:extLst>
              </p:cNvPr>
              <p:cNvGrpSpPr/>
              <p:nvPr/>
            </p:nvGrpSpPr>
            <p:grpSpPr>
              <a:xfrm>
                <a:off x="1019913" y="1724582"/>
                <a:ext cx="1128027" cy="1330162"/>
                <a:chOff x="6218926" y="932965"/>
                <a:chExt cx="1671403" cy="1970907"/>
              </a:xfrm>
              <a:solidFill>
                <a:schemeClr val="accent2"/>
              </a:solidFill>
            </p:grpSpPr>
            <p:sp>
              <p:nvSpPr>
                <p:cNvPr id="50" name="Oval 49">
                  <a:extLst>
                    <a:ext uri="{FF2B5EF4-FFF2-40B4-BE49-F238E27FC236}">
                      <a16:creationId xmlns:a16="http://schemas.microsoft.com/office/drawing/2014/main" id="{60089435-C925-4711-9E4D-901A767E7324}"/>
                    </a:ext>
                  </a:extLst>
                </p:cNvPr>
                <p:cNvSpPr/>
                <p:nvPr/>
              </p:nvSpPr>
              <p:spPr>
                <a:xfrm>
                  <a:off x="6218926" y="932965"/>
                  <a:ext cx="1671403" cy="16714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1" name="Triangle 23">
                  <a:extLst>
                    <a:ext uri="{FF2B5EF4-FFF2-40B4-BE49-F238E27FC236}">
                      <a16:creationId xmlns:a16="http://schemas.microsoft.com/office/drawing/2014/main" id="{AACA8C86-CF80-44DB-95E7-41813C70CA2A}"/>
                    </a:ext>
                  </a:extLst>
                </p:cNvPr>
                <p:cNvSpPr/>
                <p:nvPr/>
              </p:nvSpPr>
              <p:spPr>
                <a:xfrm rot="10800000">
                  <a:off x="6539743" y="2430321"/>
                  <a:ext cx="1029767" cy="473551"/>
                </a:xfrm>
                <a:prstGeom prst="triangle">
                  <a:avLst>
                    <a:gd name="adj" fmla="val 479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sp>
            <p:nvSpPr>
              <p:cNvPr id="49" name="Oval 48">
                <a:extLst>
                  <a:ext uri="{FF2B5EF4-FFF2-40B4-BE49-F238E27FC236}">
                    <a16:creationId xmlns:a16="http://schemas.microsoft.com/office/drawing/2014/main" id="{C321F4CD-59F8-4E19-955C-EA8D2EE1EE54}"/>
                  </a:ext>
                </a:extLst>
              </p:cNvPr>
              <p:cNvSpPr/>
              <p:nvPr/>
            </p:nvSpPr>
            <p:spPr>
              <a:xfrm>
                <a:off x="1098641" y="1808117"/>
                <a:ext cx="970570" cy="9705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sp>
          <p:nvSpPr>
            <p:cNvPr id="47" name="Text Box 138">
              <a:extLst>
                <a:ext uri="{FF2B5EF4-FFF2-40B4-BE49-F238E27FC236}">
                  <a16:creationId xmlns:a16="http://schemas.microsoft.com/office/drawing/2014/main" id="{B76DF297-DACD-4942-B86D-1AB53D6D0DD7}"/>
                </a:ext>
              </a:extLst>
            </p:cNvPr>
            <p:cNvSpPr txBox="1"/>
            <p:nvPr/>
          </p:nvSpPr>
          <p:spPr>
            <a:xfrm>
              <a:off x="3449164" y="4784174"/>
              <a:ext cx="2415420" cy="1177234"/>
            </a:xfrm>
            <a:prstGeom prst="rect">
              <a:avLst/>
            </a:prstGeom>
            <a:noFill/>
          </p:spPr>
          <p:txBody>
            <a:bodyPr wrap="square" rtlCol="0">
              <a:spAutoFit/>
            </a:bodyPr>
            <a:lstStyle/>
            <a:p>
              <a:pPr algn="ctr"/>
              <a:r>
                <a:rPr lang="en-US" sz="2400" b="1" dirty="0">
                  <a:sym typeface="+mn-ea"/>
                </a:rPr>
                <a:t>Stronger access </a:t>
              </a:r>
            </a:p>
          </p:txBody>
        </p:sp>
      </p:grpSp>
      <p:sp>
        <p:nvSpPr>
          <p:cNvPr id="52" name="Text Box 95">
            <a:extLst>
              <a:ext uri="{FF2B5EF4-FFF2-40B4-BE49-F238E27FC236}">
                <a16:creationId xmlns:a16="http://schemas.microsoft.com/office/drawing/2014/main" id="{BB2D452D-EEA2-4E4F-AEC6-041981A85778}"/>
              </a:ext>
            </a:extLst>
          </p:cNvPr>
          <p:cNvSpPr txBox="1"/>
          <p:nvPr/>
        </p:nvSpPr>
        <p:spPr>
          <a:xfrm>
            <a:off x="10607824" y="7402120"/>
            <a:ext cx="3657600" cy="2308324"/>
          </a:xfrm>
          <a:prstGeom prst="rect">
            <a:avLst/>
          </a:prstGeom>
          <a:noFill/>
        </p:spPr>
        <p:txBody>
          <a:bodyPr wrap="square" rtlCol="0">
            <a:spAutoFit/>
          </a:bodyPr>
          <a:lstStyle/>
          <a:p>
            <a:pPr algn="ctr"/>
            <a:r>
              <a:rPr lang="en-US" sz="2400" dirty="0">
                <a:sym typeface="+mn-ea"/>
              </a:rPr>
              <a:t>To resources that are important to achieving the mission​ diverse connections with policy makers, donors and collaborative partners​</a:t>
            </a:r>
          </a:p>
        </p:txBody>
      </p:sp>
      <p:grpSp>
        <p:nvGrpSpPr>
          <p:cNvPr id="77" name="Group 76">
            <a:extLst>
              <a:ext uri="{FF2B5EF4-FFF2-40B4-BE49-F238E27FC236}">
                <a16:creationId xmlns:a16="http://schemas.microsoft.com/office/drawing/2014/main" id="{CFC83719-EC7B-4628-997B-190C71E431F7}"/>
              </a:ext>
            </a:extLst>
          </p:cNvPr>
          <p:cNvGrpSpPr/>
          <p:nvPr/>
        </p:nvGrpSpPr>
        <p:grpSpPr>
          <a:xfrm>
            <a:off x="15237879" y="4233768"/>
            <a:ext cx="2419548" cy="2853118"/>
            <a:chOff x="2902968" y="3612227"/>
            <a:chExt cx="3427660" cy="4041878"/>
          </a:xfrm>
        </p:grpSpPr>
        <p:grpSp>
          <p:nvGrpSpPr>
            <p:cNvPr id="78" name="Group 77">
              <a:extLst>
                <a:ext uri="{FF2B5EF4-FFF2-40B4-BE49-F238E27FC236}">
                  <a16:creationId xmlns:a16="http://schemas.microsoft.com/office/drawing/2014/main" id="{F8F187A2-3525-4B3F-92B1-E43B3B16D955}"/>
                </a:ext>
              </a:extLst>
            </p:cNvPr>
            <p:cNvGrpSpPr/>
            <p:nvPr/>
          </p:nvGrpSpPr>
          <p:grpSpPr>
            <a:xfrm>
              <a:off x="2902968" y="3612227"/>
              <a:ext cx="3427660" cy="4041878"/>
              <a:chOff x="1019913" y="1724582"/>
              <a:chExt cx="1128027" cy="1330162"/>
            </a:xfrm>
          </p:grpSpPr>
          <p:grpSp>
            <p:nvGrpSpPr>
              <p:cNvPr id="80" name="Group 79">
                <a:extLst>
                  <a:ext uri="{FF2B5EF4-FFF2-40B4-BE49-F238E27FC236}">
                    <a16:creationId xmlns:a16="http://schemas.microsoft.com/office/drawing/2014/main" id="{E808033C-1E8B-4438-A367-4BBE1DC254AF}"/>
                  </a:ext>
                </a:extLst>
              </p:cNvPr>
              <p:cNvGrpSpPr/>
              <p:nvPr/>
            </p:nvGrpSpPr>
            <p:grpSpPr>
              <a:xfrm>
                <a:off x="1019913" y="1724582"/>
                <a:ext cx="1128027" cy="1330162"/>
                <a:chOff x="6218926" y="932965"/>
                <a:chExt cx="1671403" cy="1970907"/>
              </a:xfrm>
              <a:solidFill>
                <a:schemeClr val="accent2"/>
              </a:solidFill>
            </p:grpSpPr>
            <p:sp>
              <p:nvSpPr>
                <p:cNvPr id="82" name="Oval 81">
                  <a:extLst>
                    <a:ext uri="{FF2B5EF4-FFF2-40B4-BE49-F238E27FC236}">
                      <a16:creationId xmlns:a16="http://schemas.microsoft.com/office/drawing/2014/main" id="{9DD2486F-EE7D-4F07-9E03-8C8B58B61C96}"/>
                    </a:ext>
                  </a:extLst>
                </p:cNvPr>
                <p:cNvSpPr/>
                <p:nvPr/>
              </p:nvSpPr>
              <p:spPr>
                <a:xfrm>
                  <a:off x="6218926" y="932965"/>
                  <a:ext cx="1671403" cy="16714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3" name="Triangle 23">
                  <a:extLst>
                    <a:ext uri="{FF2B5EF4-FFF2-40B4-BE49-F238E27FC236}">
                      <a16:creationId xmlns:a16="http://schemas.microsoft.com/office/drawing/2014/main" id="{33A1025E-0D90-46EF-895A-9F86D882BE60}"/>
                    </a:ext>
                  </a:extLst>
                </p:cNvPr>
                <p:cNvSpPr/>
                <p:nvPr/>
              </p:nvSpPr>
              <p:spPr>
                <a:xfrm rot="10800000">
                  <a:off x="6539743" y="2430321"/>
                  <a:ext cx="1029767" cy="473551"/>
                </a:xfrm>
                <a:prstGeom prst="triangle">
                  <a:avLst>
                    <a:gd name="adj" fmla="val 479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sp>
            <p:nvSpPr>
              <p:cNvPr id="81" name="Oval 80">
                <a:extLst>
                  <a:ext uri="{FF2B5EF4-FFF2-40B4-BE49-F238E27FC236}">
                    <a16:creationId xmlns:a16="http://schemas.microsoft.com/office/drawing/2014/main" id="{7CF55939-CFC4-4BAA-9826-2DF27151A6F7}"/>
                  </a:ext>
                </a:extLst>
              </p:cNvPr>
              <p:cNvSpPr/>
              <p:nvPr/>
            </p:nvSpPr>
            <p:spPr>
              <a:xfrm>
                <a:off x="1098641" y="1808117"/>
                <a:ext cx="970570" cy="9705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sp>
          <p:nvSpPr>
            <p:cNvPr id="79" name="Text Box 138">
              <a:extLst>
                <a:ext uri="{FF2B5EF4-FFF2-40B4-BE49-F238E27FC236}">
                  <a16:creationId xmlns:a16="http://schemas.microsoft.com/office/drawing/2014/main" id="{F24617CF-4BF7-4842-9600-44B0C48D2ACA}"/>
                </a:ext>
              </a:extLst>
            </p:cNvPr>
            <p:cNvSpPr txBox="1"/>
            <p:nvPr/>
          </p:nvSpPr>
          <p:spPr>
            <a:xfrm>
              <a:off x="3363047" y="4771011"/>
              <a:ext cx="2415420" cy="1700450"/>
            </a:xfrm>
            <a:prstGeom prst="rect">
              <a:avLst/>
            </a:prstGeom>
            <a:noFill/>
          </p:spPr>
          <p:txBody>
            <a:bodyPr wrap="square" rtlCol="0">
              <a:spAutoFit/>
            </a:bodyPr>
            <a:lstStyle/>
            <a:p>
              <a:pPr algn="ctr"/>
              <a:r>
                <a:rPr lang="en-US" sz="2400" b="1" dirty="0">
                  <a:sym typeface="+mn-ea"/>
                </a:rPr>
                <a:t>Better pipeline​</a:t>
              </a:r>
              <a:br>
                <a:rPr lang="en-US" sz="2400" b="1" dirty="0">
                  <a:sym typeface="+mn-ea"/>
                </a:rPr>
              </a:br>
              <a:endParaRPr lang="en-US" sz="2400" b="1" dirty="0">
                <a:sym typeface="+mn-ea"/>
              </a:endParaRPr>
            </a:p>
          </p:txBody>
        </p:sp>
      </p:grpSp>
      <p:sp>
        <p:nvSpPr>
          <p:cNvPr id="84" name="Text Box 95">
            <a:extLst>
              <a:ext uri="{FF2B5EF4-FFF2-40B4-BE49-F238E27FC236}">
                <a16:creationId xmlns:a16="http://schemas.microsoft.com/office/drawing/2014/main" id="{EC0BFFE8-8476-44FA-99B4-AECDE1ACF963}"/>
              </a:ext>
            </a:extLst>
          </p:cNvPr>
          <p:cNvSpPr txBox="1"/>
          <p:nvPr/>
        </p:nvSpPr>
        <p:spPr>
          <a:xfrm>
            <a:off x="14640272" y="7402120"/>
            <a:ext cx="3657600" cy="1200329"/>
          </a:xfrm>
          <a:prstGeom prst="rect">
            <a:avLst/>
          </a:prstGeom>
          <a:noFill/>
        </p:spPr>
        <p:txBody>
          <a:bodyPr wrap="square" rtlCol="0">
            <a:spAutoFit/>
          </a:bodyPr>
          <a:lstStyle/>
          <a:p>
            <a:pPr algn="ctr"/>
            <a:r>
              <a:rPr lang="en-US" sz="2400" dirty="0">
                <a:sym typeface="+mn-ea"/>
              </a:rPr>
              <a:t>Boards that are not diverse risk becoming stagnant​</a:t>
            </a:r>
          </a:p>
        </p:txBody>
      </p:sp>
      <p:grpSp>
        <p:nvGrpSpPr>
          <p:cNvPr id="93" name="Group 92">
            <a:extLst>
              <a:ext uri="{FF2B5EF4-FFF2-40B4-BE49-F238E27FC236}">
                <a16:creationId xmlns:a16="http://schemas.microsoft.com/office/drawing/2014/main" id="{570498B2-4856-4BE8-8B19-1A97DFCE8990}"/>
              </a:ext>
            </a:extLst>
          </p:cNvPr>
          <p:cNvGrpSpPr/>
          <p:nvPr/>
        </p:nvGrpSpPr>
        <p:grpSpPr>
          <a:xfrm>
            <a:off x="19277508" y="4233768"/>
            <a:ext cx="2419548" cy="2853118"/>
            <a:chOff x="2902968" y="3612227"/>
            <a:chExt cx="3427660" cy="4041878"/>
          </a:xfrm>
        </p:grpSpPr>
        <p:grpSp>
          <p:nvGrpSpPr>
            <p:cNvPr id="94" name="Group 93">
              <a:extLst>
                <a:ext uri="{FF2B5EF4-FFF2-40B4-BE49-F238E27FC236}">
                  <a16:creationId xmlns:a16="http://schemas.microsoft.com/office/drawing/2014/main" id="{2AD9A432-4751-4275-8D64-D6A7E2B572DC}"/>
                </a:ext>
              </a:extLst>
            </p:cNvPr>
            <p:cNvGrpSpPr/>
            <p:nvPr/>
          </p:nvGrpSpPr>
          <p:grpSpPr>
            <a:xfrm>
              <a:off x="2902968" y="3612227"/>
              <a:ext cx="3427660" cy="4041878"/>
              <a:chOff x="1019913" y="1724582"/>
              <a:chExt cx="1128027" cy="1330162"/>
            </a:xfrm>
          </p:grpSpPr>
          <p:grpSp>
            <p:nvGrpSpPr>
              <p:cNvPr id="96" name="Group 95">
                <a:extLst>
                  <a:ext uri="{FF2B5EF4-FFF2-40B4-BE49-F238E27FC236}">
                    <a16:creationId xmlns:a16="http://schemas.microsoft.com/office/drawing/2014/main" id="{ECCFB241-7D23-4BA0-91EB-298224DF9719}"/>
                  </a:ext>
                </a:extLst>
              </p:cNvPr>
              <p:cNvGrpSpPr/>
              <p:nvPr/>
            </p:nvGrpSpPr>
            <p:grpSpPr>
              <a:xfrm>
                <a:off x="1019913" y="1724582"/>
                <a:ext cx="1128027" cy="1330162"/>
                <a:chOff x="6218926" y="932965"/>
                <a:chExt cx="1671403" cy="1970907"/>
              </a:xfrm>
              <a:solidFill>
                <a:schemeClr val="accent2"/>
              </a:solidFill>
            </p:grpSpPr>
            <p:sp>
              <p:nvSpPr>
                <p:cNvPr id="98" name="Oval 97">
                  <a:extLst>
                    <a:ext uri="{FF2B5EF4-FFF2-40B4-BE49-F238E27FC236}">
                      <a16:creationId xmlns:a16="http://schemas.microsoft.com/office/drawing/2014/main" id="{8CF5DF24-EDEB-46FB-AAF4-6B2E3960F6D6}"/>
                    </a:ext>
                  </a:extLst>
                </p:cNvPr>
                <p:cNvSpPr/>
                <p:nvPr/>
              </p:nvSpPr>
              <p:spPr>
                <a:xfrm>
                  <a:off x="6218926" y="932965"/>
                  <a:ext cx="1671403" cy="16714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9" name="Triangle 23">
                  <a:extLst>
                    <a:ext uri="{FF2B5EF4-FFF2-40B4-BE49-F238E27FC236}">
                      <a16:creationId xmlns:a16="http://schemas.microsoft.com/office/drawing/2014/main" id="{4C42BD96-566F-477F-B5C5-D82DE010DE0D}"/>
                    </a:ext>
                  </a:extLst>
                </p:cNvPr>
                <p:cNvSpPr/>
                <p:nvPr/>
              </p:nvSpPr>
              <p:spPr>
                <a:xfrm rot="10800000">
                  <a:off x="6539743" y="2430321"/>
                  <a:ext cx="1029767" cy="473551"/>
                </a:xfrm>
                <a:prstGeom prst="triangle">
                  <a:avLst>
                    <a:gd name="adj" fmla="val 479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sp>
            <p:nvSpPr>
              <p:cNvPr id="97" name="Oval 96">
                <a:extLst>
                  <a:ext uri="{FF2B5EF4-FFF2-40B4-BE49-F238E27FC236}">
                    <a16:creationId xmlns:a16="http://schemas.microsoft.com/office/drawing/2014/main" id="{0E0EC62F-FEE1-4A7F-A3B4-ABFC2C9648F5}"/>
                  </a:ext>
                </a:extLst>
              </p:cNvPr>
              <p:cNvSpPr/>
              <p:nvPr/>
            </p:nvSpPr>
            <p:spPr>
              <a:xfrm>
                <a:off x="1098641" y="1808117"/>
                <a:ext cx="970570" cy="9705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sp>
          <p:nvSpPr>
            <p:cNvPr id="95" name="Text Box 138">
              <a:extLst>
                <a:ext uri="{FF2B5EF4-FFF2-40B4-BE49-F238E27FC236}">
                  <a16:creationId xmlns:a16="http://schemas.microsoft.com/office/drawing/2014/main" id="{FBC58E57-130B-4323-AC26-6F59437AEAA4}"/>
                </a:ext>
              </a:extLst>
            </p:cNvPr>
            <p:cNvSpPr txBox="1"/>
            <p:nvPr/>
          </p:nvSpPr>
          <p:spPr>
            <a:xfrm>
              <a:off x="3363047" y="4669001"/>
              <a:ext cx="2415420" cy="1700450"/>
            </a:xfrm>
            <a:prstGeom prst="rect">
              <a:avLst/>
            </a:prstGeom>
            <a:noFill/>
          </p:spPr>
          <p:txBody>
            <a:bodyPr wrap="square" rtlCol="0">
              <a:spAutoFit/>
            </a:bodyPr>
            <a:lstStyle/>
            <a:p>
              <a:pPr algn="ctr"/>
              <a:r>
                <a:rPr lang="en-US" sz="2400" b="1" dirty="0">
                  <a:sym typeface="+mn-ea"/>
                </a:rPr>
                <a:t>Mission alignment​</a:t>
              </a:r>
              <a:br>
                <a:rPr lang="en-US" sz="2400" b="1" dirty="0">
                  <a:sym typeface="+mn-ea"/>
                </a:rPr>
              </a:br>
              <a:endParaRPr lang="en-US" sz="2400" b="1" dirty="0">
                <a:sym typeface="+mn-ea"/>
              </a:endParaRPr>
            </a:p>
          </p:txBody>
        </p:sp>
      </p:grpSp>
      <p:sp>
        <p:nvSpPr>
          <p:cNvPr id="100" name="Text Box 95">
            <a:extLst>
              <a:ext uri="{FF2B5EF4-FFF2-40B4-BE49-F238E27FC236}">
                <a16:creationId xmlns:a16="http://schemas.microsoft.com/office/drawing/2014/main" id="{C8D0B054-4E6E-47BB-ACF2-56A5D02015C8}"/>
              </a:ext>
            </a:extLst>
          </p:cNvPr>
          <p:cNvSpPr txBox="1"/>
          <p:nvPr/>
        </p:nvSpPr>
        <p:spPr>
          <a:xfrm>
            <a:off x="18744728" y="7330112"/>
            <a:ext cx="3657600" cy="2308324"/>
          </a:xfrm>
          <a:prstGeom prst="rect">
            <a:avLst/>
          </a:prstGeom>
          <a:noFill/>
        </p:spPr>
        <p:txBody>
          <a:bodyPr wrap="square" rtlCol="0">
            <a:spAutoFit/>
          </a:bodyPr>
          <a:lstStyle/>
          <a:p>
            <a:pPr algn="ctr"/>
            <a:r>
              <a:rPr lang="en-US" sz="2400" dirty="0">
                <a:sym typeface="+mn-ea"/>
              </a:rPr>
              <a:t>Diversity is part of the organization’s mission and essential to develop and deliver programs that support the mission​</a:t>
            </a:r>
          </a:p>
          <a:p>
            <a:pPr algn="ctr"/>
            <a:endParaRPr lang="en-US" sz="2400" dirty="0">
              <a:sym typeface="+mn-ea"/>
            </a:endParaRPr>
          </a:p>
        </p:txBody>
      </p:sp>
      <p:sp>
        <p:nvSpPr>
          <p:cNvPr id="102" name="TextBox 101">
            <a:extLst>
              <a:ext uri="{FF2B5EF4-FFF2-40B4-BE49-F238E27FC236}">
                <a16:creationId xmlns:a16="http://schemas.microsoft.com/office/drawing/2014/main" id="{AB23183E-906F-4654-9C95-B20E14862101}"/>
              </a:ext>
            </a:extLst>
          </p:cNvPr>
          <p:cNvSpPr txBox="1"/>
          <p:nvPr/>
        </p:nvSpPr>
        <p:spPr>
          <a:xfrm>
            <a:off x="12984088" y="11394504"/>
            <a:ext cx="10585176" cy="661720"/>
          </a:xfrm>
          <a:prstGeom prst="rect">
            <a:avLst/>
          </a:prstGeom>
          <a:noFill/>
        </p:spPr>
        <p:txBody>
          <a:bodyPr wrap="square" rtlCol="0">
            <a:spAutoFit/>
          </a:bodyPr>
          <a:lstStyle/>
          <a:p>
            <a:r>
              <a:rPr lang="en-US" sz="2100" b="1" dirty="0"/>
              <a:t>*excerpt from BoardSource’s Board Governance Index: Is Your Board “Normal”?, ​</a:t>
            </a:r>
            <a:br>
              <a:rPr lang="en-US" sz="2100" b="1" dirty="0"/>
            </a:br>
            <a:r>
              <a:rPr lang="en-US" sz="1600" b="1" dirty="0"/>
              <a:t>                                                                                            (by Ruth McCambridge, January 2015​)</a:t>
            </a:r>
          </a:p>
        </p:txBody>
      </p:sp>
      <p:sp>
        <p:nvSpPr>
          <p:cNvPr id="104" name="Footer Placeholder 103">
            <a:extLst>
              <a:ext uri="{FF2B5EF4-FFF2-40B4-BE49-F238E27FC236}">
                <a16:creationId xmlns:a16="http://schemas.microsoft.com/office/drawing/2014/main" id="{9BF6E20B-88B2-4BA1-BCA8-20AD097935ED}"/>
              </a:ext>
            </a:extLst>
          </p:cNvPr>
          <p:cNvSpPr>
            <a:spLocks noGrp="1"/>
          </p:cNvSpPr>
          <p:nvPr>
            <p:ph type="ftr" sz="quarter" idx="11"/>
          </p:nvPr>
        </p:nvSpPr>
        <p:spPr/>
        <p:txBody>
          <a:bodyPr/>
          <a:lstStyle/>
          <a:p>
            <a:r>
              <a:rPr lang="en-US"/>
              <a:t>Business Volunteers Unlimited</a:t>
            </a:r>
            <a:endParaRPr lang="en-US" dirty="0"/>
          </a:p>
        </p:txBody>
      </p:sp>
    </p:spTree>
    <p:extLst>
      <p:ext uri="{BB962C8B-B14F-4D97-AF65-F5344CB8AC3E}">
        <p14:creationId xmlns:p14="http://schemas.microsoft.com/office/powerpoint/2010/main" val="1459756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A82CB1-10FD-4C54-B9D5-40D1F8F516A4}"/>
              </a:ext>
            </a:extLst>
          </p:cNvPr>
          <p:cNvGrpSpPr/>
          <p:nvPr/>
        </p:nvGrpSpPr>
        <p:grpSpPr>
          <a:xfrm>
            <a:off x="1174776" y="1385392"/>
            <a:ext cx="23209224" cy="7103829"/>
            <a:chOff x="1174776" y="1385392"/>
            <a:chExt cx="23209224" cy="7103829"/>
          </a:xfrm>
        </p:grpSpPr>
        <p:sp>
          <p:nvSpPr>
            <p:cNvPr id="11" name="TextBox 10">
              <a:extLst>
                <a:ext uri="{FF2B5EF4-FFF2-40B4-BE49-F238E27FC236}">
                  <a16:creationId xmlns:a16="http://schemas.microsoft.com/office/drawing/2014/main" id="{95492864-7097-49CB-BD42-B91B0FEBFC9B}"/>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Effective communication and deliberation </a:t>
              </a:r>
            </a:p>
          </p:txBody>
        </p:sp>
        <p:sp>
          <p:nvSpPr>
            <p:cNvPr id="12" name="Oval 11">
              <a:extLst>
                <a:ext uri="{FF2B5EF4-FFF2-40B4-BE49-F238E27FC236}">
                  <a16:creationId xmlns:a16="http://schemas.microsoft.com/office/drawing/2014/main" id="{A2AFCD04-46A9-4D46-8494-ACE37AA4A175}"/>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13" name="TextBox 12">
              <a:extLst>
                <a:ext uri="{FF2B5EF4-FFF2-40B4-BE49-F238E27FC236}">
                  <a16:creationId xmlns:a16="http://schemas.microsoft.com/office/drawing/2014/main" id="{23B0E0AF-6243-44E8-B664-0857B9B91BC0}"/>
                </a:ext>
              </a:extLst>
            </p:cNvPr>
            <p:cNvSpPr txBox="1"/>
            <p:nvPr/>
          </p:nvSpPr>
          <p:spPr>
            <a:xfrm>
              <a:off x="3767064" y="3041576"/>
              <a:ext cx="18650072" cy="5447645"/>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Create culture of trust, transparency and inquiry</a:t>
              </a:r>
            </a:p>
            <a:p>
              <a:pPr marL="571500" indent="-571500">
                <a:spcAft>
                  <a:spcPts val="1200"/>
                </a:spcAft>
                <a:buClr>
                  <a:schemeClr val="tx1"/>
                </a:buClr>
                <a:buFont typeface="Wingdings" panose="05000000000000000000" pitchFamily="2" charset="2"/>
                <a:buChar char="§"/>
              </a:pPr>
              <a:r>
                <a:rPr lang="en-US" sz="4000" dirty="0"/>
                <a:t>Ensure that board functions in all three modes:</a:t>
              </a:r>
            </a:p>
            <a:p>
              <a:pPr marL="1485900" lvl="2" indent="-571500">
                <a:spcAft>
                  <a:spcPts val="1200"/>
                </a:spcAft>
                <a:buClr>
                  <a:schemeClr val="tx1"/>
                </a:buClr>
                <a:buFont typeface="Arial" panose="020B0604020202020204" pitchFamily="34" charset="0"/>
                <a:buChar char="•"/>
              </a:pPr>
              <a:r>
                <a:rPr lang="en-US" sz="3200" b="1" dirty="0">
                  <a:solidFill>
                    <a:schemeClr val="accent2"/>
                  </a:solidFill>
                </a:rPr>
                <a:t>Fiduciary</a:t>
              </a:r>
              <a:r>
                <a:rPr lang="en-US" sz="3200" dirty="0"/>
                <a:t>: Legal responsibility for oversight and stewardship</a:t>
              </a:r>
            </a:p>
            <a:p>
              <a:pPr marL="1485900" lvl="2" indent="-571500">
                <a:spcAft>
                  <a:spcPts val="1200"/>
                </a:spcAft>
                <a:buClr>
                  <a:schemeClr val="tx1"/>
                </a:buClr>
                <a:buFont typeface="Arial" panose="020B0604020202020204" pitchFamily="34" charset="0"/>
                <a:buChar char="•"/>
              </a:pPr>
              <a:r>
                <a:rPr lang="en-US" sz="3200" b="1" dirty="0">
                  <a:solidFill>
                    <a:schemeClr val="accent2"/>
                  </a:solidFill>
                </a:rPr>
                <a:t>Strategic</a:t>
              </a:r>
              <a:r>
                <a:rPr lang="en-US" sz="3200" dirty="0"/>
                <a:t>: Ensure a winning strategy; decisions about resources and programs</a:t>
              </a:r>
            </a:p>
            <a:p>
              <a:pPr marL="1485900" lvl="2" indent="-571500">
                <a:spcAft>
                  <a:spcPts val="1200"/>
                </a:spcAft>
                <a:buClr>
                  <a:schemeClr val="tx1"/>
                </a:buClr>
                <a:buFont typeface="Arial" panose="020B0604020202020204" pitchFamily="34" charset="0"/>
                <a:buChar char="•"/>
              </a:pPr>
              <a:r>
                <a:rPr lang="en-US" sz="3200" b="1" dirty="0">
                  <a:solidFill>
                    <a:schemeClr val="accent2"/>
                  </a:solidFill>
                </a:rPr>
                <a:t>Generative</a:t>
              </a:r>
              <a:r>
                <a:rPr lang="en-US" sz="3200" dirty="0"/>
                <a:t>: Serve as source of leadership &amp; deeper inquiry; explore root causes, values,</a:t>
              </a:r>
              <a:br>
                <a:rPr lang="en-US" sz="3200" dirty="0"/>
              </a:br>
              <a:r>
                <a:rPr lang="en-US" sz="3200" dirty="0"/>
                <a:t>                    optional courses and new ideas</a:t>
              </a:r>
            </a:p>
            <a:p>
              <a:pPr marL="571500" indent="-571500">
                <a:spcAft>
                  <a:spcPts val="1200"/>
                </a:spcAft>
                <a:buClr>
                  <a:schemeClr val="tx1"/>
                </a:buClr>
                <a:buFont typeface="Wingdings" panose="05000000000000000000" pitchFamily="2" charset="2"/>
                <a:buChar char="§"/>
              </a:pPr>
              <a:endParaRPr lang="en-US" sz="4000" dirty="0"/>
            </a:p>
            <a:p>
              <a:pPr marL="571500" indent="-571500">
                <a:spcAft>
                  <a:spcPts val="1200"/>
                </a:spcAft>
                <a:buClr>
                  <a:schemeClr val="tx1"/>
                </a:buClr>
                <a:buFont typeface="Wingdings" panose="05000000000000000000" pitchFamily="2" charset="2"/>
                <a:buChar char="§"/>
              </a:pPr>
              <a:endParaRPr lang="en-US" sz="4000" dirty="0"/>
            </a:p>
          </p:txBody>
        </p:sp>
        <p:grpSp>
          <p:nvGrpSpPr>
            <p:cNvPr id="15" name="Group 14">
              <a:extLst>
                <a:ext uri="{FF2B5EF4-FFF2-40B4-BE49-F238E27FC236}">
                  <a16:creationId xmlns:a16="http://schemas.microsoft.com/office/drawing/2014/main" id="{EACAD653-E150-418D-B0F6-30944451C4D6}"/>
                </a:ext>
              </a:extLst>
            </p:cNvPr>
            <p:cNvGrpSpPr/>
            <p:nvPr/>
          </p:nvGrpSpPr>
          <p:grpSpPr>
            <a:xfrm>
              <a:off x="3046984" y="3329608"/>
              <a:ext cx="360040" cy="3046837"/>
              <a:chOff x="3046984" y="9859835"/>
              <a:chExt cx="360040" cy="3046837"/>
            </a:xfrm>
          </p:grpSpPr>
          <p:cxnSp>
            <p:nvCxnSpPr>
              <p:cNvPr id="16" name="Straight Connector 15">
                <a:extLst>
                  <a:ext uri="{FF2B5EF4-FFF2-40B4-BE49-F238E27FC236}">
                    <a16:creationId xmlns:a16="http://schemas.microsoft.com/office/drawing/2014/main" id="{0BAB2AD6-39C6-4FB1-9AF1-D0BD93EE999A}"/>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D77B51B-7016-4713-B95F-4DC2CA2AEE34}"/>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74DE32EB-474F-49AD-A464-CD5EA8DA20A4}"/>
              </a:ext>
            </a:extLst>
          </p:cNvPr>
          <p:cNvGrpSpPr/>
          <p:nvPr/>
        </p:nvGrpSpPr>
        <p:grpSpPr>
          <a:xfrm>
            <a:off x="1174776" y="6713984"/>
            <a:ext cx="23209224" cy="7272808"/>
            <a:chOff x="1174776" y="1385392"/>
            <a:chExt cx="23209224" cy="7272808"/>
          </a:xfrm>
        </p:grpSpPr>
        <p:sp>
          <p:nvSpPr>
            <p:cNvPr id="23" name="TextBox 22">
              <a:extLst>
                <a:ext uri="{FF2B5EF4-FFF2-40B4-BE49-F238E27FC236}">
                  <a16:creationId xmlns:a16="http://schemas.microsoft.com/office/drawing/2014/main" id="{F3D0C37A-68D1-46ED-88FF-1C8F840DDFDA}"/>
                </a:ext>
              </a:extLst>
            </p:cNvPr>
            <p:cNvSpPr txBox="1"/>
            <p:nvPr/>
          </p:nvSpPr>
          <p:spPr>
            <a:xfrm>
              <a:off x="2038872" y="1673424"/>
              <a:ext cx="22345128" cy="1107996"/>
            </a:xfrm>
            <a:prstGeom prst="rect">
              <a:avLst/>
            </a:prstGeom>
            <a:solidFill>
              <a:schemeClr val="accent1"/>
            </a:solidFill>
          </p:spPr>
          <p:txBody>
            <a:bodyPr wrap="square" lIns="1188720" tIns="182880" bIns="91440" rtlCol="0">
              <a:spAutoFit/>
            </a:bodyPr>
            <a:lstStyle/>
            <a:p>
              <a:r>
                <a:rPr lang="en-US" sz="5400" b="1" dirty="0">
                  <a:solidFill>
                    <a:schemeClr val="bg1"/>
                  </a:solidFill>
                </a:rPr>
                <a:t>Succession plan for the chief executive and the board chair</a:t>
              </a:r>
            </a:p>
          </p:txBody>
        </p:sp>
        <p:sp>
          <p:nvSpPr>
            <p:cNvPr id="24" name="Oval 23">
              <a:extLst>
                <a:ext uri="{FF2B5EF4-FFF2-40B4-BE49-F238E27FC236}">
                  <a16:creationId xmlns:a16="http://schemas.microsoft.com/office/drawing/2014/main" id="{A3924339-87B0-476D-9CD9-36EB71820763}"/>
                </a:ext>
              </a:extLst>
            </p:cNvPr>
            <p:cNvSpPr/>
            <p:nvPr/>
          </p:nvSpPr>
          <p:spPr>
            <a:xfrm>
              <a:off x="1174776" y="1385392"/>
              <a:ext cx="1656184" cy="1584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t>8</a:t>
              </a:r>
              <a:endParaRPr lang="en-US" sz="6600" dirty="0"/>
            </a:p>
          </p:txBody>
        </p:sp>
        <p:sp>
          <p:nvSpPr>
            <p:cNvPr id="25" name="TextBox 24">
              <a:extLst>
                <a:ext uri="{FF2B5EF4-FFF2-40B4-BE49-F238E27FC236}">
                  <a16:creationId xmlns:a16="http://schemas.microsoft.com/office/drawing/2014/main" id="{CF95295F-E673-456E-85E2-614FE2E95EDA}"/>
                </a:ext>
              </a:extLst>
            </p:cNvPr>
            <p:cNvSpPr txBox="1"/>
            <p:nvPr/>
          </p:nvSpPr>
          <p:spPr>
            <a:xfrm>
              <a:off x="3767064" y="3179777"/>
              <a:ext cx="19154128" cy="5478423"/>
            </a:xfrm>
            <a:prstGeom prst="rect">
              <a:avLst/>
            </a:prstGeom>
            <a:noFill/>
          </p:spPr>
          <p:txBody>
            <a:bodyPr wrap="square" rtlCol="0">
              <a:spAutoFit/>
            </a:bodyPr>
            <a:lstStyle/>
            <a:p>
              <a:pPr marL="571500" indent="-571500">
                <a:spcAft>
                  <a:spcPts val="1200"/>
                </a:spcAft>
                <a:buClr>
                  <a:schemeClr val="tx1"/>
                </a:buClr>
                <a:buFont typeface="Wingdings" panose="05000000000000000000" pitchFamily="2" charset="2"/>
                <a:buChar char="§"/>
              </a:pPr>
              <a:r>
                <a:rPr lang="en-US" sz="4000" dirty="0"/>
                <a:t>34% have a written CEO Succession Plan </a:t>
              </a:r>
            </a:p>
            <a:p>
              <a:pPr marL="571500" indent="-571500">
                <a:spcAft>
                  <a:spcPts val="1200"/>
                </a:spcAft>
                <a:buClr>
                  <a:schemeClr val="tx1"/>
                </a:buClr>
                <a:buFont typeface="Wingdings" panose="05000000000000000000" pitchFamily="2" charset="2"/>
                <a:buChar char="§"/>
              </a:pPr>
              <a:r>
                <a:rPr lang="en-US" sz="4000" dirty="0"/>
                <a:t>Qualities to seek in a board chair:</a:t>
              </a:r>
            </a:p>
            <a:p>
              <a:pPr marL="1485900" lvl="2" indent="-571500">
                <a:spcAft>
                  <a:spcPts val="1200"/>
                </a:spcAft>
                <a:buClr>
                  <a:schemeClr val="tx1"/>
                </a:buClr>
                <a:buFont typeface="Arial" panose="020B0604020202020204" pitchFamily="34" charset="0"/>
                <a:buChar char="•"/>
              </a:pPr>
              <a:r>
                <a:rPr lang="en-US" sz="3200" dirty="0"/>
                <a:t>Ability to build constructive partnership with CEO</a:t>
              </a:r>
            </a:p>
            <a:p>
              <a:pPr marL="1485900" lvl="2" indent="-571500">
                <a:spcAft>
                  <a:spcPts val="1200"/>
                </a:spcAft>
                <a:buClr>
                  <a:schemeClr val="tx1"/>
                </a:buClr>
                <a:buFont typeface="Arial" panose="020B0604020202020204" pitchFamily="34" charset="0"/>
                <a:buChar char="•"/>
              </a:pPr>
              <a:r>
                <a:rPr lang="en-US" sz="3200" dirty="0"/>
                <a:t>Fosters trust</a:t>
              </a:r>
            </a:p>
            <a:p>
              <a:pPr marL="1485900" lvl="2" indent="-571500">
                <a:spcAft>
                  <a:spcPts val="1200"/>
                </a:spcAft>
                <a:buClr>
                  <a:schemeClr val="tx1"/>
                </a:buClr>
                <a:buFont typeface="Arial" panose="020B0604020202020204" pitchFamily="34" charset="0"/>
                <a:buChar char="•"/>
              </a:pPr>
              <a:r>
                <a:rPr lang="en-US" sz="3200" dirty="0"/>
                <a:t>Resolves conflicts, builds consensus</a:t>
              </a:r>
            </a:p>
            <a:p>
              <a:pPr marL="1485900" lvl="2" indent="-571500">
                <a:spcAft>
                  <a:spcPts val="1200"/>
                </a:spcAft>
                <a:buClr>
                  <a:schemeClr val="tx1"/>
                </a:buClr>
                <a:buFont typeface="Arial" panose="020B0604020202020204" pitchFamily="34" charset="0"/>
                <a:buChar char="•"/>
              </a:pPr>
              <a:r>
                <a:rPr lang="en-US" sz="3200" dirty="0"/>
                <a:t>Frames and discusses strategic questions</a:t>
              </a:r>
            </a:p>
            <a:p>
              <a:pPr marL="1485900" lvl="2" indent="-571500">
                <a:spcAft>
                  <a:spcPts val="1200"/>
                </a:spcAft>
                <a:buClr>
                  <a:schemeClr val="tx1"/>
                </a:buClr>
                <a:buFont typeface="Arial" panose="020B0604020202020204" pitchFamily="34" charset="0"/>
                <a:buChar char="•"/>
              </a:pPr>
              <a:r>
                <a:rPr lang="en-US" sz="3200" dirty="0"/>
                <a:t>Establishes clear expectations for board members</a:t>
              </a:r>
            </a:p>
            <a:p>
              <a:pPr marL="571500" indent="-571500">
                <a:spcAft>
                  <a:spcPts val="1200"/>
                </a:spcAft>
                <a:buClr>
                  <a:schemeClr val="tx1"/>
                </a:buClr>
                <a:buFont typeface="Wingdings" panose="05000000000000000000" pitchFamily="2" charset="2"/>
                <a:buChar char="§"/>
              </a:pPr>
              <a:endParaRPr lang="en-US" sz="4000" dirty="0"/>
            </a:p>
          </p:txBody>
        </p:sp>
        <p:grpSp>
          <p:nvGrpSpPr>
            <p:cNvPr id="26" name="Group 25">
              <a:extLst>
                <a:ext uri="{FF2B5EF4-FFF2-40B4-BE49-F238E27FC236}">
                  <a16:creationId xmlns:a16="http://schemas.microsoft.com/office/drawing/2014/main" id="{C3DEBFDD-750D-45C8-B804-D8A3F33D3C68}"/>
                </a:ext>
              </a:extLst>
            </p:cNvPr>
            <p:cNvGrpSpPr/>
            <p:nvPr/>
          </p:nvGrpSpPr>
          <p:grpSpPr>
            <a:xfrm>
              <a:off x="3046984" y="3329608"/>
              <a:ext cx="360040" cy="3046837"/>
              <a:chOff x="3046984" y="9859835"/>
              <a:chExt cx="360040" cy="3046837"/>
            </a:xfrm>
          </p:grpSpPr>
          <p:cxnSp>
            <p:nvCxnSpPr>
              <p:cNvPr id="27" name="Straight Connector 26">
                <a:extLst>
                  <a:ext uri="{FF2B5EF4-FFF2-40B4-BE49-F238E27FC236}">
                    <a16:creationId xmlns:a16="http://schemas.microsoft.com/office/drawing/2014/main" id="{40DC899D-7BBB-4A5D-A98E-8B888E1C8677}"/>
                  </a:ext>
                </a:extLst>
              </p:cNvPr>
              <p:cNvCxnSpPr>
                <a:cxnSpLocks/>
              </p:cNvCxnSpPr>
              <p:nvPr/>
            </p:nvCxnSpPr>
            <p:spPr>
              <a:xfrm>
                <a:off x="3249994" y="9859835"/>
                <a:ext cx="0" cy="3046837"/>
              </a:xfrm>
              <a:prstGeom prst="line">
                <a:avLst/>
              </a:prstGeom>
              <a:ln w="349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7128BA9-C95C-4F7C-BCE7-5710A7584F3E}"/>
                  </a:ext>
                </a:extLst>
              </p:cNvPr>
              <p:cNvSpPr/>
              <p:nvPr/>
            </p:nvSpPr>
            <p:spPr>
              <a:xfrm>
                <a:off x="3046984" y="125466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Content Placeholder 2">
            <a:extLst>
              <a:ext uri="{FF2B5EF4-FFF2-40B4-BE49-F238E27FC236}">
                <a16:creationId xmlns:a16="http://schemas.microsoft.com/office/drawing/2014/main" id="{ADF8E730-8E8D-47D2-9954-2C47D3032EE8}"/>
              </a:ext>
            </a:extLst>
          </p:cNvPr>
          <p:cNvSpPr txBox="1">
            <a:spLocks/>
          </p:cNvSpPr>
          <p:nvPr/>
        </p:nvSpPr>
        <p:spPr>
          <a:xfrm>
            <a:off x="-3001688" y="14490848"/>
            <a:ext cx="14441487" cy="83947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0"/>
              </a:spcBef>
            </a:pPr>
            <a:endParaRPr lang="en-US" sz="2550" dirty="0">
              <a:latin typeface="+mj-lt"/>
            </a:endParaRPr>
          </a:p>
          <a:p>
            <a:pPr>
              <a:spcBef>
                <a:spcPts val="0"/>
              </a:spcBef>
            </a:pPr>
            <a:endParaRPr lang="en-US" sz="2550" dirty="0">
              <a:latin typeface="+mj-lt"/>
            </a:endParaRPr>
          </a:p>
          <a:p>
            <a:pPr>
              <a:spcBef>
                <a:spcPts val="0"/>
              </a:spcBef>
            </a:pPr>
            <a:endParaRPr lang="en-US" sz="2550" dirty="0">
              <a:latin typeface="+mj-lt"/>
            </a:endParaRPr>
          </a:p>
        </p:txBody>
      </p:sp>
      <p:sp>
        <p:nvSpPr>
          <p:cNvPr id="18" name="Content Placeholder 2">
            <a:extLst>
              <a:ext uri="{FF2B5EF4-FFF2-40B4-BE49-F238E27FC236}">
                <a16:creationId xmlns:a16="http://schemas.microsoft.com/office/drawing/2014/main" id="{456B77E7-4BCF-426A-84EE-490058FA7323}"/>
              </a:ext>
            </a:extLst>
          </p:cNvPr>
          <p:cNvSpPr txBox="1">
            <a:spLocks/>
          </p:cNvSpPr>
          <p:nvPr/>
        </p:nvSpPr>
        <p:spPr>
          <a:xfrm>
            <a:off x="4991200" y="14994904"/>
            <a:ext cx="14944294" cy="8671126"/>
          </a:xfrm>
          <a:prstGeom prst="rect">
            <a:avLst/>
          </a:prstGeom>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endParaRPr lang="en-US" sz="2700" dirty="0">
              <a:solidFill>
                <a:prstClr val="black"/>
              </a:solidFill>
              <a:latin typeface="+mj-lt"/>
            </a:endParaRPr>
          </a:p>
          <a:p>
            <a:endParaRPr lang="en-US" dirty="0"/>
          </a:p>
        </p:txBody>
      </p:sp>
      <p:sp>
        <p:nvSpPr>
          <p:cNvPr id="2" name="Footer Placeholder 1">
            <a:extLst>
              <a:ext uri="{FF2B5EF4-FFF2-40B4-BE49-F238E27FC236}">
                <a16:creationId xmlns:a16="http://schemas.microsoft.com/office/drawing/2014/main" id="{BAB9F300-77B7-42DA-9200-B949FE0979D0}"/>
              </a:ext>
            </a:extLst>
          </p:cNvPr>
          <p:cNvSpPr>
            <a:spLocks noGrp="1"/>
          </p:cNvSpPr>
          <p:nvPr>
            <p:ph type="ftr" sz="quarter" idx="11"/>
          </p:nvPr>
        </p:nvSpPr>
        <p:spPr/>
        <p:txBody>
          <a:bodyPr/>
          <a:lstStyle/>
          <a:p>
            <a:r>
              <a:rPr lang="en-US"/>
              <a:t>Business Volunteers Unlimited</a:t>
            </a:r>
            <a:endParaRPr lang="en-US" dirty="0"/>
          </a:p>
        </p:txBody>
      </p:sp>
    </p:spTree>
    <p:extLst>
      <p:ext uri="{BB962C8B-B14F-4D97-AF65-F5344CB8AC3E}">
        <p14:creationId xmlns:p14="http://schemas.microsoft.com/office/powerpoint/2010/main" val="3627557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ounded Rectangle 14">
            <a:extLst>
              <a:ext uri="{FF2B5EF4-FFF2-40B4-BE49-F238E27FC236}">
                <a16:creationId xmlns:a16="http://schemas.microsoft.com/office/drawing/2014/main" id="{DAF904D0-3EF7-4A7D-954D-3A159AE725C7}"/>
              </a:ext>
            </a:extLst>
          </p:cNvPr>
          <p:cNvSpPr/>
          <p:nvPr/>
        </p:nvSpPr>
        <p:spPr>
          <a:xfrm>
            <a:off x="2032000" y="2542026"/>
            <a:ext cx="20218400" cy="10312400"/>
          </a:xfrm>
          <a:prstGeom prst="roundRect">
            <a:avLst>
              <a:gd name="adj" fmla="val 7243"/>
            </a:avLst>
          </a:prstGeom>
          <a:solidFill>
            <a:schemeClr val="bg1">
              <a:alpha val="93000"/>
            </a:schemeClr>
          </a:solidFill>
          <a:ln w="0">
            <a:solidFill>
              <a:srgbClr val="424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nl-NL" sz="3600">
              <a:solidFill>
                <a:prstClr val="white"/>
              </a:solidFill>
              <a:latin typeface="Raleway"/>
            </a:endParaRPr>
          </a:p>
        </p:txBody>
      </p:sp>
      <p:sp>
        <p:nvSpPr>
          <p:cNvPr id="15" name="Text Placeholder 3">
            <a:extLst>
              <a:ext uri="{FF2B5EF4-FFF2-40B4-BE49-F238E27FC236}">
                <a16:creationId xmlns:a16="http://schemas.microsoft.com/office/drawing/2014/main" id="{C87F5458-9572-4CFC-9D82-D0F52DA1D769}"/>
              </a:ext>
            </a:extLst>
          </p:cNvPr>
          <p:cNvSpPr txBox="1">
            <a:spLocks/>
          </p:cNvSpPr>
          <p:nvPr/>
        </p:nvSpPr>
        <p:spPr>
          <a:xfrm>
            <a:off x="5279232" y="5691130"/>
            <a:ext cx="13033448" cy="6594474"/>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US" sz="6000" b="1" dirty="0"/>
              <a:t>Board members should not feel like “docile mushrooms </a:t>
            </a:r>
            <a:br>
              <a:rPr lang="en-US" sz="6000" b="1" dirty="0"/>
            </a:br>
            <a:r>
              <a:rPr lang="en-US" sz="6000" b="1" dirty="0"/>
              <a:t>(warm and in the dark).”</a:t>
            </a:r>
          </a:p>
        </p:txBody>
      </p:sp>
      <p:pic>
        <p:nvPicPr>
          <p:cNvPr id="16" name="Picture 15">
            <a:extLst>
              <a:ext uri="{FF2B5EF4-FFF2-40B4-BE49-F238E27FC236}">
                <a16:creationId xmlns:a16="http://schemas.microsoft.com/office/drawing/2014/main" id="{39E641DE-0EE7-4B14-A5FF-3D98F033E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8560" y="1961456"/>
            <a:ext cx="2249212" cy="2249212"/>
          </a:xfrm>
          <a:prstGeom prst="rect">
            <a:avLst/>
          </a:prstGeom>
        </p:spPr>
      </p:pic>
      <p:sp>
        <p:nvSpPr>
          <p:cNvPr id="17" name="TextBox 16">
            <a:extLst>
              <a:ext uri="{FF2B5EF4-FFF2-40B4-BE49-F238E27FC236}">
                <a16:creationId xmlns:a16="http://schemas.microsoft.com/office/drawing/2014/main" id="{C29292B2-10D4-4ECB-83FE-5B157DB10DD0}"/>
              </a:ext>
            </a:extLst>
          </p:cNvPr>
          <p:cNvSpPr txBox="1"/>
          <p:nvPr/>
        </p:nvSpPr>
        <p:spPr>
          <a:xfrm rot="10800000">
            <a:off x="16296456" y="6411210"/>
            <a:ext cx="1485900" cy="3631763"/>
          </a:xfrm>
          <a:prstGeom prst="rect">
            <a:avLst/>
          </a:prstGeom>
          <a:noFill/>
        </p:spPr>
        <p:txBody>
          <a:bodyPr wrap="square" rtlCol="0">
            <a:spAutoFit/>
          </a:bodyPr>
          <a:lstStyle/>
          <a:p>
            <a:pPr defTabSz="1828800">
              <a:defRPr/>
            </a:pPr>
            <a:r>
              <a:rPr lang="en-US" sz="23000" dirty="0">
                <a:solidFill>
                  <a:schemeClr val="accent1"/>
                </a:solidFill>
                <a:latin typeface="Raleway"/>
              </a:rPr>
              <a:t>“</a:t>
            </a:r>
          </a:p>
        </p:txBody>
      </p:sp>
      <p:sp>
        <p:nvSpPr>
          <p:cNvPr id="18" name="TextBox 17">
            <a:extLst>
              <a:ext uri="{FF2B5EF4-FFF2-40B4-BE49-F238E27FC236}">
                <a16:creationId xmlns:a16="http://schemas.microsoft.com/office/drawing/2014/main" id="{3A8156FD-B3DD-4726-BB06-9884574AB643}"/>
              </a:ext>
            </a:extLst>
          </p:cNvPr>
          <p:cNvSpPr txBox="1"/>
          <p:nvPr/>
        </p:nvSpPr>
        <p:spPr>
          <a:xfrm>
            <a:off x="4415136" y="4827034"/>
            <a:ext cx="1485900" cy="3631763"/>
          </a:xfrm>
          <a:prstGeom prst="rect">
            <a:avLst/>
          </a:prstGeom>
          <a:noFill/>
        </p:spPr>
        <p:txBody>
          <a:bodyPr wrap="square" rtlCol="0">
            <a:spAutoFit/>
          </a:bodyPr>
          <a:lstStyle/>
          <a:p>
            <a:pPr defTabSz="1828800">
              <a:defRPr/>
            </a:pPr>
            <a:r>
              <a:rPr lang="en-US" sz="23000" dirty="0">
                <a:solidFill>
                  <a:schemeClr val="accent1"/>
                </a:solidFill>
                <a:latin typeface="Raleway"/>
              </a:rPr>
              <a:t>“</a:t>
            </a:r>
          </a:p>
        </p:txBody>
      </p:sp>
      <p:sp>
        <p:nvSpPr>
          <p:cNvPr id="21" name="TextBox 20">
            <a:extLst>
              <a:ext uri="{FF2B5EF4-FFF2-40B4-BE49-F238E27FC236}">
                <a16:creationId xmlns:a16="http://schemas.microsoft.com/office/drawing/2014/main" id="{80D03899-38AF-48C3-9A11-5F5AC7C8D1B9}"/>
              </a:ext>
            </a:extLst>
          </p:cNvPr>
          <p:cNvSpPr txBox="1"/>
          <p:nvPr/>
        </p:nvSpPr>
        <p:spPr>
          <a:xfrm>
            <a:off x="9167664" y="10515666"/>
            <a:ext cx="4896544" cy="1107996"/>
          </a:xfrm>
          <a:prstGeom prst="rect">
            <a:avLst/>
          </a:prstGeom>
          <a:noFill/>
        </p:spPr>
        <p:txBody>
          <a:bodyPr wrap="square" rtlCol="0">
            <a:spAutoFit/>
          </a:bodyPr>
          <a:lstStyle/>
          <a:p>
            <a:pPr algn="ctr"/>
            <a:r>
              <a:rPr lang="en-US" sz="2400" b="1" dirty="0"/>
              <a:t>McFarlan and Epstein</a:t>
            </a:r>
          </a:p>
          <a:p>
            <a:pPr algn="ctr"/>
            <a:r>
              <a:rPr lang="en-US" sz="2400" b="1" dirty="0"/>
              <a:t>Nonprofit Boards: A Guide, 2009</a:t>
            </a:r>
          </a:p>
          <a:p>
            <a:pPr algn="r"/>
            <a:endParaRPr lang="en-US" b="1" dirty="0"/>
          </a:p>
        </p:txBody>
      </p:sp>
      <p:sp>
        <p:nvSpPr>
          <p:cNvPr id="22" name="Footer Placeholder 21">
            <a:extLst>
              <a:ext uri="{FF2B5EF4-FFF2-40B4-BE49-F238E27FC236}">
                <a16:creationId xmlns:a16="http://schemas.microsoft.com/office/drawing/2014/main" id="{95B8853E-DB4A-4602-9920-F05FB7396C5B}"/>
              </a:ext>
            </a:extLst>
          </p:cNvPr>
          <p:cNvSpPr>
            <a:spLocks noGrp="1"/>
          </p:cNvSpPr>
          <p:nvPr>
            <p:ph type="ftr" sz="quarter" idx="11"/>
          </p:nvPr>
        </p:nvSpPr>
        <p:spPr/>
        <p:txBody>
          <a:bodyPr/>
          <a:lstStyle/>
          <a:p>
            <a:r>
              <a:rPr lang="en-US">
                <a:latin typeface="Arial  "/>
                <a:cs typeface="Arial  "/>
              </a:rPr>
              <a:t>Business Volunteers Unlimited</a:t>
            </a:r>
            <a:endParaRPr lang="en-US" dirty="0">
              <a:latin typeface="Arial  "/>
              <a:cs typeface="Arial  "/>
            </a:endParaRPr>
          </a:p>
        </p:txBody>
      </p:sp>
    </p:spTree>
    <p:extLst>
      <p:ext uri="{BB962C8B-B14F-4D97-AF65-F5344CB8AC3E}">
        <p14:creationId xmlns:p14="http://schemas.microsoft.com/office/powerpoint/2010/main" val="3629554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8C0A99F-8568-4ED4-8A4B-D4C1C46A6A8E}"/>
              </a:ext>
            </a:extLst>
          </p:cNvPr>
          <p:cNvGraphicFramePr/>
          <p:nvPr>
            <p:extLst>
              <p:ext uri="{D42A27DB-BD31-4B8C-83A1-F6EECF244321}">
                <p14:modId xmlns:p14="http://schemas.microsoft.com/office/powerpoint/2010/main" val="4154839484"/>
              </p:ext>
            </p:extLst>
          </p:nvPr>
        </p:nvGraphicFramePr>
        <p:xfrm>
          <a:off x="4064000" y="1637291"/>
          <a:ext cx="17056992"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a:extLst>
              <a:ext uri="{FF2B5EF4-FFF2-40B4-BE49-F238E27FC236}">
                <a16:creationId xmlns:a16="http://schemas.microsoft.com/office/drawing/2014/main" id="{6568E19B-5FA2-4733-9D8F-7C313320B0D8}"/>
              </a:ext>
            </a:extLst>
          </p:cNvPr>
          <p:cNvSpPr>
            <a:spLocks noGrp="1"/>
          </p:cNvSpPr>
          <p:nvPr>
            <p:ph type="ftr" sz="quarter" idx="11"/>
          </p:nvPr>
        </p:nvSpPr>
        <p:spPr/>
        <p:txBody>
          <a:bodyPr/>
          <a:lstStyle/>
          <a:p>
            <a:r>
              <a:rPr lang="en-US" dirty="0">
                <a:latin typeface="Arial  "/>
                <a:cs typeface="Arial  "/>
              </a:rPr>
              <a:t>Business Volunteers Unlimited</a:t>
            </a:r>
          </a:p>
        </p:txBody>
      </p:sp>
    </p:spTree>
    <p:extLst>
      <p:ext uri="{BB962C8B-B14F-4D97-AF65-F5344CB8AC3E}">
        <p14:creationId xmlns:p14="http://schemas.microsoft.com/office/powerpoint/2010/main" val="1211730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DA16EB5-5679-4F2A-8DF5-396C1C698034}"/>
              </a:ext>
            </a:extLst>
          </p:cNvPr>
          <p:cNvSpPr>
            <a:spLocks noGrp="1"/>
          </p:cNvSpPr>
          <p:nvPr>
            <p:ph type="body" sz="quarter" idx="10"/>
          </p:nvPr>
        </p:nvSpPr>
        <p:spPr>
          <a:xfrm>
            <a:off x="1462808" y="2249488"/>
            <a:ext cx="9885172" cy="756410"/>
          </a:xfrm>
        </p:spPr>
        <p:txBody>
          <a:bodyPr>
            <a:normAutofit fontScale="77500" lnSpcReduction="20000"/>
          </a:bodyPr>
          <a:lstStyle/>
          <a:p>
            <a:r>
              <a:rPr lang="en-US" dirty="0"/>
              <a:t>Meeting with the chief executive and board chair to discuss:</a:t>
            </a:r>
          </a:p>
          <a:p>
            <a:endParaRPr lang="en-US" dirty="0"/>
          </a:p>
        </p:txBody>
      </p:sp>
      <p:sp>
        <p:nvSpPr>
          <p:cNvPr id="6" name="Title 5"/>
          <p:cNvSpPr>
            <a:spLocks noGrp="1"/>
          </p:cNvSpPr>
          <p:nvPr>
            <p:ph type="title"/>
          </p:nvPr>
        </p:nvSpPr>
        <p:spPr/>
        <p:txBody>
          <a:bodyPr>
            <a:noAutofit/>
          </a:bodyPr>
          <a:lstStyle/>
          <a:p>
            <a:r>
              <a:rPr lang="en-US" sz="4800" dirty="0"/>
              <a:t>Sample Question to Explore Board Opportunity </a:t>
            </a:r>
          </a:p>
        </p:txBody>
      </p:sp>
      <p:sp>
        <p:nvSpPr>
          <p:cNvPr id="54" name="Content Placeholder 1"/>
          <p:cNvSpPr>
            <a:spLocks noGrp="1"/>
          </p:cNvSpPr>
          <p:nvPr>
            <p:ph type="body" sz="quarter" idx="4294967295"/>
          </p:nvPr>
        </p:nvSpPr>
        <p:spPr>
          <a:xfrm>
            <a:off x="2254896" y="3689648"/>
            <a:ext cx="8843963" cy="944563"/>
          </a:xfrm>
        </p:spPr>
        <p:txBody>
          <a:bodyPr/>
          <a:lstStyle/>
          <a:p>
            <a:pPr marL="0" indent="0">
              <a:buNone/>
            </a:pPr>
            <a:r>
              <a:rPr lang="en-US" sz="2800" b="0" dirty="0"/>
              <a:t>Mission and scope of programs</a:t>
            </a:r>
          </a:p>
          <a:p>
            <a:endParaRPr lang="en-US" sz="2800" b="0" dirty="0">
              <a:solidFill>
                <a:schemeClr val="accent1"/>
              </a:solidFill>
            </a:endParaRPr>
          </a:p>
        </p:txBody>
      </p:sp>
      <p:grpSp>
        <p:nvGrpSpPr>
          <p:cNvPr id="21" name="Group 20"/>
          <p:cNvGrpSpPr/>
          <p:nvPr/>
        </p:nvGrpSpPr>
        <p:grpSpPr>
          <a:xfrm>
            <a:off x="1390800" y="3401616"/>
            <a:ext cx="693906" cy="825144"/>
            <a:chOff x="767443" y="1657020"/>
            <a:chExt cx="620486" cy="737837"/>
          </a:xfrm>
        </p:grpSpPr>
        <p:sp>
          <p:nvSpPr>
            <p:cNvPr id="51" name="Oval 50"/>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100">
                <a:solidFill>
                  <a:prstClr val="white"/>
                </a:solidFill>
                <a:latin typeface="Raleway"/>
              </a:endParaRPr>
            </a:p>
          </p:txBody>
        </p:sp>
        <p:sp>
          <p:nvSpPr>
            <p:cNvPr id="62" name="TextBox 61"/>
            <p:cNvSpPr txBox="1"/>
            <p:nvPr/>
          </p:nvSpPr>
          <p:spPr>
            <a:xfrm>
              <a:off x="961007" y="1657020"/>
              <a:ext cx="363509" cy="729310"/>
            </a:xfrm>
            <a:prstGeom prst="rect">
              <a:avLst/>
            </a:prstGeom>
            <a:noFill/>
          </p:spPr>
          <p:txBody>
            <a:bodyPr wrap="none" lIns="0" tIns="274320" rtlCol="0">
              <a:spAutoFit/>
            </a:bodyPr>
            <a:lstStyle/>
            <a:p>
              <a:pPr algn="ctr" defTabSz="1828800">
                <a:defRPr/>
              </a:pPr>
              <a:r>
                <a:rPr lang="nl-NL" sz="3200" b="1" dirty="0">
                  <a:solidFill>
                    <a:srgbClr val="FFFFFF"/>
                  </a:solidFill>
                  <a:latin typeface="Raleway"/>
                  <a:sym typeface="Wingdings 2" panose="05020102010507070707" pitchFamily="18" charset="2"/>
                </a:rPr>
                <a:t></a:t>
              </a:r>
              <a:endParaRPr lang="nl-NL" sz="3200" b="1" dirty="0">
                <a:solidFill>
                  <a:srgbClr val="FFFFFF"/>
                </a:solidFill>
                <a:latin typeface="Raleway"/>
              </a:endParaRPr>
            </a:p>
          </p:txBody>
        </p:sp>
      </p:grpSp>
      <p:sp>
        <p:nvSpPr>
          <p:cNvPr id="79" name="Content Placeholder 1">
            <a:extLst>
              <a:ext uri="{FF2B5EF4-FFF2-40B4-BE49-F238E27FC236}">
                <a16:creationId xmlns:a16="http://schemas.microsoft.com/office/drawing/2014/main" id="{6C3CF437-5BE7-48D6-AFEF-7E554CB4B69D}"/>
              </a:ext>
            </a:extLst>
          </p:cNvPr>
          <p:cNvSpPr txBox="1">
            <a:spLocks/>
          </p:cNvSpPr>
          <p:nvPr/>
        </p:nvSpPr>
        <p:spPr>
          <a:xfrm>
            <a:off x="2268364" y="4697760"/>
            <a:ext cx="8843516" cy="944563"/>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sz="2800" dirty="0"/>
              <a:t>Revenue structure and key funding sources</a:t>
            </a:r>
          </a:p>
          <a:p>
            <a:endParaRPr lang="en-US" sz="2800" dirty="0">
              <a:solidFill>
                <a:schemeClr val="accent1"/>
              </a:solidFill>
            </a:endParaRPr>
          </a:p>
        </p:txBody>
      </p:sp>
      <p:grpSp>
        <p:nvGrpSpPr>
          <p:cNvPr id="86" name="Group 85">
            <a:extLst>
              <a:ext uri="{FF2B5EF4-FFF2-40B4-BE49-F238E27FC236}">
                <a16:creationId xmlns:a16="http://schemas.microsoft.com/office/drawing/2014/main" id="{11069080-8372-4757-9CE6-BA28ED668267}"/>
              </a:ext>
            </a:extLst>
          </p:cNvPr>
          <p:cNvGrpSpPr/>
          <p:nvPr/>
        </p:nvGrpSpPr>
        <p:grpSpPr>
          <a:xfrm>
            <a:off x="1390800" y="4409728"/>
            <a:ext cx="693906" cy="825144"/>
            <a:chOff x="767443" y="1657020"/>
            <a:chExt cx="620486" cy="737837"/>
          </a:xfrm>
        </p:grpSpPr>
        <p:sp>
          <p:nvSpPr>
            <p:cNvPr id="87" name="Oval 86">
              <a:extLst>
                <a:ext uri="{FF2B5EF4-FFF2-40B4-BE49-F238E27FC236}">
                  <a16:creationId xmlns:a16="http://schemas.microsoft.com/office/drawing/2014/main" id="{FD9805C9-FB38-4DCB-B88D-F2EE8A5452A3}"/>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100">
                <a:solidFill>
                  <a:prstClr val="white"/>
                </a:solidFill>
                <a:latin typeface="Raleway"/>
              </a:endParaRPr>
            </a:p>
          </p:txBody>
        </p:sp>
        <p:sp>
          <p:nvSpPr>
            <p:cNvPr id="97" name="TextBox 96">
              <a:extLst>
                <a:ext uri="{FF2B5EF4-FFF2-40B4-BE49-F238E27FC236}">
                  <a16:creationId xmlns:a16="http://schemas.microsoft.com/office/drawing/2014/main" id="{A044751E-A13D-4195-A329-B65761D096AE}"/>
                </a:ext>
              </a:extLst>
            </p:cNvPr>
            <p:cNvSpPr txBox="1"/>
            <p:nvPr/>
          </p:nvSpPr>
          <p:spPr>
            <a:xfrm>
              <a:off x="961007" y="1657020"/>
              <a:ext cx="363509" cy="729310"/>
            </a:xfrm>
            <a:prstGeom prst="rect">
              <a:avLst/>
            </a:prstGeom>
            <a:noFill/>
          </p:spPr>
          <p:txBody>
            <a:bodyPr wrap="none" lIns="0" tIns="274320" rtlCol="0">
              <a:spAutoFit/>
            </a:bodyPr>
            <a:lstStyle/>
            <a:p>
              <a:pPr algn="ctr" defTabSz="1828800">
                <a:defRPr/>
              </a:pPr>
              <a:r>
                <a:rPr lang="nl-NL" sz="3200" b="1" dirty="0">
                  <a:solidFill>
                    <a:srgbClr val="FFFFFF"/>
                  </a:solidFill>
                  <a:latin typeface="Raleway"/>
                  <a:sym typeface="Wingdings 2" panose="05020102010507070707" pitchFamily="18" charset="2"/>
                </a:rPr>
                <a:t></a:t>
              </a:r>
              <a:endParaRPr lang="nl-NL" sz="3200" b="1" dirty="0">
                <a:solidFill>
                  <a:srgbClr val="FFFFFF"/>
                </a:solidFill>
                <a:latin typeface="Raleway"/>
              </a:endParaRPr>
            </a:p>
          </p:txBody>
        </p:sp>
      </p:grpSp>
      <p:sp>
        <p:nvSpPr>
          <p:cNvPr id="98" name="Content Placeholder 1">
            <a:extLst>
              <a:ext uri="{FF2B5EF4-FFF2-40B4-BE49-F238E27FC236}">
                <a16:creationId xmlns:a16="http://schemas.microsoft.com/office/drawing/2014/main" id="{A39A00A2-4AAB-4567-934D-551F0216C6BB}"/>
              </a:ext>
            </a:extLst>
          </p:cNvPr>
          <p:cNvSpPr txBox="1">
            <a:spLocks/>
          </p:cNvSpPr>
          <p:nvPr/>
        </p:nvSpPr>
        <p:spPr>
          <a:xfrm>
            <a:off x="2268364" y="5705872"/>
            <a:ext cx="8843516" cy="944563"/>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sz="2800" dirty="0"/>
              <a:t>Key challenges facing the organization in next 3 years</a:t>
            </a:r>
          </a:p>
          <a:p>
            <a:endParaRPr lang="en-US" sz="2800" dirty="0">
              <a:solidFill>
                <a:schemeClr val="accent1"/>
              </a:solidFill>
            </a:endParaRPr>
          </a:p>
        </p:txBody>
      </p:sp>
      <p:grpSp>
        <p:nvGrpSpPr>
          <p:cNvPr id="99" name="Group 98">
            <a:extLst>
              <a:ext uri="{FF2B5EF4-FFF2-40B4-BE49-F238E27FC236}">
                <a16:creationId xmlns:a16="http://schemas.microsoft.com/office/drawing/2014/main" id="{C81EC358-2E7D-4F31-9E74-F1F8ECA75AA8}"/>
              </a:ext>
            </a:extLst>
          </p:cNvPr>
          <p:cNvGrpSpPr/>
          <p:nvPr/>
        </p:nvGrpSpPr>
        <p:grpSpPr>
          <a:xfrm>
            <a:off x="1390800" y="5417840"/>
            <a:ext cx="693906" cy="825144"/>
            <a:chOff x="767443" y="1657020"/>
            <a:chExt cx="620486" cy="737837"/>
          </a:xfrm>
        </p:grpSpPr>
        <p:sp>
          <p:nvSpPr>
            <p:cNvPr id="100" name="Oval 99">
              <a:extLst>
                <a:ext uri="{FF2B5EF4-FFF2-40B4-BE49-F238E27FC236}">
                  <a16:creationId xmlns:a16="http://schemas.microsoft.com/office/drawing/2014/main" id="{DC886281-5602-4B57-B811-709154626F53}"/>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100">
                <a:solidFill>
                  <a:prstClr val="white"/>
                </a:solidFill>
                <a:latin typeface="Raleway"/>
              </a:endParaRPr>
            </a:p>
          </p:txBody>
        </p:sp>
        <p:sp>
          <p:nvSpPr>
            <p:cNvPr id="101" name="TextBox 100">
              <a:extLst>
                <a:ext uri="{FF2B5EF4-FFF2-40B4-BE49-F238E27FC236}">
                  <a16:creationId xmlns:a16="http://schemas.microsoft.com/office/drawing/2014/main" id="{EFCE529E-B72F-460E-BDD4-2B7887E5C446}"/>
                </a:ext>
              </a:extLst>
            </p:cNvPr>
            <p:cNvSpPr txBox="1"/>
            <p:nvPr/>
          </p:nvSpPr>
          <p:spPr>
            <a:xfrm>
              <a:off x="961007" y="1657020"/>
              <a:ext cx="363509" cy="729310"/>
            </a:xfrm>
            <a:prstGeom prst="rect">
              <a:avLst/>
            </a:prstGeom>
            <a:noFill/>
          </p:spPr>
          <p:txBody>
            <a:bodyPr wrap="none" lIns="0" tIns="274320" rtlCol="0">
              <a:spAutoFit/>
            </a:bodyPr>
            <a:lstStyle/>
            <a:p>
              <a:pPr algn="ctr" defTabSz="1828800">
                <a:defRPr/>
              </a:pPr>
              <a:r>
                <a:rPr lang="nl-NL" sz="3200" b="1" dirty="0">
                  <a:solidFill>
                    <a:srgbClr val="FFFFFF"/>
                  </a:solidFill>
                  <a:latin typeface="Raleway"/>
                  <a:sym typeface="Wingdings 2" panose="05020102010507070707" pitchFamily="18" charset="2"/>
                </a:rPr>
                <a:t></a:t>
              </a:r>
              <a:endParaRPr lang="nl-NL" sz="3200" b="1" dirty="0">
                <a:solidFill>
                  <a:srgbClr val="FFFFFF"/>
                </a:solidFill>
                <a:latin typeface="Raleway"/>
              </a:endParaRPr>
            </a:p>
          </p:txBody>
        </p:sp>
      </p:grpSp>
      <p:sp>
        <p:nvSpPr>
          <p:cNvPr id="102" name="Content Placeholder 1">
            <a:extLst>
              <a:ext uri="{FF2B5EF4-FFF2-40B4-BE49-F238E27FC236}">
                <a16:creationId xmlns:a16="http://schemas.microsoft.com/office/drawing/2014/main" id="{835531E5-D7A0-46C6-BD4C-BBD50A780E1E}"/>
              </a:ext>
            </a:extLst>
          </p:cNvPr>
          <p:cNvSpPr txBox="1">
            <a:spLocks/>
          </p:cNvSpPr>
          <p:nvPr/>
        </p:nvSpPr>
        <p:spPr>
          <a:xfrm>
            <a:off x="2268364" y="6641976"/>
            <a:ext cx="8843516" cy="944563"/>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sz="2800" dirty="0"/>
              <a:t>Key opportunities for organization growth</a:t>
            </a:r>
          </a:p>
          <a:p>
            <a:endParaRPr lang="en-US" sz="2800" dirty="0">
              <a:solidFill>
                <a:schemeClr val="accent1"/>
              </a:solidFill>
            </a:endParaRPr>
          </a:p>
        </p:txBody>
      </p:sp>
      <p:grpSp>
        <p:nvGrpSpPr>
          <p:cNvPr id="107" name="Group 106">
            <a:extLst>
              <a:ext uri="{FF2B5EF4-FFF2-40B4-BE49-F238E27FC236}">
                <a16:creationId xmlns:a16="http://schemas.microsoft.com/office/drawing/2014/main" id="{0EBCA32F-CF1A-4BCD-83EB-D3FD29B6774B}"/>
              </a:ext>
            </a:extLst>
          </p:cNvPr>
          <p:cNvGrpSpPr/>
          <p:nvPr/>
        </p:nvGrpSpPr>
        <p:grpSpPr>
          <a:xfrm>
            <a:off x="1390800" y="6353944"/>
            <a:ext cx="693906" cy="825144"/>
            <a:chOff x="767443" y="1657020"/>
            <a:chExt cx="620486" cy="737837"/>
          </a:xfrm>
        </p:grpSpPr>
        <p:sp>
          <p:nvSpPr>
            <p:cNvPr id="108" name="Oval 107">
              <a:extLst>
                <a:ext uri="{FF2B5EF4-FFF2-40B4-BE49-F238E27FC236}">
                  <a16:creationId xmlns:a16="http://schemas.microsoft.com/office/drawing/2014/main" id="{130CE554-09EA-4175-B7D3-7FBF6D2419E0}"/>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100">
                <a:solidFill>
                  <a:prstClr val="white"/>
                </a:solidFill>
                <a:latin typeface="Raleway"/>
              </a:endParaRPr>
            </a:p>
          </p:txBody>
        </p:sp>
        <p:sp>
          <p:nvSpPr>
            <p:cNvPr id="109" name="TextBox 108">
              <a:extLst>
                <a:ext uri="{FF2B5EF4-FFF2-40B4-BE49-F238E27FC236}">
                  <a16:creationId xmlns:a16="http://schemas.microsoft.com/office/drawing/2014/main" id="{1F600B90-0545-441E-8734-EFEF66EFCD66}"/>
                </a:ext>
              </a:extLst>
            </p:cNvPr>
            <p:cNvSpPr txBox="1"/>
            <p:nvPr/>
          </p:nvSpPr>
          <p:spPr>
            <a:xfrm>
              <a:off x="961007" y="1657020"/>
              <a:ext cx="363509" cy="729310"/>
            </a:xfrm>
            <a:prstGeom prst="rect">
              <a:avLst/>
            </a:prstGeom>
            <a:noFill/>
          </p:spPr>
          <p:txBody>
            <a:bodyPr wrap="none" lIns="0" tIns="274320" rtlCol="0">
              <a:spAutoFit/>
            </a:bodyPr>
            <a:lstStyle/>
            <a:p>
              <a:pPr algn="ctr" defTabSz="1828800">
                <a:defRPr/>
              </a:pPr>
              <a:r>
                <a:rPr lang="nl-NL" sz="3200" b="1" dirty="0">
                  <a:solidFill>
                    <a:srgbClr val="FFFFFF"/>
                  </a:solidFill>
                  <a:latin typeface="Raleway"/>
                  <a:sym typeface="Wingdings 2" panose="05020102010507070707" pitchFamily="18" charset="2"/>
                </a:rPr>
                <a:t></a:t>
              </a:r>
              <a:endParaRPr lang="nl-NL" sz="3200" b="1" dirty="0">
                <a:solidFill>
                  <a:srgbClr val="FFFFFF"/>
                </a:solidFill>
                <a:latin typeface="Raleway"/>
              </a:endParaRPr>
            </a:p>
          </p:txBody>
        </p:sp>
      </p:grpSp>
      <p:sp>
        <p:nvSpPr>
          <p:cNvPr id="111" name="Content Placeholder 1">
            <a:extLst>
              <a:ext uri="{FF2B5EF4-FFF2-40B4-BE49-F238E27FC236}">
                <a16:creationId xmlns:a16="http://schemas.microsoft.com/office/drawing/2014/main" id="{AB8B5310-890A-4017-AFAE-209674E75C47}"/>
              </a:ext>
            </a:extLst>
          </p:cNvPr>
          <p:cNvSpPr txBox="1">
            <a:spLocks/>
          </p:cNvSpPr>
          <p:nvPr/>
        </p:nvSpPr>
        <p:spPr>
          <a:xfrm>
            <a:off x="2268364" y="7578080"/>
            <a:ext cx="8843516" cy="944563"/>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sz="2800" dirty="0"/>
              <a:t>Strategic plan</a:t>
            </a:r>
          </a:p>
          <a:p>
            <a:endParaRPr lang="en-US" sz="2800" dirty="0">
              <a:solidFill>
                <a:schemeClr val="accent1"/>
              </a:solidFill>
            </a:endParaRPr>
          </a:p>
        </p:txBody>
      </p:sp>
      <p:grpSp>
        <p:nvGrpSpPr>
          <p:cNvPr id="112" name="Group 111">
            <a:extLst>
              <a:ext uri="{FF2B5EF4-FFF2-40B4-BE49-F238E27FC236}">
                <a16:creationId xmlns:a16="http://schemas.microsoft.com/office/drawing/2014/main" id="{664FB5A7-6FA4-4BB3-B848-3E7E030EB609}"/>
              </a:ext>
            </a:extLst>
          </p:cNvPr>
          <p:cNvGrpSpPr/>
          <p:nvPr/>
        </p:nvGrpSpPr>
        <p:grpSpPr>
          <a:xfrm>
            <a:off x="1390800" y="7290048"/>
            <a:ext cx="693906" cy="825144"/>
            <a:chOff x="767443" y="1657020"/>
            <a:chExt cx="620486" cy="737837"/>
          </a:xfrm>
        </p:grpSpPr>
        <p:sp>
          <p:nvSpPr>
            <p:cNvPr id="113" name="Oval 112">
              <a:extLst>
                <a:ext uri="{FF2B5EF4-FFF2-40B4-BE49-F238E27FC236}">
                  <a16:creationId xmlns:a16="http://schemas.microsoft.com/office/drawing/2014/main" id="{44B12CB5-B73C-4CC1-871D-49773342CD12}"/>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100">
                <a:solidFill>
                  <a:prstClr val="white"/>
                </a:solidFill>
                <a:latin typeface="Raleway"/>
              </a:endParaRPr>
            </a:p>
          </p:txBody>
        </p:sp>
        <p:sp>
          <p:nvSpPr>
            <p:cNvPr id="114" name="TextBox 113">
              <a:extLst>
                <a:ext uri="{FF2B5EF4-FFF2-40B4-BE49-F238E27FC236}">
                  <a16:creationId xmlns:a16="http://schemas.microsoft.com/office/drawing/2014/main" id="{488A6A16-BA90-4085-948C-1A0923DAAF2C}"/>
                </a:ext>
              </a:extLst>
            </p:cNvPr>
            <p:cNvSpPr txBox="1"/>
            <p:nvPr/>
          </p:nvSpPr>
          <p:spPr>
            <a:xfrm>
              <a:off x="961007" y="1657020"/>
              <a:ext cx="363509" cy="729310"/>
            </a:xfrm>
            <a:prstGeom prst="rect">
              <a:avLst/>
            </a:prstGeom>
            <a:noFill/>
          </p:spPr>
          <p:txBody>
            <a:bodyPr wrap="none" lIns="0" tIns="274320" rtlCol="0">
              <a:spAutoFit/>
            </a:bodyPr>
            <a:lstStyle/>
            <a:p>
              <a:pPr algn="ctr" defTabSz="1828800">
                <a:defRPr/>
              </a:pPr>
              <a:r>
                <a:rPr lang="nl-NL" sz="3200" b="1" dirty="0">
                  <a:solidFill>
                    <a:srgbClr val="FFFFFF"/>
                  </a:solidFill>
                  <a:latin typeface="Raleway"/>
                  <a:sym typeface="Wingdings 2" panose="05020102010507070707" pitchFamily="18" charset="2"/>
                </a:rPr>
                <a:t></a:t>
              </a:r>
              <a:endParaRPr lang="nl-NL" sz="3200" b="1" dirty="0">
                <a:solidFill>
                  <a:srgbClr val="FFFFFF"/>
                </a:solidFill>
                <a:latin typeface="Raleway"/>
              </a:endParaRPr>
            </a:p>
          </p:txBody>
        </p:sp>
      </p:grpSp>
      <p:sp>
        <p:nvSpPr>
          <p:cNvPr id="115" name="Content Placeholder 1">
            <a:extLst>
              <a:ext uri="{FF2B5EF4-FFF2-40B4-BE49-F238E27FC236}">
                <a16:creationId xmlns:a16="http://schemas.microsoft.com/office/drawing/2014/main" id="{2F3BE486-E256-4BC3-8D16-7AC6E5036BD2}"/>
              </a:ext>
            </a:extLst>
          </p:cNvPr>
          <p:cNvSpPr txBox="1">
            <a:spLocks/>
          </p:cNvSpPr>
          <p:nvPr/>
        </p:nvSpPr>
        <p:spPr>
          <a:xfrm>
            <a:off x="2268364" y="8586192"/>
            <a:ext cx="8843516" cy="944563"/>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sz="2800" dirty="0"/>
              <a:t>Relationship between chief executive and board</a:t>
            </a:r>
          </a:p>
          <a:p>
            <a:endParaRPr lang="en-US" sz="2800" dirty="0">
              <a:solidFill>
                <a:schemeClr val="accent1"/>
              </a:solidFill>
            </a:endParaRPr>
          </a:p>
        </p:txBody>
      </p:sp>
      <p:grpSp>
        <p:nvGrpSpPr>
          <p:cNvPr id="116" name="Group 115">
            <a:extLst>
              <a:ext uri="{FF2B5EF4-FFF2-40B4-BE49-F238E27FC236}">
                <a16:creationId xmlns:a16="http://schemas.microsoft.com/office/drawing/2014/main" id="{68F1CD24-FC0C-41AF-9CD4-70F82383E419}"/>
              </a:ext>
            </a:extLst>
          </p:cNvPr>
          <p:cNvGrpSpPr/>
          <p:nvPr/>
        </p:nvGrpSpPr>
        <p:grpSpPr>
          <a:xfrm>
            <a:off x="1390800" y="8298160"/>
            <a:ext cx="693906" cy="825144"/>
            <a:chOff x="767443" y="1657020"/>
            <a:chExt cx="620486" cy="737837"/>
          </a:xfrm>
        </p:grpSpPr>
        <p:sp>
          <p:nvSpPr>
            <p:cNvPr id="117" name="Oval 116">
              <a:extLst>
                <a:ext uri="{FF2B5EF4-FFF2-40B4-BE49-F238E27FC236}">
                  <a16:creationId xmlns:a16="http://schemas.microsoft.com/office/drawing/2014/main" id="{93574156-8320-4D38-A4E4-9E9C1C2B36B1}"/>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100">
                <a:solidFill>
                  <a:prstClr val="white"/>
                </a:solidFill>
                <a:latin typeface="Raleway"/>
              </a:endParaRPr>
            </a:p>
          </p:txBody>
        </p:sp>
        <p:sp>
          <p:nvSpPr>
            <p:cNvPr id="118" name="TextBox 117">
              <a:extLst>
                <a:ext uri="{FF2B5EF4-FFF2-40B4-BE49-F238E27FC236}">
                  <a16:creationId xmlns:a16="http://schemas.microsoft.com/office/drawing/2014/main" id="{9ACD5D80-506A-415F-B78B-EBB4B666DAF0}"/>
                </a:ext>
              </a:extLst>
            </p:cNvPr>
            <p:cNvSpPr txBox="1"/>
            <p:nvPr/>
          </p:nvSpPr>
          <p:spPr>
            <a:xfrm>
              <a:off x="961007" y="1657020"/>
              <a:ext cx="363509" cy="729310"/>
            </a:xfrm>
            <a:prstGeom prst="rect">
              <a:avLst/>
            </a:prstGeom>
            <a:noFill/>
          </p:spPr>
          <p:txBody>
            <a:bodyPr wrap="none" lIns="0" tIns="274320" rtlCol="0">
              <a:spAutoFit/>
            </a:bodyPr>
            <a:lstStyle/>
            <a:p>
              <a:pPr algn="ctr" defTabSz="1828800">
                <a:defRPr/>
              </a:pPr>
              <a:r>
                <a:rPr lang="nl-NL" sz="3200" b="1" dirty="0">
                  <a:solidFill>
                    <a:srgbClr val="FFFFFF"/>
                  </a:solidFill>
                  <a:latin typeface="Raleway"/>
                  <a:sym typeface="Wingdings 2" panose="05020102010507070707" pitchFamily="18" charset="2"/>
                </a:rPr>
                <a:t></a:t>
              </a:r>
              <a:endParaRPr lang="nl-NL" sz="3200" b="1" dirty="0">
                <a:solidFill>
                  <a:srgbClr val="FFFFFF"/>
                </a:solidFill>
                <a:latin typeface="Raleway"/>
              </a:endParaRPr>
            </a:p>
          </p:txBody>
        </p:sp>
      </p:grpSp>
      <p:sp>
        <p:nvSpPr>
          <p:cNvPr id="119" name="Content Placeholder 1">
            <a:extLst>
              <a:ext uri="{FF2B5EF4-FFF2-40B4-BE49-F238E27FC236}">
                <a16:creationId xmlns:a16="http://schemas.microsoft.com/office/drawing/2014/main" id="{580BDF77-FE5F-4149-AEFD-D64A272FA4A8}"/>
              </a:ext>
            </a:extLst>
          </p:cNvPr>
          <p:cNvSpPr txBox="1">
            <a:spLocks/>
          </p:cNvSpPr>
          <p:nvPr/>
        </p:nvSpPr>
        <p:spPr>
          <a:xfrm>
            <a:off x="2268364" y="9450288"/>
            <a:ext cx="8843516" cy="944563"/>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sz="2800" dirty="0"/>
              <a:t>Role of the board</a:t>
            </a:r>
          </a:p>
          <a:p>
            <a:endParaRPr lang="en-US" sz="2800" dirty="0">
              <a:solidFill>
                <a:schemeClr val="accent1"/>
              </a:solidFill>
            </a:endParaRPr>
          </a:p>
        </p:txBody>
      </p:sp>
      <p:grpSp>
        <p:nvGrpSpPr>
          <p:cNvPr id="120" name="Group 119">
            <a:extLst>
              <a:ext uri="{FF2B5EF4-FFF2-40B4-BE49-F238E27FC236}">
                <a16:creationId xmlns:a16="http://schemas.microsoft.com/office/drawing/2014/main" id="{AEA0A73A-89AF-463D-B665-54EEA63317F5}"/>
              </a:ext>
            </a:extLst>
          </p:cNvPr>
          <p:cNvGrpSpPr/>
          <p:nvPr/>
        </p:nvGrpSpPr>
        <p:grpSpPr>
          <a:xfrm>
            <a:off x="1390800" y="9162256"/>
            <a:ext cx="693906" cy="825144"/>
            <a:chOff x="767443" y="1657020"/>
            <a:chExt cx="620486" cy="737837"/>
          </a:xfrm>
        </p:grpSpPr>
        <p:sp>
          <p:nvSpPr>
            <p:cNvPr id="121" name="Oval 120">
              <a:extLst>
                <a:ext uri="{FF2B5EF4-FFF2-40B4-BE49-F238E27FC236}">
                  <a16:creationId xmlns:a16="http://schemas.microsoft.com/office/drawing/2014/main" id="{AC7C1FA2-8FDB-4A58-9B4E-5DDC2A84842C}"/>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100">
                <a:solidFill>
                  <a:prstClr val="white"/>
                </a:solidFill>
                <a:latin typeface="Raleway"/>
              </a:endParaRPr>
            </a:p>
          </p:txBody>
        </p:sp>
        <p:sp>
          <p:nvSpPr>
            <p:cNvPr id="122" name="TextBox 121">
              <a:extLst>
                <a:ext uri="{FF2B5EF4-FFF2-40B4-BE49-F238E27FC236}">
                  <a16:creationId xmlns:a16="http://schemas.microsoft.com/office/drawing/2014/main" id="{01087DF9-0BDE-4FC1-9E64-6B674CE65347}"/>
                </a:ext>
              </a:extLst>
            </p:cNvPr>
            <p:cNvSpPr txBox="1"/>
            <p:nvPr/>
          </p:nvSpPr>
          <p:spPr>
            <a:xfrm>
              <a:off x="961007" y="1657020"/>
              <a:ext cx="363509" cy="729310"/>
            </a:xfrm>
            <a:prstGeom prst="rect">
              <a:avLst/>
            </a:prstGeom>
            <a:noFill/>
          </p:spPr>
          <p:txBody>
            <a:bodyPr wrap="none" lIns="0" tIns="274320" rtlCol="0">
              <a:spAutoFit/>
            </a:bodyPr>
            <a:lstStyle/>
            <a:p>
              <a:pPr algn="ctr" defTabSz="1828800">
                <a:defRPr/>
              </a:pPr>
              <a:r>
                <a:rPr lang="nl-NL" sz="3200" b="1" dirty="0">
                  <a:solidFill>
                    <a:srgbClr val="FFFFFF"/>
                  </a:solidFill>
                  <a:latin typeface="Raleway"/>
                  <a:sym typeface="Wingdings 2" panose="05020102010507070707" pitchFamily="18" charset="2"/>
                </a:rPr>
                <a:t></a:t>
              </a:r>
              <a:endParaRPr lang="nl-NL" sz="3200" b="1" dirty="0">
                <a:solidFill>
                  <a:srgbClr val="FFFFFF"/>
                </a:solidFill>
                <a:latin typeface="Raleway"/>
              </a:endParaRPr>
            </a:p>
          </p:txBody>
        </p:sp>
      </p:grpSp>
      <p:sp>
        <p:nvSpPr>
          <p:cNvPr id="123" name="Content Placeholder 1">
            <a:extLst>
              <a:ext uri="{FF2B5EF4-FFF2-40B4-BE49-F238E27FC236}">
                <a16:creationId xmlns:a16="http://schemas.microsoft.com/office/drawing/2014/main" id="{149018D8-09D0-4A99-AEEE-CD1D220AC927}"/>
              </a:ext>
            </a:extLst>
          </p:cNvPr>
          <p:cNvSpPr txBox="1">
            <a:spLocks/>
          </p:cNvSpPr>
          <p:nvPr/>
        </p:nvSpPr>
        <p:spPr>
          <a:xfrm>
            <a:off x="2268364" y="10386392"/>
            <a:ext cx="8843516" cy="944563"/>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sz="2800" dirty="0"/>
              <a:t>Expectations of individual board members ($, time, events)</a:t>
            </a:r>
          </a:p>
          <a:p>
            <a:endParaRPr lang="en-US" sz="2800" dirty="0">
              <a:solidFill>
                <a:schemeClr val="accent1"/>
              </a:solidFill>
            </a:endParaRPr>
          </a:p>
        </p:txBody>
      </p:sp>
      <p:grpSp>
        <p:nvGrpSpPr>
          <p:cNvPr id="124" name="Group 123">
            <a:extLst>
              <a:ext uri="{FF2B5EF4-FFF2-40B4-BE49-F238E27FC236}">
                <a16:creationId xmlns:a16="http://schemas.microsoft.com/office/drawing/2014/main" id="{FB9F8E67-127E-44CE-8401-72F323BF764F}"/>
              </a:ext>
            </a:extLst>
          </p:cNvPr>
          <p:cNvGrpSpPr/>
          <p:nvPr/>
        </p:nvGrpSpPr>
        <p:grpSpPr>
          <a:xfrm>
            <a:off x="1390800" y="10098360"/>
            <a:ext cx="693906" cy="825144"/>
            <a:chOff x="767443" y="1657020"/>
            <a:chExt cx="620486" cy="737837"/>
          </a:xfrm>
        </p:grpSpPr>
        <p:sp>
          <p:nvSpPr>
            <p:cNvPr id="125" name="Oval 124">
              <a:extLst>
                <a:ext uri="{FF2B5EF4-FFF2-40B4-BE49-F238E27FC236}">
                  <a16:creationId xmlns:a16="http://schemas.microsoft.com/office/drawing/2014/main" id="{E830D383-F611-4D3B-B216-74B6D82CAF5E}"/>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100">
                <a:solidFill>
                  <a:prstClr val="white"/>
                </a:solidFill>
                <a:latin typeface="Raleway"/>
              </a:endParaRPr>
            </a:p>
          </p:txBody>
        </p:sp>
        <p:sp>
          <p:nvSpPr>
            <p:cNvPr id="126" name="TextBox 125">
              <a:extLst>
                <a:ext uri="{FF2B5EF4-FFF2-40B4-BE49-F238E27FC236}">
                  <a16:creationId xmlns:a16="http://schemas.microsoft.com/office/drawing/2014/main" id="{229D7605-49AD-4559-B89B-610FD3B99CAC}"/>
                </a:ext>
              </a:extLst>
            </p:cNvPr>
            <p:cNvSpPr txBox="1"/>
            <p:nvPr/>
          </p:nvSpPr>
          <p:spPr>
            <a:xfrm>
              <a:off x="961007" y="1657020"/>
              <a:ext cx="363509" cy="729310"/>
            </a:xfrm>
            <a:prstGeom prst="rect">
              <a:avLst/>
            </a:prstGeom>
            <a:noFill/>
          </p:spPr>
          <p:txBody>
            <a:bodyPr wrap="none" lIns="0" tIns="274320" rtlCol="0">
              <a:spAutoFit/>
            </a:bodyPr>
            <a:lstStyle/>
            <a:p>
              <a:pPr algn="ctr" defTabSz="1828800">
                <a:defRPr/>
              </a:pPr>
              <a:r>
                <a:rPr lang="nl-NL" sz="3200" b="1" dirty="0">
                  <a:solidFill>
                    <a:srgbClr val="FFFFFF"/>
                  </a:solidFill>
                  <a:latin typeface="Raleway"/>
                  <a:sym typeface="Wingdings 2" panose="05020102010507070707" pitchFamily="18" charset="2"/>
                </a:rPr>
                <a:t></a:t>
              </a:r>
              <a:endParaRPr lang="nl-NL" sz="3200" b="1" dirty="0">
                <a:solidFill>
                  <a:srgbClr val="FFFFFF"/>
                </a:solidFill>
                <a:latin typeface="Raleway"/>
              </a:endParaRPr>
            </a:p>
          </p:txBody>
        </p:sp>
      </p:grpSp>
      <p:sp>
        <p:nvSpPr>
          <p:cNvPr id="127" name="Content Placeholder 1">
            <a:extLst>
              <a:ext uri="{FF2B5EF4-FFF2-40B4-BE49-F238E27FC236}">
                <a16:creationId xmlns:a16="http://schemas.microsoft.com/office/drawing/2014/main" id="{A6901AB8-9C80-42C2-B773-B85A0E0E339F}"/>
              </a:ext>
            </a:extLst>
          </p:cNvPr>
          <p:cNvSpPr txBox="1">
            <a:spLocks/>
          </p:cNvSpPr>
          <p:nvPr/>
        </p:nvSpPr>
        <p:spPr>
          <a:xfrm>
            <a:off x="2268364" y="11394504"/>
            <a:ext cx="8843516" cy="944563"/>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sz="2800" dirty="0"/>
              <a:t>D&amp;O insurance</a:t>
            </a:r>
          </a:p>
          <a:p>
            <a:endParaRPr lang="en-US" sz="2800" dirty="0">
              <a:solidFill>
                <a:schemeClr val="accent1"/>
              </a:solidFill>
            </a:endParaRPr>
          </a:p>
        </p:txBody>
      </p:sp>
      <p:grpSp>
        <p:nvGrpSpPr>
          <p:cNvPr id="128" name="Group 127">
            <a:extLst>
              <a:ext uri="{FF2B5EF4-FFF2-40B4-BE49-F238E27FC236}">
                <a16:creationId xmlns:a16="http://schemas.microsoft.com/office/drawing/2014/main" id="{990D958A-38FA-44A2-BA8E-26FF91575EB2}"/>
              </a:ext>
            </a:extLst>
          </p:cNvPr>
          <p:cNvGrpSpPr/>
          <p:nvPr/>
        </p:nvGrpSpPr>
        <p:grpSpPr>
          <a:xfrm>
            <a:off x="1390800" y="11106472"/>
            <a:ext cx="693906" cy="825144"/>
            <a:chOff x="767443" y="1657020"/>
            <a:chExt cx="620486" cy="737837"/>
          </a:xfrm>
        </p:grpSpPr>
        <p:sp>
          <p:nvSpPr>
            <p:cNvPr id="129" name="Oval 128">
              <a:extLst>
                <a:ext uri="{FF2B5EF4-FFF2-40B4-BE49-F238E27FC236}">
                  <a16:creationId xmlns:a16="http://schemas.microsoft.com/office/drawing/2014/main" id="{099A04B2-3FD1-46A1-9689-BBB156804D1B}"/>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100">
                <a:solidFill>
                  <a:prstClr val="white"/>
                </a:solidFill>
                <a:latin typeface="Raleway"/>
              </a:endParaRPr>
            </a:p>
          </p:txBody>
        </p:sp>
        <p:sp>
          <p:nvSpPr>
            <p:cNvPr id="130" name="TextBox 129">
              <a:extLst>
                <a:ext uri="{FF2B5EF4-FFF2-40B4-BE49-F238E27FC236}">
                  <a16:creationId xmlns:a16="http://schemas.microsoft.com/office/drawing/2014/main" id="{CE937556-7BCA-43F6-9E67-801E9C81889D}"/>
                </a:ext>
              </a:extLst>
            </p:cNvPr>
            <p:cNvSpPr txBox="1"/>
            <p:nvPr/>
          </p:nvSpPr>
          <p:spPr>
            <a:xfrm>
              <a:off x="961007" y="1657020"/>
              <a:ext cx="363509" cy="729310"/>
            </a:xfrm>
            <a:prstGeom prst="rect">
              <a:avLst/>
            </a:prstGeom>
            <a:noFill/>
          </p:spPr>
          <p:txBody>
            <a:bodyPr wrap="none" lIns="0" tIns="274320" rtlCol="0">
              <a:spAutoFit/>
            </a:bodyPr>
            <a:lstStyle/>
            <a:p>
              <a:pPr algn="ctr" defTabSz="1828800">
                <a:defRPr/>
              </a:pPr>
              <a:r>
                <a:rPr lang="nl-NL" sz="3200" b="1" dirty="0">
                  <a:solidFill>
                    <a:srgbClr val="FFFFFF"/>
                  </a:solidFill>
                  <a:latin typeface="Raleway"/>
                  <a:sym typeface="Wingdings 2" panose="05020102010507070707" pitchFamily="18" charset="2"/>
                </a:rPr>
                <a:t></a:t>
              </a:r>
              <a:endParaRPr lang="nl-NL" sz="3200" b="1" dirty="0">
                <a:solidFill>
                  <a:srgbClr val="FFFFFF"/>
                </a:solidFill>
                <a:latin typeface="Raleway"/>
              </a:endParaRPr>
            </a:p>
          </p:txBody>
        </p:sp>
      </p:grpSp>
      <p:sp>
        <p:nvSpPr>
          <p:cNvPr id="131" name="Content Placeholder 1">
            <a:extLst>
              <a:ext uri="{FF2B5EF4-FFF2-40B4-BE49-F238E27FC236}">
                <a16:creationId xmlns:a16="http://schemas.microsoft.com/office/drawing/2014/main" id="{381B27D4-0685-4293-8897-6ADF854A0E56}"/>
              </a:ext>
            </a:extLst>
          </p:cNvPr>
          <p:cNvSpPr txBox="1">
            <a:spLocks/>
          </p:cNvSpPr>
          <p:nvPr/>
        </p:nvSpPr>
        <p:spPr>
          <a:xfrm>
            <a:off x="2268364" y="12258600"/>
            <a:ext cx="8843516" cy="944563"/>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sz="2800" dirty="0"/>
              <a:t>Tour of facilities</a:t>
            </a:r>
          </a:p>
          <a:p>
            <a:endParaRPr lang="en-US" sz="2800" dirty="0">
              <a:solidFill>
                <a:schemeClr val="accent1"/>
              </a:solidFill>
            </a:endParaRPr>
          </a:p>
        </p:txBody>
      </p:sp>
      <p:grpSp>
        <p:nvGrpSpPr>
          <p:cNvPr id="132" name="Group 131">
            <a:extLst>
              <a:ext uri="{FF2B5EF4-FFF2-40B4-BE49-F238E27FC236}">
                <a16:creationId xmlns:a16="http://schemas.microsoft.com/office/drawing/2014/main" id="{1BCDD09E-252F-428C-B033-77C930EBA7D5}"/>
              </a:ext>
            </a:extLst>
          </p:cNvPr>
          <p:cNvGrpSpPr/>
          <p:nvPr/>
        </p:nvGrpSpPr>
        <p:grpSpPr>
          <a:xfrm>
            <a:off x="1390800" y="11970568"/>
            <a:ext cx="693906" cy="825144"/>
            <a:chOff x="767443" y="1657020"/>
            <a:chExt cx="620486" cy="737837"/>
          </a:xfrm>
        </p:grpSpPr>
        <p:sp>
          <p:nvSpPr>
            <p:cNvPr id="133" name="Oval 132">
              <a:extLst>
                <a:ext uri="{FF2B5EF4-FFF2-40B4-BE49-F238E27FC236}">
                  <a16:creationId xmlns:a16="http://schemas.microsoft.com/office/drawing/2014/main" id="{790767D0-D85F-41C0-9C23-75A83055C785}"/>
                </a:ext>
              </a:extLst>
            </p:cNvPr>
            <p:cNvSpPr/>
            <p:nvPr/>
          </p:nvSpPr>
          <p:spPr>
            <a:xfrm>
              <a:off x="767443" y="1774371"/>
              <a:ext cx="620486" cy="6204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2100">
                <a:solidFill>
                  <a:prstClr val="white"/>
                </a:solidFill>
                <a:latin typeface="Raleway"/>
              </a:endParaRPr>
            </a:p>
          </p:txBody>
        </p:sp>
        <p:sp>
          <p:nvSpPr>
            <p:cNvPr id="134" name="TextBox 133">
              <a:extLst>
                <a:ext uri="{FF2B5EF4-FFF2-40B4-BE49-F238E27FC236}">
                  <a16:creationId xmlns:a16="http://schemas.microsoft.com/office/drawing/2014/main" id="{919224DE-98C8-47AE-9658-897636B28BAD}"/>
                </a:ext>
              </a:extLst>
            </p:cNvPr>
            <p:cNvSpPr txBox="1"/>
            <p:nvPr/>
          </p:nvSpPr>
          <p:spPr>
            <a:xfrm>
              <a:off x="961007" y="1657020"/>
              <a:ext cx="363509" cy="729310"/>
            </a:xfrm>
            <a:prstGeom prst="rect">
              <a:avLst/>
            </a:prstGeom>
            <a:noFill/>
          </p:spPr>
          <p:txBody>
            <a:bodyPr wrap="none" lIns="0" tIns="274320" rtlCol="0">
              <a:spAutoFit/>
            </a:bodyPr>
            <a:lstStyle/>
            <a:p>
              <a:pPr algn="ctr" defTabSz="1828800">
                <a:defRPr/>
              </a:pPr>
              <a:r>
                <a:rPr lang="nl-NL" sz="3200" b="1" dirty="0">
                  <a:solidFill>
                    <a:srgbClr val="FFFFFF"/>
                  </a:solidFill>
                  <a:latin typeface="Raleway"/>
                  <a:sym typeface="Wingdings 2" panose="05020102010507070707" pitchFamily="18" charset="2"/>
                </a:rPr>
                <a:t></a:t>
              </a:r>
              <a:endParaRPr lang="nl-NL" sz="3200" b="1" dirty="0">
                <a:solidFill>
                  <a:srgbClr val="FFFFFF"/>
                </a:solidFill>
                <a:latin typeface="Raleway"/>
              </a:endParaRPr>
            </a:p>
          </p:txBody>
        </p:sp>
      </p:grpSp>
    </p:spTree>
    <p:extLst>
      <p:ext uri="{BB962C8B-B14F-4D97-AF65-F5344CB8AC3E}">
        <p14:creationId xmlns:p14="http://schemas.microsoft.com/office/powerpoint/2010/main" val="706360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6744" y="521296"/>
            <a:ext cx="22684579" cy="4344528"/>
          </a:xfrm>
        </p:spPr>
        <p:txBody>
          <a:bodyPr/>
          <a:lstStyle/>
          <a:p>
            <a:r>
              <a:rPr lang="en-US" dirty="0"/>
              <a:t>Thank you</a:t>
            </a:r>
          </a:p>
        </p:txBody>
      </p:sp>
      <p:sp>
        <p:nvSpPr>
          <p:cNvPr id="7" name="Subtitle 12">
            <a:extLst>
              <a:ext uri="{FF2B5EF4-FFF2-40B4-BE49-F238E27FC236}">
                <a16:creationId xmlns:a16="http://schemas.microsoft.com/office/drawing/2014/main" id="{A5CB6C9D-71BB-4517-93D2-C30C3CE2E52C}"/>
              </a:ext>
            </a:extLst>
          </p:cNvPr>
          <p:cNvSpPr txBox="1">
            <a:spLocks/>
          </p:cNvSpPr>
          <p:nvPr/>
        </p:nvSpPr>
        <p:spPr>
          <a:xfrm>
            <a:off x="5279232" y="4553744"/>
            <a:ext cx="14041560" cy="2911926"/>
          </a:xfrm>
          <a:prstGeom prst="rect">
            <a:avLst/>
          </a:prstGeom>
        </p:spPr>
        <p:txBody>
          <a:bodyPr anchor="ct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3600" dirty="0">
                <a:solidFill>
                  <a:schemeClr val="bg1"/>
                </a:solidFill>
              </a:rPr>
              <a:t>BVU connects businesses and nonprofits, creating connections to better our community.</a:t>
            </a:r>
          </a:p>
        </p:txBody>
      </p:sp>
      <p:grpSp>
        <p:nvGrpSpPr>
          <p:cNvPr id="2" name="Group 1">
            <a:extLst>
              <a:ext uri="{FF2B5EF4-FFF2-40B4-BE49-F238E27FC236}">
                <a16:creationId xmlns:a16="http://schemas.microsoft.com/office/drawing/2014/main" id="{85A05B0B-FA24-4D28-A0D9-B22D246861C3}"/>
              </a:ext>
            </a:extLst>
          </p:cNvPr>
          <p:cNvGrpSpPr/>
          <p:nvPr/>
        </p:nvGrpSpPr>
        <p:grpSpPr>
          <a:xfrm>
            <a:off x="6647384" y="9190836"/>
            <a:ext cx="11460035" cy="1796008"/>
            <a:chOff x="6719392" y="8878416"/>
            <a:chExt cx="11460035" cy="1796008"/>
          </a:xfrm>
        </p:grpSpPr>
        <p:sp>
          <p:nvSpPr>
            <p:cNvPr id="8" name="TextBox 7">
              <a:extLst>
                <a:ext uri="{FF2B5EF4-FFF2-40B4-BE49-F238E27FC236}">
                  <a16:creationId xmlns:a16="http://schemas.microsoft.com/office/drawing/2014/main" id="{A834F9D2-3971-46DA-9648-EABA01F735B5}"/>
                </a:ext>
              </a:extLst>
            </p:cNvPr>
            <p:cNvSpPr txBox="1"/>
            <p:nvPr/>
          </p:nvSpPr>
          <p:spPr>
            <a:xfrm>
              <a:off x="7415291" y="8957811"/>
              <a:ext cx="4708072" cy="507831"/>
            </a:xfrm>
            <a:prstGeom prst="rect">
              <a:avLst/>
            </a:prstGeom>
            <a:noFill/>
          </p:spPr>
          <p:txBody>
            <a:bodyPr wrap="square" rtlCol="0">
              <a:spAutoFit/>
            </a:bodyPr>
            <a:lstStyle/>
            <a:p>
              <a:pPr defTabSz="685800">
                <a:defRPr/>
              </a:pPr>
              <a:r>
                <a:rPr lang="en-US" sz="2700" dirty="0">
                  <a:latin typeface="Nunito Sans"/>
                </a:rPr>
                <a:t>@bvuvolunteers</a:t>
              </a:r>
            </a:p>
          </p:txBody>
        </p:sp>
        <p:sp>
          <p:nvSpPr>
            <p:cNvPr id="9" name="TextBox 8">
              <a:extLst>
                <a:ext uri="{FF2B5EF4-FFF2-40B4-BE49-F238E27FC236}">
                  <a16:creationId xmlns:a16="http://schemas.microsoft.com/office/drawing/2014/main" id="{599C8477-FC38-4D86-8E45-0805BF54981C}"/>
                </a:ext>
              </a:extLst>
            </p:cNvPr>
            <p:cNvSpPr txBox="1"/>
            <p:nvPr/>
          </p:nvSpPr>
          <p:spPr>
            <a:xfrm>
              <a:off x="7415291" y="10130834"/>
              <a:ext cx="4708072" cy="507831"/>
            </a:xfrm>
            <a:prstGeom prst="rect">
              <a:avLst/>
            </a:prstGeom>
            <a:noFill/>
          </p:spPr>
          <p:txBody>
            <a:bodyPr wrap="square" rtlCol="0">
              <a:spAutoFit/>
            </a:bodyPr>
            <a:lstStyle/>
            <a:p>
              <a:pPr defTabSz="685800">
                <a:defRPr/>
              </a:pPr>
              <a:r>
                <a:rPr lang="en-US" sz="2700" dirty="0">
                  <a:latin typeface="Nunito Sans"/>
                </a:rPr>
                <a:t>facebook.com/bvuvolunteers</a:t>
              </a:r>
            </a:p>
          </p:txBody>
        </p:sp>
        <p:sp>
          <p:nvSpPr>
            <p:cNvPr id="10" name="TextBox 9">
              <a:extLst>
                <a:ext uri="{FF2B5EF4-FFF2-40B4-BE49-F238E27FC236}">
                  <a16:creationId xmlns:a16="http://schemas.microsoft.com/office/drawing/2014/main" id="{0197D5F7-FABD-49F0-875F-1F598C092DAE}"/>
                </a:ext>
              </a:extLst>
            </p:cNvPr>
            <p:cNvSpPr txBox="1"/>
            <p:nvPr/>
          </p:nvSpPr>
          <p:spPr>
            <a:xfrm>
              <a:off x="13471355" y="8957810"/>
              <a:ext cx="4708072" cy="507831"/>
            </a:xfrm>
            <a:prstGeom prst="rect">
              <a:avLst/>
            </a:prstGeom>
            <a:noFill/>
          </p:spPr>
          <p:txBody>
            <a:bodyPr wrap="square" rtlCol="0">
              <a:spAutoFit/>
            </a:bodyPr>
            <a:lstStyle/>
            <a:p>
              <a:pPr defTabSz="685800">
                <a:defRPr/>
              </a:pPr>
              <a:r>
                <a:rPr lang="en-US" sz="2700" dirty="0">
                  <a:latin typeface="Nunito Sans"/>
                </a:rPr>
                <a:t>linkedin.com/company/bvu</a:t>
              </a:r>
            </a:p>
          </p:txBody>
        </p:sp>
        <p:sp>
          <p:nvSpPr>
            <p:cNvPr id="11" name="TextBox 10">
              <a:extLst>
                <a:ext uri="{FF2B5EF4-FFF2-40B4-BE49-F238E27FC236}">
                  <a16:creationId xmlns:a16="http://schemas.microsoft.com/office/drawing/2014/main" id="{D6B7EBAB-E1D0-47A2-A4F0-7B4A727EC2A8}"/>
                </a:ext>
              </a:extLst>
            </p:cNvPr>
            <p:cNvSpPr txBox="1"/>
            <p:nvPr/>
          </p:nvSpPr>
          <p:spPr>
            <a:xfrm>
              <a:off x="13471355" y="10159900"/>
              <a:ext cx="4708072" cy="507831"/>
            </a:xfrm>
            <a:prstGeom prst="rect">
              <a:avLst/>
            </a:prstGeom>
            <a:noFill/>
          </p:spPr>
          <p:txBody>
            <a:bodyPr wrap="square" rtlCol="0">
              <a:spAutoFit/>
            </a:bodyPr>
            <a:lstStyle/>
            <a:p>
              <a:pPr defTabSz="685800">
                <a:defRPr/>
              </a:pPr>
              <a:r>
                <a:rPr lang="en-US" sz="2700" dirty="0">
                  <a:latin typeface="Nunito Sans"/>
                </a:rPr>
                <a:t>flickr.com/photos/bvu</a:t>
              </a:r>
            </a:p>
          </p:txBody>
        </p:sp>
        <p:pic>
          <p:nvPicPr>
            <p:cNvPr id="16" name="Picture 15" descr=":social-01.png">
              <a:extLst>
                <a:ext uri="{FF2B5EF4-FFF2-40B4-BE49-F238E27FC236}">
                  <a16:creationId xmlns:a16="http://schemas.microsoft.com/office/drawing/2014/main" id="{5213B474-80F9-4F65-8889-1B239616F3BD}"/>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11200"/>
                      </a14:imgEffect>
                      <a14:imgEffect>
                        <a14:saturation sat="400000"/>
                      </a14:imgEffect>
                      <a14:imgEffect>
                        <a14:brightnessContrast bright="14000" contrast="-100000"/>
                      </a14:imgEffect>
                    </a14:imgLayer>
                  </a14:imgProps>
                </a:ext>
                <a:ext uri="{28A0092B-C50C-407E-A947-70E740481C1C}">
                  <a14:useLocalDpi xmlns:a14="http://schemas.microsoft.com/office/drawing/2010/main" val="0"/>
                </a:ext>
              </a:extLst>
            </a:blip>
            <a:stretch>
              <a:fillRect/>
            </a:stretch>
          </p:blipFill>
          <p:spPr>
            <a:xfrm>
              <a:off x="12649666" y="8878416"/>
              <a:ext cx="666622" cy="666622"/>
            </a:xfrm>
            <a:prstGeom prst="rect">
              <a:avLst/>
            </a:prstGeom>
          </p:spPr>
        </p:pic>
        <p:pic>
          <p:nvPicPr>
            <p:cNvPr id="17" name="Picture 16" descr=":social-02.png">
              <a:extLst>
                <a:ext uri="{FF2B5EF4-FFF2-40B4-BE49-F238E27FC236}">
                  <a16:creationId xmlns:a16="http://schemas.microsoft.com/office/drawing/2014/main" id="{6C2C2981-7B41-411F-8538-0339D3BE5855}"/>
                </a:ext>
              </a:extLst>
            </p:cNvPr>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649666" y="10007802"/>
              <a:ext cx="666622" cy="666622"/>
            </a:xfrm>
            <a:prstGeom prst="rect">
              <a:avLst/>
            </a:prstGeom>
          </p:spPr>
        </p:pic>
        <p:pic>
          <p:nvPicPr>
            <p:cNvPr id="19" name="Picture 18" descr=":social-03.png">
              <a:extLst>
                <a:ext uri="{FF2B5EF4-FFF2-40B4-BE49-F238E27FC236}">
                  <a16:creationId xmlns:a16="http://schemas.microsoft.com/office/drawing/2014/main" id="{8D792252-4962-4C88-8D45-D444D27712CE}"/>
                </a:ext>
              </a:extLst>
            </p:cNvPr>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19392" y="10007802"/>
              <a:ext cx="666622" cy="666622"/>
            </a:xfrm>
            <a:prstGeom prst="rect">
              <a:avLst/>
            </a:prstGeom>
          </p:spPr>
        </p:pic>
        <p:pic>
          <p:nvPicPr>
            <p:cNvPr id="20" name="Picture 19" descr=":social-04.png">
              <a:extLst>
                <a:ext uri="{FF2B5EF4-FFF2-40B4-BE49-F238E27FC236}">
                  <a16:creationId xmlns:a16="http://schemas.microsoft.com/office/drawing/2014/main" id="{5070C2FC-14C6-48D4-9DCF-32AE81B60E06}"/>
                </a:ext>
              </a:extLst>
            </p:cNvPr>
            <p:cNvPicPr>
              <a:picLocks noChangeAspect="1"/>
            </p:cNvPicPr>
            <p:nvPr/>
          </p:nvPicPr>
          <p:blipFill>
            <a:blip r:embed="rId8" cstate="print">
              <a:duotone>
                <a:prstClr val="black"/>
                <a:schemeClr val="accent1">
                  <a:tint val="45000"/>
                  <a:satMod val="400000"/>
                </a:schemeClr>
              </a:duotone>
              <a:extLst>
                <a:ext uri="{BEBA8EAE-BF5A-486C-A8C5-ECC9F3942E4B}">
                  <a14:imgProps xmlns:a14="http://schemas.microsoft.com/office/drawing/2010/main">
                    <a14:imgLayer r:embed="rId9">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19392" y="8878416"/>
              <a:ext cx="666622" cy="666622"/>
            </a:xfrm>
            <a:prstGeom prst="rect">
              <a:avLst/>
            </a:prstGeom>
          </p:spPr>
        </p:pic>
      </p:grpSp>
      <p:sp>
        <p:nvSpPr>
          <p:cNvPr id="13" name="Rectangle 12"/>
          <p:cNvSpPr/>
          <p:nvPr/>
        </p:nvSpPr>
        <p:spPr>
          <a:xfrm>
            <a:off x="199236" y="10813695"/>
            <a:ext cx="4344433" cy="2609527"/>
          </a:xfrm>
          <a:prstGeom prst="rect">
            <a:avLst/>
          </a:prstGeom>
          <a:solidFill>
            <a:schemeClr val="bg1"/>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256" y="10951085"/>
            <a:ext cx="3528392" cy="2334746"/>
          </a:xfrm>
          <a:prstGeom prst="rect">
            <a:avLst/>
          </a:prstGeom>
        </p:spPr>
      </p:pic>
    </p:spTree>
    <p:extLst>
      <p:ext uri="{BB962C8B-B14F-4D97-AF65-F5344CB8AC3E}">
        <p14:creationId xmlns:p14="http://schemas.microsoft.com/office/powerpoint/2010/main" val="248174419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6750" y="1754848"/>
            <a:ext cx="16459200" cy="2645136"/>
          </a:xfrm>
        </p:spPr>
        <p:txBody>
          <a:bodyPr/>
          <a:lstStyle/>
          <a:p>
            <a:pPr algn="ctr"/>
            <a:r>
              <a:rPr lang="en-US" sz="9000" b="1" dirty="0">
                <a:solidFill>
                  <a:srgbClr val="53327A"/>
                </a:solidFill>
                <a:latin typeface="Fira Sans Light" panose="020B0604020202020204" charset="0"/>
                <a:cs typeface="Calibri Light" panose="020F0302020204030204" pitchFamily="34" charset="0"/>
              </a:rPr>
              <a:t>The </a:t>
            </a:r>
            <a:r>
              <a:rPr lang="en-US" sz="9000" b="1" dirty="0" smtClean="0">
                <a:solidFill>
                  <a:srgbClr val="53327A"/>
                </a:solidFill>
                <a:latin typeface="Fira Sans Light" panose="020B0604020202020204" charset="0"/>
                <a:cs typeface="Calibri Light" panose="020F0302020204030204" pitchFamily="34" charset="0"/>
              </a:rPr>
              <a:t>Fiduciary Duties of Nonprofit Boards</a:t>
            </a:r>
            <a:endParaRPr lang="en-US" sz="9000" b="1" dirty="0">
              <a:solidFill>
                <a:srgbClr val="002060"/>
              </a:solidFill>
              <a:latin typeface="Fira Sans Light" panose="020B0604020202020204" charset="0"/>
              <a:cs typeface="Calibri Light" panose="020F0302020204030204" pitchFamily="34" charset="0"/>
            </a:endParaRPr>
          </a:p>
        </p:txBody>
      </p:sp>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39</a:t>
            </a:fld>
            <a:endParaRPr lang="en-US"/>
          </a:p>
        </p:txBody>
      </p:sp>
      <p:sp>
        <p:nvSpPr>
          <p:cNvPr id="8" name="Rectangle 7"/>
          <p:cNvSpPr/>
          <p:nvPr/>
        </p:nvSpPr>
        <p:spPr>
          <a:xfrm>
            <a:off x="9140032" y="10282350"/>
            <a:ext cx="6188567"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B1624"/>
                </a:solidFill>
                <a:effectLst/>
                <a:uLnTx/>
                <a:uFillTx/>
                <a:latin typeface="Fira Sans Light"/>
                <a:ea typeface="+mn-ea"/>
                <a:cs typeface="Calibri Light" panose="020F0302020204030204" pitchFamily="34" charset="0"/>
              </a:rPr>
              <a:t>Inajo Davis Chappell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B1624"/>
                </a:solidFill>
                <a:effectLst/>
                <a:uLnTx/>
                <a:uFillTx/>
                <a:latin typeface="Fira Sans Light"/>
                <a:ea typeface="+mn-ea"/>
                <a:cs typeface="Calibri Light" panose="020F0302020204030204" pitchFamily="34" charset="0"/>
              </a:rPr>
              <a:t>Ulmer &amp; Berne LLP</a:t>
            </a:r>
          </a:p>
        </p:txBody>
      </p:sp>
      <p:pic>
        <p:nvPicPr>
          <p:cNvPr id="9" name="Picture 8"/>
          <p:cNvPicPr>
            <a:picLocks noChangeAspect="1"/>
          </p:cNvPicPr>
          <p:nvPr/>
        </p:nvPicPr>
        <p:blipFill>
          <a:blip r:embed="rId2"/>
          <a:stretch>
            <a:fillRect/>
          </a:stretch>
        </p:blipFill>
        <p:spPr>
          <a:xfrm>
            <a:off x="10319792" y="5533041"/>
            <a:ext cx="3440473" cy="4215619"/>
          </a:xfrm>
          <a:prstGeom prst="rect">
            <a:avLst/>
          </a:prstGeom>
        </p:spPr>
      </p:pic>
    </p:spTree>
    <p:extLst>
      <p:ext uri="{BB962C8B-B14F-4D97-AF65-F5344CB8AC3E}">
        <p14:creationId xmlns:p14="http://schemas.microsoft.com/office/powerpoint/2010/main" val="23035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AGENDA: </a:t>
            </a:r>
          </a:p>
        </p:txBody>
      </p:sp>
      <p:sp>
        <p:nvSpPr>
          <p:cNvPr id="4" name="Footer Placeholder 3"/>
          <p:cNvSpPr>
            <a:spLocks noGrp="1"/>
          </p:cNvSpPr>
          <p:nvPr>
            <p:ph type="ftr" sz="quarter" idx="11"/>
          </p:nvPr>
        </p:nvSpPr>
        <p:spPr/>
        <p:txBody>
          <a:bodyPr/>
          <a:lstStyle/>
          <a:p>
            <a:r>
              <a:rPr lang="en-US"/>
              <a:t>Business Volunteers Unlimited</a:t>
            </a:r>
            <a:endParaRPr lang="en-US" dirty="0">
              <a:latin typeface="Arial  "/>
              <a:cs typeface="Arial  "/>
            </a:endParaRPr>
          </a:p>
        </p:txBody>
      </p:sp>
      <p:sp>
        <p:nvSpPr>
          <p:cNvPr id="3" name="Content Placeholder 2"/>
          <p:cNvSpPr>
            <a:spLocks noGrp="1"/>
          </p:cNvSpPr>
          <p:nvPr>
            <p:ph idx="1"/>
          </p:nvPr>
        </p:nvSpPr>
        <p:spPr/>
        <p:txBody>
          <a:bodyPr/>
          <a:lstStyle/>
          <a:p>
            <a:r>
              <a:rPr lang="en-US" dirty="0"/>
              <a:t>Welcome​</a:t>
            </a:r>
          </a:p>
          <a:p>
            <a:endParaRPr lang="en-US" dirty="0"/>
          </a:p>
          <a:p>
            <a:r>
              <a:rPr lang="en-US" dirty="0"/>
              <a:t>Housekeeping ​</a:t>
            </a:r>
          </a:p>
          <a:p>
            <a:endParaRPr lang="en-US" dirty="0"/>
          </a:p>
          <a:p>
            <a:r>
              <a:rPr lang="en-US" dirty="0"/>
              <a:t>Breakout Introduction Groups​</a:t>
            </a:r>
          </a:p>
          <a:p>
            <a:endParaRPr lang="en-US" dirty="0"/>
          </a:p>
          <a:p>
            <a:r>
              <a:rPr lang="en-US" dirty="0"/>
              <a:t>The Role of the Board: An Overview​</a:t>
            </a:r>
          </a:p>
          <a:p>
            <a:endParaRPr lang="en-US" dirty="0"/>
          </a:p>
          <a:p>
            <a:r>
              <a:rPr lang="en-US" dirty="0"/>
              <a:t>Panel: The Role of the Board​</a:t>
            </a:r>
          </a:p>
          <a:p>
            <a:endParaRPr lang="en-US" dirty="0"/>
          </a:p>
          <a:p>
            <a:r>
              <a:rPr lang="en-US" dirty="0"/>
              <a:t>Call to Action​</a:t>
            </a:r>
          </a:p>
          <a:p>
            <a:endParaRPr lang="en-US" dirty="0"/>
          </a:p>
          <a:p>
            <a:r>
              <a:rPr lang="en-US" dirty="0"/>
              <a:t>Closing</a:t>
            </a:r>
          </a:p>
        </p:txBody>
      </p:sp>
    </p:spTree>
    <p:extLst>
      <p:ext uri="{BB962C8B-B14F-4D97-AF65-F5344CB8AC3E}">
        <p14:creationId xmlns:p14="http://schemas.microsoft.com/office/powerpoint/2010/main" val="1078338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5"/>
          <p:cNvSpPr>
            <a:spLocks noGrp="1" noChangeArrowheads="1"/>
          </p:cNvSpPr>
          <p:nvPr>
            <p:ph type="sldNum" sz="quarter" idx="10"/>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68220FA8-5136-44F4-9545-AD27D306F415}" type="slidenum">
              <a:rPr lang="en-US" altLang="en-US">
                <a:ln>
                  <a:noFill/>
                </a:ln>
                <a:solidFill>
                  <a:srgbClr val="000000"/>
                </a:solidFill>
              </a:rPr>
              <a:pPr defTabSz="1828800" eaLnBrk="1" fontAlgn="base" hangingPunct="1">
                <a:spcBef>
                  <a:spcPct val="0"/>
                </a:spcBef>
                <a:spcAft>
                  <a:spcPct val="0"/>
                </a:spcAft>
                <a:buSzPct val="100000"/>
              </a:pPr>
              <a:t>40</a:t>
            </a:fld>
            <a:endParaRPr lang="en-US" altLang="en-US">
              <a:ln>
                <a:noFill/>
              </a:ln>
              <a:solidFill>
                <a:srgbClr val="000000"/>
              </a:solidFill>
            </a:endParaRPr>
          </a:p>
        </p:txBody>
      </p:sp>
      <p:sp>
        <p:nvSpPr>
          <p:cNvPr id="3075" name="Rectangle 2"/>
          <p:cNvSpPr>
            <a:spLocks noGrp="1" noChangeArrowheads="1"/>
          </p:cNvSpPr>
          <p:nvPr>
            <p:ph type="ctrTitle"/>
            <p:custDataLst>
              <p:tags r:id="rId2"/>
            </p:custDataLst>
          </p:nvPr>
        </p:nvSpPr>
        <p:spPr>
          <a:xfrm>
            <a:off x="7162800" y="2286000"/>
            <a:ext cx="13716000" cy="4419600"/>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algn="ctr" eaLnBrk="1" hangingPunct="1"/>
            <a:r>
              <a:rPr lang="en-US" altLang="en-US" sz="11600"/>
              <a:t>Duties of Nonprofit Directors</a:t>
            </a:r>
          </a:p>
        </p:txBody>
      </p:sp>
      <p:sp>
        <p:nvSpPr>
          <p:cNvPr id="3076" name="Rectangle 3"/>
          <p:cNvSpPr>
            <a:spLocks noGrp="1" noChangeArrowheads="1"/>
          </p:cNvSpPr>
          <p:nvPr>
            <p:ph type="subTitle" idx="1"/>
            <p:custDataLst>
              <p:tags r:id="rId3"/>
            </p:custDataLst>
          </p:nvPr>
        </p:nvSpPr>
        <p:spPr>
          <a:xfrm>
            <a:off x="5943600" y="8382000"/>
            <a:ext cx="13716000" cy="4114800"/>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lnSpc>
                <a:spcPct val="80000"/>
              </a:lnSpc>
              <a:buClrTx/>
              <a:buSzTx/>
              <a:buFontTx/>
              <a:buNone/>
            </a:pPr>
            <a:r>
              <a:rPr lang="en-US" altLang="en-US" sz="5200"/>
              <a:t>Inajo Davis Chappell, Esq.</a:t>
            </a:r>
          </a:p>
          <a:p>
            <a:pPr eaLnBrk="1" hangingPunct="1">
              <a:lnSpc>
                <a:spcPct val="80000"/>
              </a:lnSpc>
              <a:buClrTx/>
              <a:buSzTx/>
              <a:buFontTx/>
              <a:buNone/>
            </a:pPr>
            <a:r>
              <a:rPr lang="en-US" altLang="en-US" sz="3600"/>
              <a:t>Ulmer &amp; Berne LLP</a:t>
            </a:r>
          </a:p>
          <a:p>
            <a:pPr eaLnBrk="1" hangingPunct="1">
              <a:lnSpc>
                <a:spcPct val="80000"/>
              </a:lnSpc>
              <a:buClrTx/>
              <a:buSzTx/>
              <a:buFontTx/>
              <a:buNone/>
            </a:pPr>
            <a:r>
              <a:rPr lang="en-US" altLang="en-US" sz="3600"/>
              <a:t>1660 West 2</a:t>
            </a:r>
            <a:r>
              <a:rPr lang="en-US" altLang="en-US" sz="3600" baseline="30000"/>
              <a:t>nd</a:t>
            </a:r>
            <a:r>
              <a:rPr lang="en-US" altLang="en-US" sz="3600"/>
              <a:t> Street- Suite 1100</a:t>
            </a:r>
          </a:p>
          <a:p>
            <a:pPr eaLnBrk="1" hangingPunct="1">
              <a:lnSpc>
                <a:spcPct val="80000"/>
              </a:lnSpc>
              <a:buClrTx/>
              <a:buSzTx/>
              <a:buFontTx/>
              <a:buNone/>
            </a:pPr>
            <a:r>
              <a:rPr lang="en-US" altLang="en-US" sz="3600"/>
              <a:t>Cleveland, Ohio  44113</a:t>
            </a:r>
          </a:p>
          <a:p>
            <a:pPr eaLnBrk="1" hangingPunct="1">
              <a:lnSpc>
                <a:spcPct val="80000"/>
              </a:lnSpc>
              <a:buClrTx/>
              <a:buSzTx/>
              <a:buFontTx/>
              <a:buNone/>
            </a:pPr>
            <a:r>
              <a:rPr lang="en-US" altLang="en-US" sz="3600"/>
              <a:t>(216) 583-7140</a:t>
            </a:r>
          </a:p>
          <a:p>
            <a:pPr eaLnBrk="1" hangingPunct="1">
              <a:lnSpc>
                <a:spcPct val="80000"/>
              </a:lnSpc>
              <a:buClrTx/>
              <a:buSzTx/>
              <a:buFontTx/>
              <a:buNone/>
            </a:pPr>
            <a:r>
              <a:rPr lang="en-US" altLang="en-US" sz="3600"/>
              <a:t>(216) 583-7141 (Fax)</a:t>
            </a:r>
          </a:p>
          <a:p>
            <a:pPr eaLnBrk="1" hangingPunct="1">
              <a:lnSpc>
                <a:spcPct val="80000"/>
              </a:lnSpc>
              <a:buClrTx/>
              <a:buSzTx/>
              <a:buFontTx/>
              <a:buNone/>
            </a:pPr>
            <a:r>
              <a:rPr lang="en-US" altLang="en-US" sz="3600"/>
              <a:t>April 21, 2021</a:t>
            </a:r>
          </a:p>
          <a:p>
            <a:pPr eaLnBrk="1" hangingPunct="1">
              <a:lnSpc>
                <a:spcPct val="80000"/>
              </a:lnSpc>
              <a:buClrTx/>
              <a:buSzTx/>
              <a:buFontTx/>
              <a:buNone/>
            </a:pPr>
            <a:endParaRPr lang="en-US" altLang="en-US" sz="3600"/>
          </a:p>
          <a:p>
            <a:pPr eaLnBrk="1" hangingPunct="1">
              <a:lnSpc>
                <a:spcPct val="80000"/>
              </a:lnSpc>
              <a:buClrTx/>
              <a:buSzTx/>
              <a:buFontTx/>
              <a:buNone/>
            </a:pPr>
            <a:endParaRPr lang="en-US" altLang="en-US" sz="3600"/>
          </a:p>
          <a:p>
            <a:pPr eaLnBrk="1" hangingPunct="1">
              <a:lnSpc>
                <a:spcPct val="80000"/>
              </a:lnSpc>
              <a:buClrTx/>
              <a:buSzTx/>
              <a:buFontTx/>
              <a:buNone/>
            </a:pPr>
            <a:endParaRPr lang="en-US" altLang="en-US" sz="3800"/>
          </a:p>
        </p:txBody>
      </p:sp>
    </p:spTree>
    <p:extLst>
      <p:ext uri="{BB962C8B-B14F-4D97-AF65-F5344CB8AC3E}">
        <p14:creationId xmlns:p14="http://schemas.microsoft.com/office/powerpoint/2010/main" val="155026378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2"/>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41F2952F-8ACC-4D17-B394-468D3171CE46}" type="slidenum">
              <a:rPr lang="en-US" altLang="en-US">
                <a:ln>
                  <a:noFill/>
                </a:ln>
                <a:solidFill>
                  <a:srgbClr val="000000"/>
                </a:solidFill>
              </a:rPr>
              <a:pPr defTabSz="1828800" eaLnBrk="1" fontAlgn="base" hangingPunct="1">
                <a:spcBef>
                  <a:spcPct val="0"/>
                </a:spcBef>
                <a:spcAft>
                  <a:spcPct val="0"/>
                </a:spcAft>
                <a:buSzPct val="100000"/>
              </a:pPr>
              <a:t>41</a:t>
            </a:fld>
            <a:endParaRPr lang="en-US" altLang="en-US">
              <a:ln>
                <a:noFill/>
              </a:ln>
              <a:solidFill>
                <a:srgbClr val="000000"/>
              </a:solidFill>
            </a:endParaRPr>
          </a:p>
        </p:txBody>
      </p:sp>
      <p:pic>
        <p:nvPicPr>
          <p:cNvPr id="4099"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r="51036"/>
          <a:stretch>
            <a:fillRect/>
          </a:stretch>
        </p:blipFill>
        <p:spPr bwMode="auto">
          <a:xfrm>
            <a:off x="5029200" y="457201"/>
            <a:ext cx="9906000" cy="646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00" name="Picture 3"/>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l="48485" t="7538" r="3029"/>
          <a:stretch>
            <a:fillRect/>
          </a:stretch>
        </p:blipFill>
        <p:spPr bwMode="auto">
          <a:xfrm>
            <a:off x="10972800" y="7013576"/>
            <a:ext cx="9753600" cy="594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02087850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9E80D353-8A89-4FCD-9285-B82489CD6126}" type="slidenum">
              <a:rPr lang="en-US" altLang="en-US">
                <a:ln>
                  <a:noFill/>
                </a:ln>
                <a:solidFill>
                  <a:srgbClr val="000000"/>
                </a:solidFill>
              </a:rPr>
              <a:pPr defTabSz="1828800" eaLnBrk="1" fontAlgn="base" hangingPunct="1">
                <a:spcBef>
                  <a:spcPct val="0"/>
                </a:spcBef>
                <a:spcAft>
                  <a:spcPct val="0"/>
                </a:spcAft>
                <a:buSzPct val="100000"/>
              </a:pPr>
              <a:t>42</a:t>
            </a:fld>
            <a:endParaRPr lang="en-US" altLang="en-US">
              <a:ln>
                <a:noFill/>
              </a:ln>
              <a:solidFill>
                <a:srgbClr val="000000"/>
              </a:solidFill>
            </a:endParaRPr>
          </a:p>
        </p:txBody>
      </p:sp>
      <p:sp>
        <p:nvSpPr>
          <p:cNvPr id="5123"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algn="ctr" eaLnBrk="1" hangingPunct="1"/>
            <a:r>
              <a:rPr lang="en-US" altLang="en-US" sz="7600"/>
              <a:t>Statutory Authority of Nonprofit Directors</a:t>
            </a:r>
          </a:p>
        </p:txBody>
      </p:sp>
      <p:sp>
        <p:nvSpPr>
          <p:cNvPr id="6148" name="Rectangle 3"/>
          <p:cNvSpPr>
            <a:spLocks noGrp="1"/>
          </p:cNvSpPr>
          <p:nvPr>
            <p:ph type="body" idx="1"/>
            <p:custDataLst>
              <p:tags r:id="rId3"/>
            </p:custDataLst>
          </p:nvPr>
        </p:nvSpPr>
        <p:spPr>
          <a:ln cap="flat" algn="ctr">
            <a:miter lim="800000"/>
            <a:headEnd type="none" w="med" len="med"/>
            <a:tailEnd type="none" w="med" len="med"/>
          </a:ln>
        </p:spPr>
        <p:txBody>
          <a:bodyPr>
            <a:noAutofit/>
          </a:bodyPr>
          <a:lstStyle>
            <a:lvl1pPr marL="342900" indent="-342900" algn="l" defTabSz="914400" rtl="0" eaLnBrk="0" fontAlgn="base" hangingPunct="0">
              <a:lnSpc>
                <a:spcPct val="100000"/>
              </a:lnSpc>
              <a:spcBef>
                <a:spcPct val="20000"/>
              </a:spcBef>
              <a:spcAft>
                <a:spcPct val="0"/>
              </a:spcAft>
              <a:buClr>
                <a:schemeClr val="folHlink"/>
              </a:buClr>
              <a:buSzPct val="90000"/>
              <a:buFont typeface="Wingdings" pitchFamily="2" charset="2"/>
              <a:buChar char="n"/>
              <a:defRPr kumimoji="0" lang="en-US" altLang="en-US" sz="28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Pct val="75000"/>
              <a:buFont typeface="Wingdings" pitchFamily="2" charset="2"/>
              <a:buChar char="n"/>
              <a:defRPr kumimoji="0" lang="en-US" altLang="en-US" sz="26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
                <a:schemeClr val="folHlink"/>
              </a:buClr>
              <a:buSzPct val="55000"/>
              <a:buFont typeface="Wingdings" pitchFamily="2" charset="2"/>
              <a:buChar char="n"/>
              <a:defRPr kumimoji="0" lang="en-US" altLang="en-US" sz="23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9pPr>
          </a:lstStyle>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O.R.C. § 1702.30(A)</a:t>
            </a:r>
            <a:endParaRPr kern="1200"/>
          </a:p>
          <a:p>
            <a:pPr eaLnBrk="1" hangingPunct="1">
              <a:buClr>
                <a:srgbClr val="B2B2B2"/>
              </a:buClr>
            </a:pPr>
            <a:endParaRPr kern="1200"/>
          </a:p>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“Except where the law, the articles, or the regulations require that action be otherwise authorized or taken, all of the authority of a corporation shall be exercised by or under the direction of its directors.” </a:t>
            </a:r>
            <a:endParaRPr kern="1200"/>
          </a:p>
          <a:p>
            <a:pPr eaLnBrk="1" hangingPunct="1">
              <a:buClr>
                <a:srgbClr val="B2B2B2"/>
              </a:buClr>
            </a:pPr>
            <a:endParaRPr kern="1200"/>
          </a:p>
          <a:p>
            <a:pPr eaLnBrk="1" hangingPunct="1">
              <a:buClr>
                <a:srgbClr val="B2B2B2"/>
              </a:buClr>
            </a:pPr>
            <a:endParaRPr kern="1200"/>
          </a:p>
          <a:p>
            <a:pPr eaLnBrk="1" hangingPunct="1">
              <a:buClr>
                <a:srgbClr val="B2B2B2"/>
              </a:buClr>
            </a:pPr>
            <a:endParaRPr kern="1200"/>
          </a:p>
          <a:p>
            <a:pPr eaLnBrk="1" hangingPunct="1">
              <a:buClr>
                <a:srgbClr val="B2B2B2"/>
              </a:buClr>
            </a:pPr>
            <a:endParaRPr kern="1200"/>
          </a:p>
        </p:txBody>
      </p:sp>
    </p:spTree>
    <p:extLst>
      <p:ext uri="{BB962C8B-B14F-4D97-AF65-F5344CB8AC3E}">
        <p14:creationId xmlns:p14="http://schemas.microsoft.com/office/powerpoint/2010/main" val="260162441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3C061B50-5B30-4A98-B567-BAE42AF6850F}" type="slidenum">
              <a:rPr lang="en-US" altLang="en-US">
                <a:ln>
                  <a:noFill/>
                </a:ln>
                <a:solidFill>
                  <a:srgbClr val="000000"/>
                </a:solidFill>
              </a:rPr>
              <a:pPr defTabSz="1828800" eaLnBrk="1" fontAlgn="base" hangingPunct="1">
                <a:spcBef>
                  <a:spcPct val="0"/>
                </a:spcBef>
                <a:spcAft>
                  <a:spcPct val="0"/>
                </a:spcAft>
                <a:buSzPct val="100000"/>
              </a:pPr>
              <a:t>43</a:t>
            </a:fld>
            <a:endParaRPr lang="en-US" altLang="en-US">
              <a:ln>
                <a:noFill/>
              </a:ln>
              <a:solidFill>
                <a:srgbClr val="000000"/>
              </a:solidFill>
            </a:endParaRPr>
          </a:p>
        </p:txBody>
      </p:sp>
      <p:sp>
        <p:nvSpPr>
          <p:cNvPr id="6147"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Statutory Standard of Care </a:t>
            </a:r>
          </a:p>
        </p:txBody>
      </p:sp>
      <p:sp>
        <p:nvSpPr>
          <p:cNvPr id="7172" name="Rectangle 3"/>
          <p:cNvSpPr>
            <a:spLocks noGrp="1"/>
          </p:cNvSpPr>
          <p:nvPr>
            <p:ph type="body" idx="1"/>
            <p:custDataLst>
              <p:tags r:id="rId3"/>
            </p:custDataLst>
          </p:nvPr>
        </p:nvSpPr>
        <p:spPr>
          <a:ln cap="flat" algn="ctr">
            <a:miter lim="800000"/>
            <a:headEnd type="none" w="med" len="med"/>
            <a:tailEnd type="none" w="med" len="med"/>
          </a:ln>
        </p:spPr>
        <p:txBody>
          <a:bodyPr>
            <a:noAutofit/>
          </a:bodyPr>
          <a:lstStyle>
            <a:lvl1pPr marL="342900" indent="-342900" algn="l" defTabSz="914400" rtl="0" eaLnBrk="0" fontAlgn="base" hangingPunct="0">
              <a:lnSpc>
                <a:spcPct val="100000"/>
              </a:lnSpc>
              <a:spcBef>
                <a:spcPct val="20000"/>
              </a:spcBef>
              <a:spcAft>
                <a:spcPct val="0"/>
              </a:spcAft>
              <a:buClr>
                <a:schemeClr val="folHlink"/>
              </a:buClr>
              <a:buSzPct val="90000"/>
              <a:buFont typeface="Wingdings" pitchFamily="2" charset="2"/>
              <a:buChar char="n"/>
              <a:defRPr kumimoji="0" lang="en-US" altLang="en-US" sz="28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Pct val="75000"/>
              <a:buFont typeface="Wingdings" pitchFamily="2" charset="2"/>
              <a:buChar char="n"/>
              <a:defRPr kumimoji="0" lang="en-US" altLang="en-US" sz="26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
                <a:schemeClr val="folHlink"/>
              </a:buClr>
              <a:buSzPct val="55000"/>
              <a:buFont typeface="Wingdings" pitchFamily="2" charset="2"/>
              <a:buChar char="n"/>
              <a:defRPr kumimoji="0" lang="en-US" altLang="en-US" sz="23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9pPr>
          </a:lstStyle>
          <a:p>
            <a:pPr eaLnBrk="1" hangingPunct="1">
              <a:buClr>
                <a:srgbClr val="B2B2B2"/>
              </a:buClr>
            </a:pPr>
            <a:r>
              <a:rPr sz="5200" kern="1200">
                <a:ln w="9525" cap="flat" cmpd="sng" algn="ctr">
                  <a:noFill/>
                  <a:prstDash val="solid"/>
                  <a:round/>
                  <a:headEnd type="none" w="med" len="med"/>
                  <a:tailEnd type="none" w="med" len="med"/>
                </a:ln>
                <a:solidFill>
                  <a:srgbClr val="000000"/>
                </a:solidFill>
                <a:sym typeface="Wingdings"/>
              </a:rPr>
              <a:t>O.R.C. §1702.30(B) </a:t>
            </a:r>
            <a:endParaRPr sz="5200" kern="1200"/>
          </a:p>
          <a:p>
            <a:pPr eaLnBrk="1" hangingPunct="1">
              <a:buClr>
                <a:srgbClr val="B2B2B2"/>
              </a:buClr>
            </a:pPr>
            <a:r>
              <a:rPr sz="5200" kern="1200">
                <a:ln w="9525" cap="flat" cmpd="sng" algn="ctr">
                  <a:noFill/>
                  <a:prstDash val="solid"/>
                  <a:round/>
                  <a:headEnd type="none" w="med" len="med"/>
                  <a:tailEnd type="none" w="med" len="med"/>
                </a:ln>
                <a:solidFill>
                  <a:srgbClr val="000000"/>
                </a:solidFill>
                <a:sym typeface="Wingdings"/>
              </a:rPr>
              <a:t>A director shall perform the duties of a director, including the duties as a member of any committee of the directors upon which the director may serve, in </a:t>
            </a:r>
            <a:r>
              <a:rPr sz="5200" b="1" i="1" kern="1200">
                <a:ln w="9525" cap="flat" cmpd="sng" algn="ctr">
                  <a:noFill/>
                  <a:prstDash val="solid"/>
                  <a:round/>
                  <a:headEnd type="none" w="med" len="med"/>
                  <a:tailEnd type="none" w="med" len="med"/>
                </a:ln>
                <a:solidFill>
                  <a:srgbClr val="000000"/>
                </a:solidFill>
                <a:sym typeface="Wingdings"/>
              </a:rPr>
              <a:t>good faith</a:t>
            </a:r>
            <a:r>
              <a:rPr sz="5200" kern="1200">
                <a:ln w="9525" cap="flat" cmpd="sng" algn="ctr">
                  <a:noFill/>
                  <a:prstDash val="solid"/>
                  <a:round/>
                  <a:headEnd type="none" w="med" len="med"/>
                  <a:tailEnd type="none" w="med" len="med"/>
                </a:ln>
                <a:solidFill>
                  <a:srgbClr val="000000"/>
                </a:solidFill>
                <a:sym typeface="Wingdings"/>
              </a:rPr>
              <a:t>, in a manner the director reasonably believes to be </a:t>
            </a:r>
            <a:r>
              <a:rPr sz="5200" b="1" i="1" kern="1200">
                <a:ln w="9525" cap="flat" cmpd="sng" algn="ctr">
                  <a:noFill/>
                  <a:prstDash val="solid"/>
                  <a:round/>
                  <a:headEnd type="none" w="med" len="med"/>
                  <a:tailEnd type="none" w="med" len="med"/>
                </a:ln>
                <a:solidFill>
                  <a:srgbClr val="000000"/>
                </a:solidFill>
                <a:sym typeface="Wingdings"/>
              </a:rPr>
              <a:t>in or not opposed to the best interests of the corporation</a:t>
            </a:r>
            <a:r>
              <a:rPr sz="5200" kern="1200">
                <a:ln w="9525" cap="flat" cmpd="sng" algn="ctr">
                  <a:noFill/>
                  <a:prstDash val="solid"/>
                  <a:round/>
                  <a:headEnd type="none" w="med" len="med"/>
                  <a:tailEnd type="none" w="med" len="med"/>
                </a:ln>
                <a:solidFill>
                  <a:srgbClr val="000000"/>
                </a:solidFill>
                <a:sym typeface="Wingdings"/>
              </a:rPr>
              <a:t>, and with the </a:t>
            </a:r>
            <a:r>
              <a:rPr sz="5200" b="1" i="1" kern="1200">
                <a:ln w="9525" cap="flat" cmpd="sng" algn="ctr">
                  <a:noFill/>
                  <a:prstDash val="solid"/>
                  <a:round/>
                  <a:headEnd type="none" w="med" len="med"/>
                  <a:tailEnd type="none" w="med" len="med"/>
                </a:ln>
                <a:solidFill>
                  <a:srgbClr val="000000"/>
                </a:solidFill>
                <a:sym typeface="Wingdings"/>
              </a:rPr>
              <a:t>care that an ordinarily prudent person in a like position would use under similar circumstances</a:t>
            </a:r>
            <a:r>
              <a:rPr sz="5200" kern="1200">
                <a:ln w="9525" cap="flat" cmpd="sng" algn="ctr">
                  <a:noFill/>
                  <a:prstDash val="solid"/>
                  <a:round/>
                  <a:headEnd type="none" w="med" len="med"/>
                  <a:tailEnd type="none" w="med" len="med"/>
                </a:ln>
                <a:solidFill>
                  <a:srgbClr val="000000"/>
                </a:solidFill>
                <a:sym typeface="Wingdings"/>
              </a:rPr>
              <a:t>.”</a:t>
            </a:r>
            <a:r>
              <a:rPr sz="4800" kern="1200">
                <a:ln w="9525" cap="flat" cmpd="sng" algn="ctr">
                  <a:noFill/>
                  <a:prstDash val="solid"/>
                  <a:round/>
                  <a:headEnd type="none" w="med" len="med"/>
                  <a:tailEnd type="none" w="med" len="med"/>
                </a:ln>
                <a:solidFill>
                  <a:srgbClr val="000000"/>
                </a:solidFill>
                <a:sym typeface="Wingdings"/>
              </a:rPr>
              <a:t> </a:t>
            </a:r>
            <a:endParaRPr sz="4800" kern="1200"/>
          </a:p>
          <a:p>
            <a:pPr eaLnBrk="1" hangingPunct="1">
              <a:buClr>
                <a:srgbClr val="B2B2B2"/>
              </a:buClr>
            </a:pPr>
            <a:endParaRPr sz="4800" kern="1200"/>
          </a:p>
          <a:p>
            <a:pPr eaLnBrk="1" hangingPunct="1">
              <a:buClr>
                <a:srgbClr val="B2B2B2"/>
              </a:buClr>
            </a:pPr>
            <a:endParaRPr sz="5200" kern="1200"/>
          </a:p>
          <a:p>
            <a:pPr eaLnBrk="1" hangingPunct="1">
              <a:buClr>
                <a:srgbClr val="B2B2B2"/>
              </a:buClr>
            </a:pPr>
            <a:endParaRPr sz="5200" kern="1200"/>
          </a:p>
        </p:txBody>
      </p:sp>
    </p:spTree>
    <p:extLst>
      <p:ext uri="{BB962C8B-B14F-4D97-AF65-F5344CB8AC3E}">
        <p14:creationId xmlns:p14="http://schemas.microsoft.com/office/powerpoint/2010/main" val="351442543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182EAFEF-7C4C-47D8-B161-9DABC0585557}" type="slidenum">
              <a:rPr lang="en-US" altLang="en-US">
                <a:ln>
                  <a:noFill/>
                </a:ln>
                <a:solidFill>
                  <a:srgbClr val="000000"/>
                </a:solidFill>
              </a:rPr>
              <a:pPr defTabSz="1828800" eaLnBrk="1" fontAlgn="base" hangingPunct="1">
                <a:spcBef>
                  <a:spcPct val="0"/>
                </a:spcBef>
                <a:spcAft>
                  <a:spcPct val="0"/>
                </a:spcAft>
                <a:buSzPct val="100000"/>
              </a:pPr>
              <a:t>44</a:t>
            </a:fld>
            <a:endParaRPr lang="en-US" altLang="en-US">
              <a:ln>
                <a:noFill/>
              </a:ln>
              <a:solidFill>
                <a:srgbClr val="000000"/>
              </a:solidFill>
            </a:endParaRPr>
          </a:p>
        </p:txBody>
      </p:sp>
      <p:sp>
        <p:nvSpPr>
          <p:cNvPr id="8195" name="Rectangle 2"/>
          <p:cNvSpPr>
            <a:spLocks noGrp="1"/>
          </p:cNvSpPr>
          <p:nvPr>
            <p:ph type="title"/>
            <p:custDataLst>
              <p:tags r:id="rId2"/>
            </p:custDataLst>
          </p:nvPr>
        </p:nvSpPr>
        <p:spPr>
          <a:ln cap="flat" algn="ctr">
            <a:miter lim="800000"/>
            <a:headEnd type="none" w="med" len="med"/>
            <a:tailEnd type="none" w="med" len="med"/>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4200" b="0" i="0" u="none" baseline="0">
                <a:solidFill>
                  <a:schemeClr val="tx2"/>
                </a:solidFill>
                <a:latin typeface="Times New Roman" pitchFamily="18" charset="0"/>
                <a:ea typeface="+mj-ea"/>
                <a:cs typeface="+mj-cs"/>
              </a:defRPr>
            </a:lvl1pPr>
          </a:lstStyle>
          <a:p>
            <a:pPr eaLnBrk="1" hangingPunct="1"/>
            <a:r>
              <a:rPr kern="1200">
                <a:ln w="9525" cap="flat" cmpd="sng" algn="ctr">
                  <a:noFill/>
                  <a:prstDash val="solid"/>
                  <a:round/>
                  <a:headEnd type="none" w="med" len="med"/>
                  <a:tailEnd type="none" w="med" len="med"/>
                </a:ln>
                <a:solidFill>
                  <a:srgbClr val="330033"/>
                </a:solidFill>
                <a:sym typeface="Wingdings"/>
              </a:rPr>
              <a:t>Statutory Standard of Care </a:t>
            </a:r>
            <a:r>
              <a:rPr sz="7200" kern="1200">
                <a:ln w="9525" cap="flat" cmpd="sng" algn="ctr">
                  <a:noFill/>
                  <a:prstDash val="solid"/>
                  <a:round/>
                  <a:headEnd type="none" w="med" len="med"/>
                  <a:tailEnd type="none" w="med" len="med"/>
                </a:ln>
                <a:solidFill>
                  <a:srgbClr val="330033"/>
                </a:solidFill>
                <a:sym typeface="Wingdings"/>
              </a:rPr>
              <a:t>(cont’d)</a:t>
            </a:r>
            <a:endParaRPr sz="7200" kern="1200"/>
          </a:p>
        </p:txBody>
      </p:sp>
      <p:sp>
        <p:nvSpPr>
          <p:cNvPr id="8196" name="Rectangle 3"/>
          <p:cNvSpPr>
            <a:spLocks noGrp="1"/>
          </p:cNvSpPr>
          <p:nvPr>
            <p:ph type="body" idx="1"/>
            <p:custDataLst>
              <p:tags r:id="rId3"/>
            </p:custDataLst>
          </p:nvPr>
        </p:nvSpPr>
        <p:spPr>
          <a:ln cap="flat" algn="ctr">
            <a:miter lim="800000"/>
            <a:headEnd type="none" w="med" len="med"/>
            <a:tailEnd type="none" w="med" len="med"/>
          </a:ln>
        </p:spPr>
        <p:txBody>
          <a:bodyPr>
            <a:noAutofit/>
          </a:bodyPr>
          <a:lstStyle>
            <a:lvl1pPr marL="342900" indent="-342900" algn="l" defTabSz="914400" rtl="0" eaLnBrk="0" fontAlgn="base" hangingPunct="0">
              <a:lnSpc>
                <a:spcPct val="100000"/>
              </a:lnSpc>
              <a:spcBef>
                <a:spcPct val="20000"/>
              </a:spcBef>
              <a:spcAft>
                <a:spcPct val="0"/>
              </a:spcAft>
              <a:buClr>
                <a:schemeClr val="folHlink"/>
              </a:buClr>
              <a:buSzPct val="90000"/>
              <a:buFont typeface="Wingdings" pitchFamily="2" charset="2"/>
              <a:buChar char="n"/>
              <a:defRPr kumimoji="0" lang="en-US" altLang="en-US" sz="28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Pct val="75000"/>
              <a:buFont typeface="Wingdings" pitchFamily="2" charset="2"/>
              <a:buChar char="n"/>
              <a:defRPr kumimoji="0" lang="en-US" altLang="en-US" sz="26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
                <a:schemeClr val="folHlink"/>
              </a:buClr>
              <a:buSzPct val="55000"/>
              <a:buFont typeface="Wingdings" pitchFamily="2" charset="2"/>
              <a:buChar char="n"/>
              <a:defRPr kumimoji="0" lang="en-US" altLang="en-US" sz="23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9pPr>
          </a:lstStyle>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A director’s conduct is measured against a very high evidentiary standard.</a:t>
            </a:r>
            <a:endParaRPr kern="1200"/>
          </a:p>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A director shall not be found to have failed to satisfy his/her duties in accordance with the statute, unless it is proved by clear and convincing evidence that the director has not acted in good faith .  .   .” in the manner stated in subparagraph (B) above.</a:t>
            </a:r>
            <a:endParaRPr kern="1200"/>
          </a:p>
          <a:p>
            <a:pPr eaLnBrk="1" hangingPunct="1">
              <a:buClr>
                <a:srgbClr val="B2B2B2"/>
              </a:buClr>
            </a:pPr>
            <a:endParaRPr kern="1200"/>
          </a:p>
          <a:p>
            <a:pPr eaLnBrk="1" hangingPunct="1">
              <a:buClr>
                <a:srgbClr val="B2B2B2"/>
              </a:buClr>
            </a:pPr>
            <a:endParaRPr kern="1200"/>
          </a:p>
        </p:txBody>
      </p:sp>
    </p:spTree>
    <p:extLst>
      <p:ext uri="{BB962C8B-B14F-4D97-AF65-F5344CB8AC3E}">
        <p14:creationId xmlns:p14="http://schemas.microsoft.com/office/powerpoint/2010/main" val="177731930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BD9E42BE-B363-422E-A44E-455E4BE40075}" type="slidenum">
              <a:rPr lang="en-US" altLang="en-US">
                <a:ln>
                  <a:noFill/>
                </a:ln>
                <a:solidFill>
                  <a:srgbClr val="000000"/>
                </a:solidFill>
              </a:rPr>
              <a:pPr defTabSz="1828800" eaLnBrk="1" fontAlgn="base" hangingPunct="1">
                <a:spcBef>
                  <a:spcPct val="0"/>
                </a:spcBef>
                <a:spcAft>
                  <a:spcPct val="0"/>
                </a:spcAft>
                <a:buSzPct val="100000"/>
              </a:pPr>
              <a:t>45</a:t>
            </a:fld>
            <a:endParaRPr lang="en-US" altLang="en-US">
              <a:ln>
                <a:noFill/>
              </a:ln>
              <a:solidFill>
                <a:srgbClr val="000000"/>
              </a:solidFill>
            </a:endParaRPr>
          </a:p>
        </p:txBody>
      </p:sp>
      <p:sp>
        <p:nvSpPr>
          <p:cNvPr id="9219" name="Rectangle 2"/>
          <p:cNvSpPr>
            <a:spLocks noGrp="1"/>
          </p:cNvSpPr>
          <p:nvPr>
            <p:ph type="title"/>
            <p:custDataLst>
              <p:tags r:id="rId2"/>
            </p:custDataLst>
          </p:nvPr>
        </p:nvSpPr>
        <p:spPr>
          <a:ln cap="flat" algn="ctr">
            <a:miter lim="800000"/>
            <a:headEnd type="none" w="med" len="med"/>
            <a:tailEnd type="none" w="med" len="med"/>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4200" b="0" i="0" u="none" baseline="0">
                <a:solidFill>
                  <a:schemeClr val="tx2"/>
                </a:solidFill>
                <a:latin typeface="Times New Roman" pitchFamily="18" charset="0"/>
                <a:ea typeface="+mj-ea"/>
                <a:cs typeface="+mj-cs"/>
              </a:defRPr>
            </a:lvl1pPr>
          </a:lstStyle>
          <a:p>
            <a:pPr eaLnBrk="1" hangingPunct="1"/>
            <a:r>
              <a:rPr kern="1200">
                <a:ln w="9525" cap="flat" cmpd="sng" algn="ctr">
                  <a:noFill/>
                  <a:prstDash val="solid"/>
                  <a:round/>
                  <a:headEnd type="none" w="med" len="med"/>
                  <a:tailEnd type="none" w="med" len="med"/>
                </a:ln>
                <a:solidFill>
                  <a:srgbClr val="330033"/>
                </a:solidFill>
                <a:sym typeface="Wingdings"/>
              </a:rPr>
              <a:t>Statutory Standard of Care </a:t>
            </a:r>
            <a:r>
              <a:rPr sz="7200" kern="1200">
                <a:ln w="9525" cap="flat" cmpd="sng" algn="ctr">
                  <a:noFill/>
                  <a:prstDash val="solid"/>
                  <a:round/>
                  <a:headEnd type="none" w="med" len="med"/>
                  <a:tailEnd type="none" w="med" len="med"/>
                </a:ln>
                <a:solidFill>
                  <a:srgbClr val="330033"/>
                </a:solidFill>
                <a:sym typeface="Wingdings"/>
              </a:rPr>
              <a:t>(cont’d)</a:t>
            </a:r>
            <a:endParaRPr kern="1200"/>
          </a:p>
        </p:txBody>
      </p:sp>
      <p:sp>
        <p:nvSpPr>
          <p:cNvPr id="8196" name="Rectangle 3"/>
          <p:cNvSpPr>
            <a:spLocks noGrp="1" noChangeArrowheads="1"/>
          </p:cNvSpPr>
          <p:nvPr>
            <p:ph type="body" idx="1"/>
            <p:custDataLst>
              <p:tags r:id="rId3"/>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Subparagraph (D) of the statute provides that a director is liable in damages for any act that the director takes or fails to take as director (only if proved by clear and convincing evidence) that the act or omission of the director was one undertaken i) with a deliberate intent to cause injury to the corporation or ii) with a reckless disregard for the best interests of the corporation.  </a:t>
            </a:r>
          </a:p>
          <a:p>
            <a:pPr eaLnBrk="1" hangingPunct="1"/>
            <a:endParaRPr lang="en-US" altLang="en-US" smtClean="0"/>
          </a:p>
          <a:p>
            <a:pPr eaLnBrk="1" hangingPunct="1"/>
            <a:endParaRPr lang="en-US" altLang="en-US" smtClean="0"/>
          </a:p>
        </p:txBody>
      </p:sp>
      <p:sp>
        <p:nvSpPr>
          <p:cNvPr id="8197" name="Rectangle 4"/>
          <p:cNvSpPr>
            <a:spLocks noChangeArrowheads="1"/>
          </p:cNvSpPr>
          <p:nvPr>
            <p:custDataLst>
              <p:tags r:id="rId4"/>
            </p:custDataLst>
          </p:nvPr>
        </p:nvSpPr>
        <p:spPr bwMode="auto">
          <a:xfrm>
            <a:off x="5334000" y="3657600"/>
            <a:ext cx="91440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endParaRPr lang="en-US" altLang="en-US" sz="4800">
              <a:solidFill>
                <a:srgbClr val="000000"/>
              </a:solidFill>
            </a:endParaRPr>
          </a:p>
        </p:txBody>
      </p:sp>
    </p:spTree>
    <p:extLst>
      <p:ext uri="{BB962C8B-B14F-4D97-AF65-F5344CB8AC3E}">
        <p14:creationId xmlns:p14="http://schemas.microsoft.com/office/powerpoint/2010/main" val="346939889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45DA2EB8-4C86-40C8-BF09-8C101D6318AE}" type="slidenum">
              <a:rPr lang="en-US" altLang="en-US">
                <a:ln>
                  <a:noFill/>
                </a:ln>
                <a:solidFill>
                  <a:srgbClr val="000000"/>
                </a:solidFill>
              </a:rPr>
              <a:pPr defTabSz="1828800" eaLnBrk="1" fontAlgn="base" hangingPunct="1">
                <a:spcBef>
                  <a:spcPct val="0"/>
                </a:spcBef>
                <a:spcAft>
                  <a:spcPct val="0"/>
                </a:spcAft>
                <a:buSzPct val="100000"/>
              </a:pPr>
              <a:t>46</a:t>
            </a:fld>
            <a:endParaRPr lang="en-US" altLang="en-US">
              <a:ln>
                <a:noFill/>
              </a:ln>
              <a:solidFill>
                <a:srgbClr val="000000"/>
              </a:solidFill>
            </a:endParaRPr>
          </a:p>
        </p:txBody>
      </p:sp>
      <p:sp>
        <p:nvSpPr>
          <p:cNvPr id="10243" name="Rectangle 2"/>
          <p:cNvSpPr>
            <a:spLocks noGrp="1"/>
          </p:cNvSpPr>
          <p:nvPr>
            <p:ph type="title"/>
            <p:custDataLst>
              <p:tags r:id="rId2"/>
            </p:custDataLst>
          </p:nvPr>
        </p:nvSpPr>
        <p:spPr>
          <a:ln cap="flat" algn="ctr">
            <a:miter lim="800000"/>
            <a:headEnd type="none" w="med" len="med"/>
            <a:tailEnd type="none" w="med" len="med"/>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4200" b="0" i="0" u="none" baseline="0">
                <a:solidFill>
                  <a:schemeClr val="tx2"/>
                </a:solidFill>
                <a:latin typeface="Times New Roman" pitchFamily="18" charset="0"/>
                <a:ea typeface="+mj-ea"/>
                <a:cs typeface="+mj-cs"/>
              </a:defRPr>
            </a:lvl1pPr>
          </a:lstStyle>
          <a:p>
            <a:pPr eaLnBrk="1" hangingPunct="1"/>
            <a:r>
              <a:rPr sz="7600" kern="1200">
                <a:ln w="9525" cap="flat" cmpd="sng" algn="ctr">
                  <a:noFill/>
                  <a:prstDash val="solid"/>
                  <a:round/>
                  <a:headEnd type="none" w="med" len="med"/>
                  <a:tailEnd type="none" w="med" len="med"/>
                </a:ln>
                <a:solidFill>
                  <a:srgbClr val="330033"/>
                </a:solidFill>
                <a:sym typeface="Wingdings"/>
              </a:rPr>
              <a:t>“Reasonable Belief As To Best Interests of Corporation”</a:t>
            </a:r>
            <a:endParaRPr sz="7600" kern="1200"/>
          </a:p>
        </p:txBody>
      </p:sp>
      <p:sp>
        <p:nvSpPr>
          <p:cNvPr id="10244" name="Rectangle 3"/>
          <p:cNvSpPr>
            <a:spLocks noGrp="1"/>
          </p:cNvSpPr>
          <p:nvPr>
            <p:ph type="body" idx="1"/>
            <p:custDataLst>
              <p:tags r:id="rId3"/>
            </p:custDataLst>
          </p:nvPr>
        </p:nvSpPr>
        <p:spPr>
          <a:ln cap="flat" algn="ctr">
            <a:miter lim="800000"/>
            <a:headEnd type="none" w="med" len="med"/>
            <a:tailEnd type="none" w="med" len="med"/>
          </a:ln>
        </p:spPr>
        <p:txBody>
          <a:bodyPr>
            <a:noAutofit/>
          </a:bodyPr>
          <a:lstStyle>
            <a:lvl1pPr marL="342900" indent="-342900" algn="l" defTabSz="914400" rtl="0" eaLnBrk="0" fontAlgn="base" hangingPunct="0">
              <a:lnSpc>
                <a:spcPct val="100000"/>
              </a:lnSpc>
              <a:spcBef>
                <a:spcPct val="20000"/>
              </a:spcBef>
              <a:spcAft>
                <a:spcPct val="0"/>
              </a:spcAft>
              <a:buClr>
                <a:schemeClr val="folHlink"/>
              </a:buClr>
              <a:buSzPct val="90000"/>
              <a:buFont typeface="Wingdings" pitchFamily="2" charset="2"/>
              <a:buChar char="n"/>
              <a:defRPr kumimoji="0" lang="en-US" altLang="en-US" sz="28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Pct val="75000"/>
              <a:buFont typeface="Wingdings" pitchFamily="2" charset="2"/>
              <a:buChar char="n"/>
              <a:defRPr kumimoji="0" lang="en-US" altLang="en-US" sz="26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
                <a:schemeClr val="folHlink"/>
              </a:buClr>
              <a:buSzPct val="55000"/>
              <a:buFont typeface="Wingdings" pitchFamily="2" charset="2"/>
              <a:buChar char="n"/>
              <a:defRPr kumimoji="0" lang="en-US" altLang="en-US" sz="23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9pPr>
          </a:lstStyle>
          <a:p>
            <a:pPr eaLnBrk="1" hangingPunct="1">
              <a:buClr>
                <a:srgbClr val="B2B2B2"/>
              </a:buClr>
            </a:pPr>
            <a:r>
              <a:rPr sz="4800" kern="1200">
                <a:ln w="9525" cap="flat" cmpd="sng" algn="ctr">
                  <a:noFill/>
                  <a:prstDash val="solid"/>
                  <a:round/>
                  <a:headEnd type="none" w="med" len="med"/>
                  <a:tailEnd type="none" w="med" len="med"/>
                </a:ln>
                <a:solidFill>
                  <a:srgbClr val="000000"/>
                </a:solidFill>
                <a:sym typeface="Wingdings"/>
              </a:rPr>
              <a:t>Subparagraph (E) of the statute provides that “ .   .   .   in determining what a director reasonably believes is in the best interests of the corporation, a director </a:t>
            </a:r>
            <a:r>
              <a:rPr sz="4800" u="sng" kern="1200">
                <a:ln w="9525" cap="flat" cmpd="sng" algn="ctr">
                  <a:noFill/>
                  <a:prstDash val="solid"/>
                  <a:round/>
                  <a:headEnd type="none" w="med" len="med"/>
                  <a:tailEnd type="none" w="med" len="med"/>
                </a:ln>
                <a:solidFill>
                  <a:srgbClr val="000000"/>
                </a:solidFill>
                <a:sym typeface="Wingdings"/>
              </a:rPr>
              <a:t>shall </a:t>
            </a:r>
            <a:r>
              <a:rPr sz="4800" kern="1200">
                <a:ln w="9525" cap="flat" cmpd="sng" algn="ctr">
                  <a:noFill/>
                  <a:prstDash val="solid"/>
                  <a:round/>
                  <a:headEnd type="none" w="med" len="med"/>
                  <a:tailEnd type="none" w="med" len="med"/>
                </a:ln>
                <a:solidFill>
                  <a:srgbClr val="000000"/>
                </a:solidFill>
                <a:sym typeface="Wingdings"/>
              </a:rPr>
              <a:t>consider the purposes of the corporation and </a:t>
            </a:r>
            <a:r>
              <a:rPr sz="4800" u="sng" kern="1200">
                <a:ln w="9525" cap="flat" cmpd="sng" algn="ctr">
                  <a:noFill/>
                  <a:prstDash val="solid"/>
                  <a:round/>
                  <a:headEnd type="none" w="med" len="med"/>
                  <a:tailEnd type="none" w="med" len="med"/>
                </a:ln>
                <a:solidFill>
                  <a:srgbClr val="000000"/>
                </a:solidFill>
                <a:sym typeface="Wingdings"/>
              </a:rPr>
              <a:t>may </a:t>
            </a:r>
            <a:r>
              <a:rPr sz="4800" kern="1200">
                <a:ln w="9525" cap="flat" cmpd="sng" algn="ctr">
                  <a:noFill/>
                  <a:prstDash val="solid"/>
                  <a:round/>
                  <a:headEnd type="none" w="med" len="med"/>
                  <a:tailEnd type="none" w="med" len="med"/>
                </a:ln>
                <a:solidFill>
                  <a:srgbClr val="000000"/>
                </a:solidFill>
                <a:sym typeface="Wingdings"/>
              </a:rPr>
              <a:t>consider any of the following:</a:t>
            </a:r>
            <a:endParaRPr sz="4800" kern="1200"/>
          </a:p>
          <a:p>
            <a:pPr eaLnBrk="1" hangingPunct="1">
              <a:buClr>
                <a:srgbClr val="B2B2B2"/>
              </a:buClr>
            </a:pPr>
            <a:r>
              <a:rPr sz="4800" kern="1200">
                <a:ln w="9525" cap="flat" cmpd="sng" algn="ctr">
                  <a:noFill/>
                  <a:prstDash val="solid"/>
                  <a:round/>
                  <a:headEnd type="none" w="med" len="med"/>
                  <a:tailEnd type="none" w="med" len="med"/>
                </a:ln>
                <a:solidFill>
                  <a:srgbClr val="000000"/>
                </a:solidFill>
                <a:sym typeface="Wingdings"/>
              </a:rPr>
              <a:t> the interests of the employees, suppliers, creditors, and customers;</a:t>
            </a:r>
            <a:endParaRPr sz="4800" kern="1200"/>
          </a:p>
          <a:p>
            <a:pPr eaLnBrk="1" hangingPunct="1">
              <a:buClr>
                <a:srgbClr val="B2B2B2"/>
              </a:buClr>
            </a:pPr>
            <a:r>
              <a:rPr sz="4800" kern="1200">
                <a:ln w="9525" cap="flat" cmpd="sng" algn="ctr">
                  <a:noFill/>
                  <a:prstDash val="solid"/>
                  <a:round/>
                  <a:headEnd type="none" w="med" len="med"/>
                  <a:tailEnd type="none" w="med" len="med"/>
                </a:ln>
                <a:solidFill>
                  <a:srgbClr val="000000"/>
                </a:solidFill>
                <a:sym typeface="Wingdings"/>
              </a:rPr>
              <a:t> the economy of this state and of the nation;</a:t>
            </a:r>
            <a:endParaRPr sz="4800" kern="1200"/>
          </a:p>
          <a:p>
            <a:pPr eaLnBrk="1" hangingPunct="1">
              <a:buClr>
                <a:srgbClr val="B2B2B2"/>
              </a:buClr>
            </a:pPr>
            <a:r>
              <a:rPr sz="4800" kern="1200">
                <a:ln w="9525" cap="flat" cmpd="sng" algn="ctr">
                  <a:noFill/>
                  <a:prstDash val="solid"/>
                  <a:round/>
                  <a:headEnd type="none" w="med" len="med"/>
                  <a:tailEnd type="none" w="med" len="med"/>
                </a:ln>
                <a:solidFill>
                  <a:srgbClr val="000000"/>
                </a:solidFill>
                <a:sym typeface="Wingdings"/>
              </a:rPr>
              <a:t> community and societal considerations; and,</a:t>
            </a:r>
            <a:endParaRPr sz="4800" kern="1200"/>
          </a:p>
          <a:p>
            <a:pPr eaLnBrk="1" hangingPunct="1">
              <a:buClr>
                <a:srgbClr val="B2B2B2"/>
              </a:buClr>
            </a:pPr>
            <a:r>
              <a:rPr sz="4800" kern="1200">
                <a:ln w="9525" cap="flat" cmpd="sng" algn="ctr">
                  <a:noFill/>
                  <a:prstDash val="solid"/>
                  <a:round/>
                  <a:headEnd type="none" w="med" len="med"/>
                  <a:tailEnd type="none" w="med" len="med"/>
                </a:ln>
                <a:solidFill>
                  <a:srgbClr val="000000"/>
                </a:solidFill>
                <a:sym typeface="Wingdings"/>
              </a:rPr>
              <a:t> the long-term and short-term best interests of the corporation  .    .   .” </a:t>
            </a:r>
            <a:endParaRPr sz="4800" kern="1200"/>
          </a:p>
        </p:txBody>
      </p:sp>
    </p:spTree>
    <p:extLst>
      <p:ext uri="{BB962C8B-B14F-4D97-AF65-F5344CB8AC3E}">
        <p14:creationId xmlns:p14="http://schemas.microsoft.com/office/powerpoint/2010/main" val="361875088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4A62F6F5-CAA2-41B3-8AA8-4B0E65F00A0E}" type="slidenum">
              <a:rPr lang="en-US" altLang="en-US">
                <a:ln>
                  <a:noFill/>
                </a:ln>
                <a:solidFill>
                  <a:srgbClr val="000000"/>
                </a:solidFill>
              </a:rPr>
              <a:pPr defTabSz="1828800" eaLnBrk="1" fontAlgn="base" hangingPunct="1">
                <a:spcBef>
                  <a:spcPct val="0"/>
                </a:spcBef>
                <a:spcAft>
                  <a:spcPct val="0"/>
                </a:spcAft>
                <a:buSzPct val="100000"/>
              </a:pPr>
              <a:t>47</a:t>
            </a:fld>
            <a:endParaRPr lang="en-US" altLang="en-US">
              <a:ln>
                <a:noFill/>
              </a:ln>
              <a:solidFill>
                <a:srgbClr val="000000"/>
              </a:solidFill>
            </a:endParaRPr>
          </a:p>
        </p:txBody>
      </p:sp>
      <p:sp>
        <p:nvSpPr>
          <p:cNvPr id="10243"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Business Judgment Rule</a:t>
            </a:r>
          </a:p>
        </p:txBody>
      </p:sp>
      <p:sp>
        <p:nvSpPr>
          <p:cNvPr id="10244" name="Rectangle 3"/>
          <p:cNvSpPr>
            <a:spLocks noGrp="1" noChangeArrowheads="1"/>
          </p:cNvSpPr>
          <p:nvPr>
            <p:ph type="body" idx="1"/>
            <p:custDataLst>
              <p:tags r:id="rId3"/>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Nonprofit Directors are left solely to their own honest and unselfish judgment.</a:t>
            </a:r>
          </a:p>
          <a:p>
            <a:pPr eaLnBrk="1" hangingPunct="1"/>
            <a:endParaRPr lang="en-US" altLang="en-US" smtClean="0"/>
          </a:p>
          <a:p>
            <a:pPr eaLnBrk="1" hangingPunct="1"/>
            <a:r>
              <a:rPr lang="en-US" altLang="en-US" smtClean="0"/>
              <a:t>Courts will not second-guess directors if directors comply with duties of care and loyalty</a:t>
            </a:r>
          </a:p>
          <a:p>
            <a:pPr eaLnBrk="1" hangingPunct="1"/>
            <a:endParaRPr lang="en-US" altLang="en-US" smtClean="0"/>
          </a:p>
          <a:p>
            <a:pPr eaLnBrk="1" hangingPunct="1"/>
            <a:r>
              <a:rPr lang="en-US" altLang="en-US" smtClean="0"/>
              <a:t>Process is critical</a:t>
            </a:r>
          </a:p>
        </p:txBody>
      </p:sp>
    </p:spTree>
    <p:extLst>
      <p:ext uri="{BB962C8B-B14F-4D97-AF65-F5344CB8AC3E}">
        <p14:creationId xmlns:p14="http://schemas.microsoft.com/office/powerpoint/2010/main" val="313243357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C89B5E6E-1941-4EA8-B525-BE423CB6EAED}" type="slidenum">
              <a:rPr lang="en-US" altLang="en-US">
                <a:ln>
                  <a:noFill/>
                </a:ln>
                <a:solidFill>
                  <a:srgbClr val="000000"/>
                </a:solidFill>
              </a:rPr>
              <a:pPr defTabSz="1828800" eaLnBrk="1" fontAlgn="base" hangingPunct="1">
                <a:spcBef>
                  <a:spcPct val="0"/>
                </a:spcBef>
                <a:spcAft>
                  <a:spcPct val="0"/>
                </a:spcAft>
                <a:buSzPct val="100000"/>
              </a:pPr>
              <a:t>48</a:t>
            </a:fld>
            <a:endParaRPr lang="en-US" altLang="en-US">
              <a:ln>
                <a:noFill/>
              </a:ln>
              <a:solidFill>
                <a:srgbClr val="000000"/>
              </a:solidFill>
            </a:endParaRPr>
          </a:p>
        </p:txBody>
      </p:sp>
      <p:sp>
        <p:nvSpPr>
          <p:cNvPr id="11267"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Duties of Nonprofit Directors</a:t>
            </a:r>
          </a:p>
        </p:txBody>
      </p:sp>
      <p:sp>
        <p:nvSpPr>
          <p:cNvPr id="11268" name="Rectangle 3"/>
          <p:cNvSpPr>
            <a:spLocks noGrp="1" noChangeArrowheads="1"/>
          </p:cNvSpPr>
          <p:nvPr>
            <p:ph type="body" idx="1"/>
            <p:custDataLst>
              <p:tags r:id="rId3"/>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Duty of Care</a:t>
            </a:r>
          </a:p>
          <a:p>
            <a:pPr eaLnBrk="1" hangingPunct="1"/>
            <a:endParaRPr lang="en-US" altLang="en-US" smtClean="0"/>
          </a:p>
          <a:p>
            <a:pPr eaLnBrk="1" hangingPunct="1"/>
            <a:r>
              <a:rPr lang="en-US" altLang="en-US" smtClean="0"/>
              <a:t>Duty of Loyalty</a:t>
            </a:r>
          </a:p>
          <a:p>
            <a:pPr eaLnBrk="1" hangingPunct="1"/>
            <a:endParaRPr lang="en-US" altLang="en-US" smtClean="0"/>
          </a:p>
          <a:p>
            <a:pPr eaLnBrk="1" hangingPunct="1"/>
            <a:r>
              <a:rPr lang="en-US" altLang="en-US" smtClean="0"/>
              <a:t>Duty to Manage Accounts</a:t>
            </a:r>
          </a:p>
          <a:p>
            <a:pPr eaLnBrk="1" hangingPunct="1"/>
            <a:endParaRPr lang="en-US" altLang="en-US" smtClean="0"/>
          </a:p>
          <a:p>
            <a:pPr eaLnBrk="1" hangingPunct="1"/>
            <a:r>
              <a:rPr lang="en-US" altLang="en-US" smtClean="0"/>
              <a:t>Duty of Compliance</a:t>
            </a:r>
          </a:p>
          <a:p>
            <a:pPr eaLnBrk="1" hangingPunct="1"/>
            <a:endParaRPr lang="en-US" altLang="en-US" smtClean="0"/>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355256668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E5194194-B4EB-4782-8B98-DC441B009EC2}" type="slidenum">
              <a:rPr lang="en-US" altLang="en-US">
                <a:ln>
                  <a:noFill/>
                </a:ln>
                <a:solidFill>
                  <a:srgbClr val="000000"/>
                </a:solidFill>
              </a:rPr>
              <a:pPr defTabSz="1828800" eaLnBrk="1" fontAlgn="base" hangingPunct="1">
                <a:spcBef>
                  <a:spcPct val="0"/>
                </a:spcBef>
                <a:spcAft>
                  <a:spcPct val="0"/>
                </a:spcAft>
                <a:buSzPct val="100000"/>
              </a:pPr>
              <a:t>49</a:t>
            </a:fld>
            <a:endParaRPr lang="en-US" altLang="en-US">
              <a:ln>
                <a:noFill/>
              </a:ln>
              <a:solidFill>
                <a:srgbClr val="000000"/>
              </a:solidFill>
            </a:endParaRPr>
          </a:p>
        </p:txBody>
      </p:sp>
      <p:sp>
        <p:nvSpPr>
          <p:cNvPr id="12291"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Directors Owe Duties to:</a:t>
            </a:r>
          </a:p>
        </p:txBody>
      </p:sp>
      <p:sp>
        <p:nvSpPr>
          <p:cNvPr id="13316" name="Rectangle 3"/>
          <p:cNvSpPr>
            <a:spLocks noGrp="1"/>
          </p:cNvSpPr>
          <p:nvPr>
            <p:ph type="body" idx="1"/>
            <p:custDataLst>
              <p:tags r:id="rId3"/>
            </p:custDataLst>
          </p:nvPr>
        </p:nvSpPr>
        <p:spPr>
          <a:ln cap="flat" algn="ctr">
            <a:miter lim="800000"/>
            <a:headEnd type="none" w="med" len="med"/>
            <a:tailEnd type="none" w="med" len="med"/>
          </a:ln>
        </p:spPr>
        <p:txBody>
          <a:bodyPr>
            <a:noAutofit/>
          </a:bodyPr>
          <a:lstStyle>
            <a:lvl1pPr marL="342900" indent="-342900" algn="l" defTabSz="914400" rtl="0" eaLnBrk="0" fontAlgn="base" hangingPunct="0">
              <a:lnSpc>
                <a:spcPct val="100000"/>
              </a:lnSpc>
              <a:spcBef>
                <a:spcPct val="20000"/>
              </a:spcBef>
              <a:spcAft>
                <a:spcPct val="0"/>
              </a:spcAft>
              <a:buClr>
                <a:schemeClr val="folHlink"/>
              </a:buClr>
              <a:buSzPct val="90000"/>
              <a:buFont typeface="Wingdings" pitchFamily="2" charset="2"/>
              <a:buChar char="n"/>
              <a:defRPr kumimoji="0" lang="en-US" altLang="en-US" sz="28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Pct val="75000"/>
              <a:buFont typeface="Wingdings" pitchFamily="2" charset="2"/>
              <a:buChar char="n"/>
              <a:defRPr kumimoji="0" lang="en-US" altLang="en-US" sz="26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
                <a:schemeClr val="folHlink"/>
              </a:buClr>
              <a:buSzPct val="55000"/>
              <a:buFont typeface="Wingdings" pitchFamily="2" charset="2"/>
              <a:buChar char="n"/>
              <a:defRPr kumimoji="0" lang="en-US" altLang="en-US" sz="23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9pPr>
          </a:lstStyle>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Nonprofit Corporation</a:t>
            </a:r>
            <a:endParaRPr kern="1200"/>
          </a:p>
          <a:p>
            <a:pPr eaLnBrk="1" hangingPunct="1">
              <a:buClr>
                <a:srgbClr val="B2B2B2"/>
              </a:buClr>
            </a:pPr>
            <a:endParaRPr kern="1200"/>
          </a:p>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Public</a:t>
            </a:r>
            <a:endParaRPr kern="1200"/>
          </a:p>
          <a:p>
            <a:pPr eaLnBrk="1" hangingPunct="1">
              <a:buClr>
                <a:srgbClr val="B2B2B2"/>
              </a:buClr>
            </a:pPr>
            <a:endParaRPr kern="1200"/>
          </a:p>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Creditors (“zone of insolvency”)</a:t>
            </a:r>
            <a:endParaRPr kern="1200"/>
          </a:p>
          <a:p>
            <a:pPr eaLnBrk="1" hangingPunct="1">
              <a:buClr>
                <a:srgbClr val="B2B2B2"/>
              </a:buClr>
            </a:pPr>
            <a:endParaRPr kern="1200"/>
          </a:p>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Funders</a:t>
            </a:r>
            <a:endParaRPr kern="1200"/>
          </a:p>
        </p:txBody>
      </p:sp>
    </p:spTree>
    <p:extLst>
      <p:ext uri="{BB962C8B-B14F-4D97-AF65-F5344CB8AC3E}">
        <p14:creationId xmlns:p14="http://schemas.microsoft.com/office/powerpoint/2010/main" val="381893596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3327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0" b="0">
                <a:solidFill>
                  <a:schemeClr val="bg1"/>
                </a:solidFill>
                <a:latin typeface="Arial  "/>
                <a:cs typeface="Arial  "/>
              </a:rPr>
              <a:t>Breakout Introduction Groups</a:t>
            </a:r>
          </a:p>
        </p:txBody>
      </p:sp>
      <p:sp>
        <p:nvSpPr>
          <p:cNvPr id="3" name="Footer Placeholder 2"/>
          <p:cNvSpPr>
            <a:spLocks noGrp="1"/>
          </p:cNvSpPr>
          <p:nvPr>
            <p:ph type="ftr" sz="quarter" idx="11"/>
          </p:nvPr>
        </p:nvSpPr>
        <p:spPr/>
        <p:txBody>
          <a:bodyPr/>
          <a:lstStyle/>
          <a:p>
            <a:pPr defTabSz="1828800"/>
            <a:r>
              <a:rPr lang="en-US"/>
              <a:t>Business Volunteers Unlimited</a:t>
            </a:r>
            <a:endParaRPr lang="en-US">
              <a:latin typeface="Arial  "/>
              <a:cs typeface="Arial  "/>
            </a:endParaRPr>
          </a:p>
        </p:txBody>
      </p:sp>
      <p:sp>
        <p:nvSpPr>
          <p:cNvPr id="4" name="Slide Number Placeholder 3"/>
          <p:cNvSpPr>
            <a:spLocks noGrp="1"/>
          </p:cNvSpPr>
          <p:nvPr>
            <p:ph type="sldNum" sz="quarter" idx="12"/>
          </p:nvPr>
        </p:nvSpPr>
        <p:spPr/>
        <p:txBody>
          <a:bodyPr/>
          <a:lstStyle/>
          <a:p>
            <a:pPr defTabSz="1828800"/>
            <a:fld id="{9CAFC4BC-7C0B-344A-BA81-1CDFD15610A9}" type="slidenum">
              <a:rPr lang="en-US"/>
              <a:pPr defTabSz="1828800"/>
              <a:t>5</a:t>
            </a:fld>
            <a:endParaRPr lang="en-US"/>
          </a:p>
        </p:txBody>
      </p:sp>
    </p:spTree>
    <p:extLst>
      <p:ext uri="{BB962C8B-B14F-4D97-AF65-F5344CB8AC3E}">
        <p14:creationId xmlns:p14="http://schemas.microsoft.com/office/powerpoint/2010/main" val="2082909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6BA9FC52-9AB9-4812-BE49-8C4891C95715}" type="slidenum">
              <a:rPr lang="en-US" altLang="en-US">
                <a:ln>
                  <a:noFill/>
                </a:ln>
                <a:solidFill>
                  <a:srgbClr val="000000"/>
                </a:solidFill>
              </a:rPr>
              <a:pPr defTabSz="1828800" eaLnBrk="1" fontAlgn="base" hangingPunct="1">
                <a:spcBef>
                  <a:spcPct val="0"/>
                </a:spcBef>
                <a:spcAft>
                  <a:spcPct val="0"/>
                </a:spcAft>
                <a:buSzPct val="100000"/>
              </a:pPr>
              <a:t>50</a:t>
            </a:fld>
            <a:endParaRPr lang="en-US" altLang="en-US">
              <a:ln>
                <a:noFill/>
              </a:ln>
              <a:solidFill>
                <a:srgbClr val="000000"/>
              </a:solidFill>
            </a:endParaRPr>
          </a:p>
        </p:txBody>
      </p:sp>
      <p:sp>
        <p:nvSpPr>
          <p:cNvPr id="13315"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Duty of Care</a:t>
            </a:r>
          </a:p>
        </p:txBody>
      </p:sp>
      <p:sp>
        <p:nvSpPr>
          <p:cNvPr id="13316" name="Rectangle 3"/>
          <p:cNvSpPr>
            <a:spLocks noGrp="1" noChangeArrowheads="1"/>
          </p:cNvSpPr>
          <p:nvPr>
            <p:ph type="body" idx="1"/>
            <p:custDataLst>
              <p:tags r:id="rId3"/>
            </p:custDataLst>
          </p:nvPr>
        </p:nvSpPr>
        <p:spPr>
          <a:xfrm>
            <a:off x="4572000" y="3200400"/>
            <a:ext cx="15849600" cy="10058400"/>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Regular attendance and participation</a:t>
            </a:r>
          </a:p>
          <a:p>
            <a:pPr eaLnBrk="1" hangingPunct="1"/>
            <a:endParaRPr lang="en-US" altLang="en-US" sz="4000"/>
          </a:p>
          <a:p>
            <a:pPr eaLnBrk="1" hangingPunct="1"/>
            <a:r>
              <a:rPr lang="en-US" altLang="en-US" smtClean="0"/>
              <a:t>Need to be informed</a:t>
            </a:r>
          </a:p>
          <a:p>
            <a:pPr eaLnBrk="1" hangingPunct="1"/>
            <a:endParaRPr lang="en-US" altLang="en-US" sz="4000"/>
          </a:p>
          <a:p>
            <a:pPr eaLnBrk="1" hangingPunct="1"/>
            <a:r>
              <a:rPr lang="en-US" altLang="en-US" smtClean="0"/>
              <a:t>Right to rely on others</a:t>
            </a:r>
          </a:p>
          <a:p>
            <a:pPr eaLnBrk="1" hangingPunct="1"/>
            <a:endParaRPr lang="en-US" altLang="en-US" sz="4000"/>
          </a:p>
          <a:p>
            <a:pPr eaLnBrk="1" hangingPunct="1"/>
            <a:r>
              <a:rPr lang="en-US" altLang="en-US" smtClean="0"/>
              <a:t>Duty of inquiry</a:t>
            </a:r>
          </a:p>
          <a:p>
            <a:pPr eaLnBrk="1" hangingPunct="1"/>
            <a:endParaRPr lang="en-US" altLang="en-US" sz="4000"/>
          </a:p>
          <a:p>
            <a:pPr eaLnBrk="1" hangingPunct="1"/>
            <a:r>
              <a:rPr lang="en-US" altLang="en-US" smtClean="0"/>
              <a:t>Application of considered business judgment</a:t>
            </a:r>
          </a:p>
          <a:p>
            <a:pPr eaLnBrk="1" hangingPunct="1"/>
            <a:endParaRPr lang="en-US" altLang="en-US" smtClean="0"/>
          </a:p>
        </p:txBody>
      </p:sp>
    </p:spTree>
    <p:extLst>
      <p:ext uri="{BB962C8B-B14F-4D97-AF65-F5344CB8AC3E}">
        <p14:creationId xmlns:p14="http://schemas.microsoft.com/office/powerpoint/2010/main" val="63689879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9A13E1F6-D084-48EE-A92A-52CC5578D5DA}" type="slidenum">
              <a:rPr lang="en-US" altLang="en-US">
                <a:ln>
                  <a:noFill/>
                </a:ln>
                <a:solidFill>
                  <a:srgbClr val="000000"/>
                </a:solidFill>
              </a:rPr>
              <a:pPr defTabSz="1828800" eaLnBrk="1" fontAlgn="base" hangingPunct="1">
                <a:spcBef>
                  <a:spcPct val="0"/>
                </a:spcBef>
                <a:spcAft>
                  <a:spcPct val="0"/>
                </a:spcAft>
                <a:buSzPct val="100000"/>
              </a:pPr>
              <a:t>51</a:t>
            </a:fld>
            <a:endParaRPr lang="en-US" altLang="en-US">
              <a:ln>
                <a:noFill/>
              </a:ln>
              <a:solidFill>
                <a:srgbClr val="000000"/>
              </a:solidFill>
            </a:endParaRPr>
          </a:p>
        </p:txBody>
      </p:sp>
      <p:sp>
        <p:nvSpPr>
          <p:cNvPr id="14339"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Regular Attendance </a:t>
            </a:r>
          </a:p>
        </p:txBody>
      </p:sp>
      <p:sp>
        <p:nvSpPr>
          <p:cNvPr id="14340" name="Rectangle 3"/>
          <p:cNvSpPr>
            <a:spLocks noGrp="1" noChangeArrowheads="1"/>
          </p:cNvSpPr>
          <p:nvPr>
            <p:ph type="body" idx="1"/>
            <p:custDataLst>
              <p:tags r:id="rId3"/>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Attention</a:t>
            </a:r>
          </a:p>
          <a:p>
            <a:pPr eaLnBrk="1" hangingPunct="1"/>
            <a:endParaRPr lang="en-US" altLang="en-US" smtClean="0"/>
          </a:p>
          <a:p>
            <a:pPr eaLnBrk="1" hangingPunct="1"/>
            <a:r>
              <a:rPr lang="en-US" altLang="en-US" smtClean="0"/>
              <a:t>Participation</a:t>
            </a:r>
          </a:p>
        </p:txBody>
      </p:sp>
    </p:spTree>
    <p:extLst>
      <p:ext uri="{BB962C8B-B14F-4D97-AF65-F5344CB8AC3E}">
        <p14:creationId xmlns:p14="http://schemas.microsoft.com/office/powerpoint/2010/main" val="187945369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59FD60F9-8090-4868-8CC9-4E2064FEC458}" type="slidenum">
              <a:rPr lang="en-US" altLang="en-US">
                <a:ln>
                  <a:noFill/>
                </a:ln>
                <a:solidFill>
                  <a:srgbClr val="000000"/>
                </a:solidFill>
              </a:rPr>
              <a:pPr defTabSz="1828800" eaLnBrk="1" fontAlgn="base" hangingPunct="1">
                <a:spcBef>
                  <a:spcPct val="0"/>
                </a:spcBef>
                <a:spcAft>
                  <a:spcPct val="0"/>
                </a:spcAft>
                <a:buSzPct val="100000"/>
              </a:pPr>
              <a:t>52</a:t>
            </a:fld>
            <a:endParaRPr lang="en-US" altLang="en-US">
              <a:ln>
                <a:noFill/>
              </a:ln>
              <a:solidFill>
                <a:srgbClr val="000000"/>
              </a:solidFill>
            </a:endParaRPr>
          </a:p>
        </p:txBody>
      </p:sp>
      <p:sp>
        <p:nvSpPr>
          <p:cNvPr id="15363"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Need to be Informed</a:t>
            </a:r>
          </a:p>
        </p:txBody>
      </p:sp>
      <p:sp>
        <p:nvSpPr>
          <p:cNvPr id="15364" name="Rectangle 3"/>
          <p:cNvSpPr>
            <a:spLocks noGrp="1" noChangeArrowheads="1"/>
          </p:cNvSpPr>
          <p:nvPr>
            <p:ph type="body" idx="1"/>
            <p:custDataLst>
              <p:tags r:id="rId3"/>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Gather pertinent information</a:t>
            </a:r>
          </a:p>
          <a:p>
            <a:pPr eaLnBrk="1" hangingPunct="1"/>
            <a:endParaRPr lang="en-US" altLang="en-US" smtClean="0"/>
          </a:p>
          <a:p>
            <a:pPr eaLnBrk="1" hangingPunct="1"/>
            <a:r>
              <a:rPr lang="en-US" altLang="en-US" smtClean="0"/>
              <a:t>Seek independent advice where necessary</a:t>
            </a:r>
          </a:p>
          <a:p>
            <a:pPr eaLnBrk="1" hangingPunct="1"/>
            <a:endParaRPr lang="en-US" altLang="en-US" smtClean="0"/>
          </a:p>
          <a:p>
            <a:pPr eaLnBrk="1" hangingPunct="1"/>
            <a:r>
              <a:rPr lang="en-US" altLang="en-US" smtClean="0"/>
              <a:t>Take appropriate time for study and reflection</a:t>
            </a:r>
          </a:p>
        </p:txBody>
      </p:sp>
    </p:spTree>
    <p:extLst>
      <p:ext uri="{BB962C8B-B14F-4D97-AF65-F5344CB8AC3E}">
        <p14:creationId xmlns:p14="http://schemas.microsoft.com/office/powerpoint/2010/main" val="101822028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992C36EF-5F90-43AD-B9F5-7F4DE074623D}" type="slidenum">
              <a:rPr lang="en-US" altLang="en-US">
                <a:ln>
                  <a:noFill/>
                </a:ln>
                <a:solidFill>
                  <a:srgbClr val="000000"/>
                </a:solidFill>
              </a:rPr>
              <a:pPr defTabSz="1828800" eaLnBrk="1" fontAlgn="base" hangingPunct="1">
                <a:spcBef>
                  <a:spcPct val="0"/>
                </a:spcBef>
                <a:spcAft>
                  <a:spcPct val="0"/>
                </a:spcAft>
                <a:buSzPct val="100000"/>
              </a:pPr>
              <a:t>53</a:t>
            </a:fld>
            <a:endParaRPr lang="en-US" altLang="en-US">
              <a:ln>
                <a:noFill/>
              </a:ln>
              <a:solidFill>
                <a:srgbClr val="000000"/>
              </a:solidFill>
            </a:endParaRPr>
          </a:p>
        </p:txBody>
      </p:sp>
      <p:sp>
        <p:nvSpPr>
          <p:cNvPr id="16387"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Duty of Inquiry</a:t>
            </a:r>
          </a:p>
        </p:txBody>
      </p:sp>
      <p:sp>
        <p:nvSpPr>
          <p:cNvPr id="16388" name="Rectangle 3"/>
          <p:cNvSpPr>
            <a:spLocks noGrp="1" noChangeArrowheads="1"/>
          </p:cNvSpPr>
          <p:nvPr>
            <p:ph type="body" idx="1"/>
            <p:custDataLst>
              <p:tags r:id="rId3"/>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Ask questions</a:t>
            </a:r>
          </a:p>
          <a:p>
            <a:pPr eaLnBrk="1" hangingPunct="1"/>
            <a:endParaRPr lang="en-US" altLang="en-US" smtClean="0"/>
          </a:p>
          <a:p>
            <a:pPr eaLnBrk="1" hangingPunct="1"/>
            <a:r>
              <a:rPr lang="en-US" altLang="en-US" smtClean="0"/>
              <a:t>Exercise healthy skepticism</a:t>
            </a:r>
          </a:p>
        </p:txBody>
      </p:sp>
    </p:spTree>
    <p:extLst>
      <p:ext uri="{BB962C8B-B14F-4D97-AF65-F5344CB8AC3E}">
        <p14:creationId xmlns:p14="http://schemas.microsoft.com/office/powerpoint/2010/main" val="276377184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D4F472B4-32B2-48FC-9B3B-61A839AF53A0}" type="slidenum">
              <a:rPr lang="en-US" altLang="en-US">
                <a:ln>
                  <a:noFill/>
                </a:ln>
                <a:solidFill>
                  <a:srgbClr val="000000"/>
                </a:solidFill>
              </a:rPr>
              <a:pPr defTabSz="1828800" eaLnBrk="1" fontAlgn="base" hangingPunct="1">
                <a:spcBef>
                  <a:spcPct val="0"/>
                </a:spcBef>
                <a:spcAft>
                  <a:spcPct val="0"/>
                </a:spcAft>
                <a:buSzPct val="100000"/>
              </a:pPr>
              <a:t>54</a:t>
            </a:fld>
            <a:endParaRPr lang="en-US" altLang="en-US">
              <a:ln>
                <a:noFill/>
              </a:ln>
              <a:solidFill>
                <a:srgbClr val="000000"/>
              </a:solidFill>
            </a:endParaRPr>
          </a:p>
        </p:txBody>
      </p:sp>
      <p:sp>
        <p:nvSpPr>
          <p:cNvPr id="18435" name="Rectangle 2"/>
          <p:cNvSpPr>
            <a:spLocks noGrp="1"/>
          </p:cNvSpPr>
          <p:nvPr>
            <p:ph type="title"/>
            <p:custDataLst>
              <p:tags r:id="rId2"/>
            </p:custDataLst>
          </p:nvPr>
        </p:nvSpPr>
        <p:spPr>
          <a:ln cap="flat" algn="ctr">
            <a:miter lim="800000"/>
            <a:headEnd type="none" w="med" len="med"/>
            <a:tailEnd type="none" w="med" len="med"/>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4200" b="0" i="0" u="none" baseline="0">
                <a:solidFill>
                  <a:schemeClr val="tx2"/>
                </a:solidFill>
                <a:latin typeface="Times New Roman" pitchFamily="18" charset="0"/>
                <a:ea typeface="+mj-ea"/>
                <a:cs typeface="+mj-cs"/>
              </a:defRPr>
            </a:lvl1pPr>
          </a:lstStyle>
          <a:p>
            <a:pPr algn="ctr" eaLnBrk="1" hangingPunct="1"/>
            <a:r>
              <a:rPr sz="6000" i="1" kern="1200">
                <a:ln w="9525" cap="flat" cmpd="sng" algn="ctr">
                  <a:noFill/>
                  <a:prstDash val="solid"/>
                  <a:round/>
                  <a:headEnd type="none" w="med" len="med"/>
                  <a:tailEnd type="none" w="med" len="med"/>
                </a:ln>
                <a:solidFill>
                  <a:srgbClr val="330033"/>
                </a:solidFill>
                <a:sym typeface="Wingdings"/>
              </a:rPr>
              <a:t/>
            </a:r>
            <a:br>
              <a:rPr sz="6000" i="1" kern="1200">
                <a:ln w="9525" cap="flat" cmpd="sng" algn="ctr">
                  <a:noFill/>
                  <a:prstDash val="solid"/>
                  <a:round/>
                  <a:headEnd type="none" w="med" len="med"/>
                  <a:tailEnd type="none" w="med" len="med"/>
                </a:ln>
                <a:solidFill>
                  <a:srgbClr val="330033"/>
                </a:solidFill>
                <a:sym typeface="Wingdings"/>
              </a:rPr>
            </a:br>
            <a:r>
              <a:rPr sz="6000" i="1" kern="1200">
                <a:ln w="9525" cap="flat" cmpd="sng" algn="ctr">
                  <a:noFill/>
                  <a:prstDash val="solid"/>
                  <a:round/>
                  <a:headEnd type="none" w="med" len="med"/>
                  <a:tailEnd type="none" w="med" len="med"/>
                </a:ln>
                <a:solidFill>
                  <a:srgbClr val="330033"/>
                </a:solidFill>
                <a:sym typeface="Wingdings"/>
              </a:rPr>
              <a:t/>
            </a:r>
            <a:br>
              <a:rPr sz="6000" i="1" kern="1200">
                <a:ln w="9525" cap="flat" cmpd="sng" algn="ctr">
                  <a:noFill/>
                  <a:prstDash val="solid"/>
                  <a:round/>
                  <a:headEnd type="none" w="med" len="med"/>
                  <a:tailEnd type="none" w="med" len="med"/>
                </a:ln>
                <a:solidFill>
                  <a:srgbClr val="330033"/>
                </a:solidFill>
                <a:sym typeface="Wingdings"/>
              </a:rPr>
            </a:br>
            <a:r>
              <a:rPr sz="6000" i="1" kern="1200">
                <a:ln w="9525" cap="flat" cmpd="sng" algn="ctr">
                  <a:noFill/>
                  <a:prstDash val="solid"/>
                  <a:round/>
                  <a:headEnd type="none" w="med" len="med"/>
                  <a:tailEnd type="none" w="med" len="med"/>
                </a:ln>
                <a:solidFill>
                  <a:srgbClr val="330033"/>
                </a:solidFill>
                <a:sym typeface="Wingdings"/>
              </a:rPr>
              <a:t/>
            </a:r>
            <a:br>
              <a:rPr sz="6000" i="1" kern="1200">
                <a:ln w="9525" cap="flat" cmpd="sng" algn="ctr">
                  <a:noFill/>
                  <a:prstDash val="solid"/>
                  <a:round/>
                  <a:headEnd type="none" w="med" len="med"/>
                  <a:tailEnd type="none" w="med" len="med"/>
                </a:ln>
                <a:solidFill>
                  <a:srgbClr val="330033"/>
                </a:solidFill>
                <a:sym typeface="Wingdings"/>
              </a:rPr>
            </a:br>
            <a:r>
              <a:rPr sz="6000" i="1" kern="1200">
                <a:ln w="9525" cap="flat" cmpd="sng" algn="ctr">
                  <a:noFill/>
                  <a:prstDash val="solid"/>
                  <a:round/>
                  <a:headEnd type="none" w="med" len="med"/>
                  <a:tailEnd type="none" w="med" len="med"/>
                </a:ln>
                <a:solidFill>
                  <a:srgbClr val="330033"/>
                </a:solidFill>
                <a:sym typeface="Wingdings"/>
              </a:rPr>
              <a:t/>
            </a:r>
            <a:br>
              <a:rPr sz="6000" i="1" kern="1200">
                <a:ln w="9525" cap="flat" cmpd="sng" algn="ctr">
                  <a:noFill/>
                  <a:prstDash val="solid"/>
                  <a:round/>
                  <a:headEnd type="none" w="med" len="med"/>
                  <a:tailEnd type="none" w="med" len="med"/>
                </a:ln>
                <a:solidFill>
                  <a:srgbClr val="330033"/>
                </a:solidFill>
                <a:sym typeface="Wingdings"/>
              </a:rPr>
            </a:br>
            <a:r>
              <a:rPr sz="6000" i="1" kern="1200">
                <a:ln w="9525" cap="flat" cmpd="sng" algn="ctr">
                  <a:noFill/>
                  <a:prstDash val="solid"/>
                  <a:round/>
                  <a:headEnd type="none" w="med" len="med"/>
                  <a:tailEnd type="none" w="med" len="med"/>
                </a:ln>
                <a:solidFill>
                  <a:srgbClr val="330033"/>
                </a:solidFill>
                <a:sym typeface="Wingdings"/>
              </a:rPr>
              <a:t/>
            </a:r>
            <a:br>
              <a:rPr sz="6000" i="1" kern="1200">
                <a:ln w="9525" cap="flat" cmpd="sng" algn="ctr">
                  <a:noFill/>
                  <a:prstDash val="solid"/>
                  <a:round/>
                  <a:headEnd type="none" w="med" len="med"/>
                  <a:tailEnd type="none" w="med" len="med"/>
                </a:ln>
                <a:solidFill>
                  <a:srgbClr val="330033"/>
                </a:solidFill>
                <a:sym typeface="Wingdings"/>
              </a:rPr>
            </a:br>
            <a:r>
              <a:rPr sz="6000" i="1" kern="1200">
                <a:ln w="9525" cap="flat" cmpd="sng" algn="ctr">
                  <a:noFill/>
                  <a:prstDash val="solid"/>
                  <a:round/>
                  <a:headEnd type="none" w="med" len="med"/>
                  <a:tailEnd type="none" w="med" len="med"/>
                </a:ln>
                <a:solidFill>
                  <a:srgbClr val="330033"/>
                </a:solidFill>
                <a:sym typeface="Wingdings"/>
              </a:rPr>
              <a:t/>
            </a:r>
            <a:br>
              <a:rPr sz="6000" i="1" kern="1200">
                <a:ln w="9525" cap="flat" cmpd="sng" algn="ctr">
                  <a:noFill/>
                  <a:prstDash val="solid"/>
                  <a:round/>
                  <a:headEnd type="none" w="med" len="med"/>
                  <a:tailEnd type="none" w="med" len="med"/>
                </a:ln>
                <a:solidFill>
                  <a:srgbClr val="330033"/>
                </a:solidFill>
                <a:sym typeface="Wingdings"/>
              </a:rPr>
            </a:br>
            <a:r>
              <a:rPr sz="6400" b="1" i="1" kern="1200">
                <a:ln w="9525" cap="flat" cmpd="sng" algn="ctr">
                  <a:noFill/>
                  <a:prstDash val="solid"/>
                  <a:round/>
                  <a:headEnd type="none" w="med" len="med"/>
                  <a:tailEnd type="none" w="med" len="med"/>
                </a:ln>
                <a:solidFill>
                  <a:srgbClr val="330033"/>
                </a:solidFill>
                <a:sym typeface="Wingdings"/>
              </a:rPr>
              <a:t>LAWSUITS AGAINST THE BOARD</a:t>
            </a:r>
            <a:br>
              <a:rPr sz="6400" b="1" i="1" kern="1200">
                <a:ln w="9525" cap="flat" cmpd="sng" algn="ctr">
                  <a:noFill/>
                  <a:prstDash val="solid"/>
                  <a:round/>
                  <a:headEnd type="none" w="med" len="med"/>
                  <a:tailEnd type="none" w="med" len="med"/>
                </a:ln>
                <a:solidFill>
                  <a:srgbClr val="330033"/>
                </a:solidFill>
                <a:sym typeface="Wingdings"/>
              </a:rPr>
            </a:br>
            <a:r>
              <a:rPr sz="6400" b="1" i="1" kern="1200">
                <a:ln w="9525" cap="flat" cmpd="sng" algn="ctr">
                  <a:noFill/>
                  <a:prstDash val="solid"/>
                  <a:round/>
                  <a:headEnd type="none" w="med" len="med"/>
                  <a:tailEnd type="none" w="med" len="med"/>
                </a:ln>
                <a:solidFill>
                  <a:srgbClr val="330033"/>
                </a:solidFill>
                <a:sym typeface="Wingdings"/>
              </a:rPr>
              <a:t/>
            </a:r>
            <a:br>
              <a:rPr sz="6400" b="1" i="1" kern="1200">
                <a:ln w="9525" cap="flat" cmpd="sng" algn="ctr">
                  <a:noFill/>
                  <a:prstDash val="solid"/>
                  <a:round/>
                  <a:headEnd type="none" w="med" len="med"/>
                  <a:tailEnd type="none" w="med" len="med"/>
                </a:ln>
                <a:solidFill>
                  <a:srgbClr val="330033"/>
                </a:solidFill>
                <a:sym typeface="Wingdings"/>
              </a:rPr>
            </a:br>
            <a:r>
              <a:rPr sz="6000" i="1" kern="1200">
                <a:ln w="9525" cap="flat" cmpd="sng" algn="ctr">
                  <a:noFill/>
                  <a:prstDash val="solid"/>
                  <a:round/>
                  <a:headEnd type="none" w="med" len="med"/>
                  <a:tailEnd type="none" w="med" len="med"/>
                </a:ln>
                <a:solidFill>
                  <a:srgbClr val="330033"/>
                </a:solidFill>
                <a:sym typeface="Wingdings"/>
              </a:rPr>
              <a:t>A nonprofit corporation’s board of directors is not a distinct entity from the corporation and is incapable of being sued. </a:t>
            </a:r>
            <a:r>
              <a:rPr sz="6000" i="1" u="sng" kern="1200">
                <a:ln w="9525" cap="flat" cmpd="sng" algn="ctr">
                  <a:noFill/>
                  <a:prstDash val="solid"/>
                  <a:round/>
                  <a:headEnd type="none" w="med" len="med"/>
                  <a:tailEnd type="none" w="med" len="med"/>
                </a:ln>
                <a:solidFill>
                  <a:srgbClr val="330033"/>
                </a:solidFill>
                <a:sym typeface="Wingdings"/>
              </a:rPr>
              <a:t>Flarey v. Youngstown Osteopathic Hosp., 151 Ohio App.3d 92 (2002</a:t>
            </a:r>
            <a:r>
              <a:rPr sz="6000" i="1" kern="1200">
                <a:ln w="9525" cap="flat" cmpd="sng" algn="ctr">
                  <a:noFill/>
                  <a:prstDash val="solid"/>
                  <a:round/>
                  <a:headEnd type="none" w="med" len="med"/>
                  <a:tailEnd type="none" w="med" len="med"/>
                </a:ln>
                <a:solidFill>
                  <a:srgbClr val="330033"/>
                </a:solidFill>
                <a:sym typeface="Wingdings"/>
              </a:rPr>
              <a:t>).</a:t>
            </a:r>
            <a:endParaRPr sz="6000" i="1" kern="1200"/>
          </a:p>
        </p:txBody>
      </p:sp>
      <p:sp>
        <p:nvSpPr>
          <p:cNvPr id="17412" name="Rectangle 3"/>
          <p:cNvSpPr>
            <a:spLocks noGrp="1" noChangeArrowheads="1"/>
          </p:cNvSpPr>
          <p:nvPr>
            <p:ph type="body" idx="1"/>
            <p:custDataLst>
              <p:tags r:id="rId3"/>
            </p:custDataLst>
          </p:nvPr>
        </p:nvSpPr>
        <p:spPr>
          <a:xfrm>
            <a:off x="4267200" y="8077200"/>
            <a:ext cx="16459200" cy="4572000"/>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spcBef>
                <a:spcPct val="0"/>
              </a:spcBef>
            </a:pPr>
            <a:r>
              <a:rPr lang="en-US" altLang="en-US" smtClean="0"/>
              <a:t>A nonprofit board of directors is made up of individuals who can be held liable for corporate torts in their individual capacities only if they participated in the tortious conduct</a:t>
            </a:r>
            <a:r>
              <a:rPr lang="en-US" altLang="en-US" sz="7200"/>
              <a:t>.</a:t>
            </a:r>
          </a:p>
          <a:p>
            <a:pPr eaLnBrk="1" hangingPunct="1"/>
            <a:endParaRPr lang="en-US" altLang="en-US" sz="2800"/>
          </a:p>
          <a:p>
            <a:pPr eaLnBrk="1" hangingPunct="1"/>
            <a:endParaRPr lang="en-US" altLang="en-US" sz="2800"/>
          </a:p>
        </p:txBody>
      </p:sp>
    </p:spTree>
    <p:extLst>
      <p:ext uri="{BB962C8B-B14F-4D97-AF65-F5344CB8AC3E}">
        <p14:creationId xmlns:p14="http://schemas.microsoft.com/office/powerpoint/2010/main" val="132009028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86D8A879-A91A-4291-B33F-44374C81863E}" type="slidenum">
              <a:rPr lang="en-US" altLang="en-US">
                <a:ln>
                  <a:noFill/>
                </a:ln>
                <a:solidFill>
                  <a:srgbClr val="000000"/>
                </a:solidFill>
              </a:rPr>
              <a:pPr defTabSz="1828800" eaLnBrk="1" fontAlgn="base" hangingPunct="1">
                <a:spcBef>
                  <a:spcPct val="0"/>
                </a:spcBef>
                <a:spcAft>
                  <a:spcPct val="0"/>
                </a:spcAft>
                <a:buSzPct val="100000"/>
              </a:pPr>
              <a:t>55</a:t>
            </a:fld>
            <a:endParaRPr lang="en-US" altLang="en-US">
              <a:ln>
                <a:noFill/>
              </a:ln>
              <a:solidFill>
                <a:srgbClr val="000000"/>
              </a:solidFill>
            </a:endParaRPr>
          </a:p>
        </p:txBody>
      </p:sp>
      <p:sp>
        <p:nvSpPr>
          <p:cNvPr id="18435"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Permissible Reliance on Others </a:t>
            </a:r>
          </a:p>
        </p:txBody>
      </p:sp>
      <p:sp>
        <p:nvSpPr>
          <p:cNvPr id="19460" name="Rectangle 3"/>
          <p:cNvSpPr>
            <a:spLocks noGrp="1"/>
          </p:cNvSpPr>
          <p:nvPr>
            <p:ph type="body" idx="1"/>
            <p:custDataLst>
              <p:tags r:id="rId3"/>
            </p:custDataLst>
          </p:nvPr>
        </p:nvSpPr>
        <p:spPr>
          <a:xfrm>
            <a:off x="4876800" y="3200400"/>
            <a:ext cx="15544800" cy="10210800"/>
          </a:xfrm>
          <a:ln cap="flat" algn="ctr">
            <a:miter lim="800000"/>
            <a:headEnd type="none" w="med" len="med"/>
            <a:tailEnd type="none" w="med" len="med"/>
          </a:ln>
        </p:spPr>
        <p:txBody>
          <a:bodyPr>
            <a:noAutofit/>
          </a:bodyPr>
          <a:lstStyle>
            <a:lvl1pPr marL="342900" indent="-342900" algn="l" defTabSz="914400" rtl="0" eaLnBrk="0" fontAlgn="base" hangingPunct="0">
              <a:lnSpc>
                <a:spcPct val="100000"/>
              </a:lnSpc>
              <a:spcBef>
                <a:spcPct val="20000"/>
              </a:spcBef>
              <a:spcAft>
                <a:spcPct val="0"/>
              </a:spcAft>
              <a:buClr>
                <a:schemeClr val="folHlink"/>
              </a:buClr>
              <a:buSzPct val="90000"/>
              <a:buFont typeface="Wingdings" pitchFamily="2" charset="2"/>
              <a:buChar char="n"/>
              <a:defRPr kumimoji="0" lang="en-US" altLang="en-US" sz="28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Pct val="75000"/>
              <a:buFont typeface="Wingdings" pitchFamily="2" charset="2"/>
              <a:buChar char="n"/>
              <a:defRPr kumimoji="0" lang="en-US" altLang="en-US" sz="26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
                <a:schemeClr val="folHlink"/>
              </a:buClr>
              <a:buSzPct val="55000"/>
              <a:buFont typeface="Wingdings" pitchFamily="2" charset="2"/>
              <a:buChar char="n"/>
              <a:defRPr kumimoji="0" lang="en-US" altLang="en-US" sz="23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9pPr>
          </a:lstStyle>
          <a:p>
            <a:pPr eaLnBrk="1" hangingPunct="1">
              <a:buClr>
                <a:srgbClr val="B2B2B2"/>
              </a:buClr>
            </a:pPr>
            <a:r>
              <a:rPr sz="4400" kern="1200">
                <a:ln w="9525" cap="flat" cmpd="sng" algn="ctr">
                  <a:noFill/>
                  <a:prstDash val="solid"/>
                  <a:round/>
                  <a:headEnd type="none" w="med" len="med"/>
                  <a:tailEnd type="none" w="med" len="med"/>
                </a:ln>
                <a:solidFill>
                  <a:srgbClr val="000000"/>
                </a:solidFill>
                <a:sym typeface="Wingdings"/>
              </a:rPr>
              <a:t>O.R.C. § 1702.30(B) (Good Faith Reliance Test)</a:t>
            </a:r>
            <a:endParaRPr sz="4400" kern="1200"/>
          </a:p>
          <a:p>
            <a:pPr eaLnBrk="1" hangingPunct="1">
              <a:buClr>
                <a:srgbClr val="B2B2B2"/>
              </a:buClr>
            </a:pPr>
            <a:endParaRPr sz="4400" kern="1200"/>
          </a:p>
          <a:p>
            <a:pPr eaLnBrk="1" hangingPunct="1">
              <a:buClr>
                <a:srgbClr val="B2B2B2"/>
              </a:buClr>
            </a:pPr>
            <a:r>
              <a:rPr sz="4400" kern="1200">
                <a:ln w="9525" cap="flat" cmpd="sng" algn="ctr">
                  <a:noFill/>
                  <a:prstDash val="solid"/>
                  <a:round/>
                  <a:headEnd type="none" w="med" len="med"/>
                  <a:tailEnd type="none" w="med" len="med"/>
                </a:ln>
                <a:solidFill>
                  <a:srgbClr val="000000"/>
                </a:solidFill>
                <a:sym typeface="Wingdings"/>
              </a:rPr>
              <a:t>A director is entitled to rely on information, opinions, reports, or statements, including financial statements and other financial data that are prepared or presented by:</a:t>
            </a:r>
            <a:endParaRPr sz="4400" kern="1200"/>
          </a:p>
          <a:p>
            <a:pPr lvl="1" eaLnBrk="1" hangingPunct="1">
              <a:buClr>
                <a:srgbClr val="CCCC99"/>
              </a:buClr>
            </a:pPr>
            <a:r>
              <a:rPr sz="4000" kern="1200">
                <a:ln w="9525" cap="flat" cmpd="sng" algn="ctr">
                  <a:noFill/>
                  <a:prstDash val="solid"/>
                  <a:round/>
                  <a:headEnd type="none" w="med" len="med"/>
                  <a:tailEnd type="none" w="med" len="med"/>
                </a:ln>
                <a:solidFill>
                  <a:srgbClr val="000000"/>
                </a:solidFill>
                <a:ea typeface="Arial"/>
                <a:cs typeface="Arial"/>
                <a:sym typeface="Wingdings"/>
              </a:rPr>
              <a:t>Directors, officers, or employees of the corporation as to matters within their areas of knowledge</a:t>
            </a:r>
            <a:endParaRPr sz="4000" kern="1200"/>
          </a:p>
          <a:p>
            <a:pPr lvl="1" eaLnBrk="1" hangingPunct="1">
              <a:buClr>
                <a:srgbClr val="CCCC99"/>
              </a:buClr>
            </a:pPr>
            <a:r>
              <a:rPr sz="4000" kern="1200">
                <a:ln w="9525" cap="flat" cmpd="sng" algn="ctr">
                  <a:noFill/>
                  <a:prstDash val="solid"/>
                  <a:round/>
                  <a:headEnd type="none" w="med" len="med"/>
                  <a:tailEnd type="none" w="med" len="med"/>
                </a:ln>
                <a:solidFill>
                  <a:srgbClr val="000000"/>
                </a:solidFill>
                <a:ea typeface="Arial"/>
                <a:cs typeface="Arial"/>
                <a:sym typeface="Wingdings"/>
              </a:rPr>
              <a:t>Counsel, public accountants, or other persons as to matters within their professional or expert competence</a:t>
            </a:r>
            <a:endParaRPr sz="4000" kern="1200"/>
          </a:p>
          <a:p>
            <a:pPr lvl="1" eaLnBrk="1" hangingPunct="1">
              <a:buClr>
                <a:srgbClr val="CCCC99"/>
              </a:buClr>
            </a:pPr>
            <a:r>
              <a:rPr sz="4000" kern="1200">
                <a:ln w="9525" cap="flat" cmpd="sng" algn="ctr">
                  <a:noFill/>
                  <a:prstDash val="solid"/>
                  <a:round/>
                  <a:headEnd type="none" w="med" len="med"/>
                  <a:tailEnd type="none" w="med" len="med"/>
                </a:ln>
                <a:solidFill>
                  <a:srgbClr val="000000"/>
                </a:solidFill>
                <a:ea typeface="Arial"/>
                <a:cs typeface="Arial"/>
                <a:sym typeface="Wingdings"/>
              </a:rPr>
              <a:t>Committee of the directors, as to matters within its designated authority</a:t>
            </a:r>
            <a:endParaRPr sz="4000" kern="1200"/>
          </a:p>
          <a:p>
            <a:pPr lvl="1" eaLnBrk="1" hangingPunct="1">
              <a:buClr>
                <a:srgbClr val="CCCC99"/>
              </a:buClr>
            </a:pPr>
            <a:r>
              <a:rPr sz="4200" kern="1200">
                <a:ln w="9525" cap="flat" cmpd="sng" algn="ctr">
                  <a:noFill/>
                  <a:prstDash val="solid"/>
                  <a:round/>
                  <a:headEnd type="none" w="med" len="med"/>
                  <a:tailEnd type="none" w="med" len="med"/>
                </a:ln>
                <a:solidFill>
                  <a:srgbClr val="000000"/>
                </a:solidFill>
                <a:ea typeface="Arial"/>
                <a:cs typeface="Arial"/>
                <a:sym typeface="Wingdings"/>
              </a:rPr>
              <a:t>Reasonable belief  </a:t>
            </a:r>
            <a:endParaRPr sz="4200" kern="1200"/>
          </a:p>
          <a:p>
            <a:pPr eaLnBrk="1" hangingPunct="1">
              <a:buClr>
                <a:srgbClr val="B2B2B2"/>
              </a:buClr>
              <a:buFont typeface="Wingdings" pitchFamily="2" charset="2"/>
              <a:buNone/>
            </a:pPr>
            <a:endParaRPr sz="4200" kern="1200"/>
          </a:p>
        </p:txBody>
      </p:sp>
    </p:spTree>
    <p:extLst>
      <p:ext uri="{BB962C8B-B14F-4D97-AF65-F5344CB8AC3E}">
        <p14:creationId xmlns:p14="http://schemas.microsoft.com/office/powerpoint/2010/main" val="160754102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FCC5050C-0580-47B9-A46A-0EEA268867E3}" type="slidenum">
              <a:rPr lang="en-US" altLang="en-US">
                <a:ln>
                  <a:noFill/>
                </a:ln>
                <a:solidFill>
                  <a:srgbClr val="000000"/>
                </a:solidFill>
              </a:rPr>
              <a:pPr defTabSz="1828800" eaLnBrk="1" fontAlgn="base" hangingPunct="1">
                <a:spcBef>
                  <a:spcPct val="0"/>
                </a:spcBef>
                <a:spcAft>
                  <a:spcPct val="0"/>
                </a:spcAft>
                <a:buSzPct val="100000"/>
              </a:pPr>
              <a:t>56</a:t>
            </a:fld>
            <a:endParaRPr lang="en-US" altLang="en-US">
              <a:ln>
                <a:noFill/>
              </a:ln>
              <a:solidFill>
                <a:srgbClr val="000000"/>
              </a:solidFill>
            </a:endParaRPr>
          </a:p>
        </p:txBody>
      </p:sp>
      <p:sp>
        <p:nvSpPr>
          <p:cNvPr id="20483" name="Rectangle 2"/>
          <p:cNvSpPr>
            <a:spLocks noGrp="1"/>
          </p:cNvSpPr>
          <p:nvPr>
            <p:ph type="title"/>
            <p:custDataLst>
              <p:tags r:id="rId2"/>
            </p:custDataLst>
          </p:nvPr>
        </p:nvSpPr>
        <p:spPr>
          <a:ln cap="flat" algn="ctr">
            <a:miter lim="800000"/>
            <a:headEnd type="none" w="med" len="med"/>
            <a:tailEnd type="none" w="med" len="med"/>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4200" b="0" i="0" u="none" baseline="0">
                <a:solidFill>
                  <a:schemeClr val="tx2"/>
                </a:solidFill>
                <a:latin typeface="Times New Roman" pitchFamily="18" charset="0"/>
                <a:ea typeface="+mj-ea"/>
                <a:cs typeface="+mj-cs"/>
              </a:defRPr>
            </a:lvl1pPr>
          </a:lstStyle>
          <a:p>
            <a:pPr eaLnBrk="1" hangingPunct="1"/>
            <a:r>
              <a:rPr sz="7600" kern="1200">
                <a:ln w="9525" cap="flat" cmpd="sng" algn="ctr">
                  <a:noFill/>
                  <a:prstDash val="solid"/>
                  <a:round/>
                  <a:headEnd type="none" w="med" len="med"/>
                  <a:tailEnd type="none" w="med" len="med"/>
                </a:ln>
                <a:solidFill>
                  <a:srgbClr val="330033"/>
                </a:solidFill>
                <a:sym typeface="Wingdings"/>
              </a:rPr>
              <a:t>Permissible Reliance on Others </a:t>
            </a:r>
            <a:r>
              <a:rPr sz="6800" kern="1200">
                <a:ln w="9525" cap="flat" cmpd="sng" algn="ctr">
                  <a:noFill/>
                  <a:prstDash val="solid"/>
                  <a:round/>
                  <a:headEnd type="none" w="med" len="med"/>
                  <a:tailEnd type="none" w="med" len="med"/>
                </a:ln>
                <a:solidFill>
                  <a:srgbClr val="330033"/>
                </a:solidFill>
                <a:sym typeface="Wingdings"/>
              </a:rPr>
              <a:t>(cont’d)</a:t>
            </a:r>
            <a:endParaRPr sz="6800" kern="1200"/>
          </a:p>
        </p:txBody>
      </p:sp>
      <p:sp>
        <p:nvSpPr>
          <p:cNvPr id="19460" name="Rectangle 3"/>
          <p:cNvSpPr>
            <a:spLocks noGrp="1" noChangeArrowheads="1"/>
          </p:cNvSpPr>
          <p:nvPr>
            <p:ph type="body" idx="1"/>
            <p:custDataLst>
              <p:tags r:id="rId3"/>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A nonprofit director </a:t>
            </a:r>
            <a:r>
              <a:rPr lang="en-US" altLang="en-US" sz="5400"/>
              <a:t>shall not be considered to be acting in good faith if the director has knowledge concerning the matter in question that would cause reliance on information, opinions, reports, or statements to be unwarranted.</a:t>
            </a:r>
          </a:p>
          <a:p>
            <a:pPr eaLnBrk="1" hangingPunct="1"/>
            <a:endParaRPr lang="en-US" altLang="en-US" smtClean="0"/>
          </a:p>
        </p:txBody>
      </p:sp>
    </p:spTree>
    <p:extLst>
      <p:ext uri="{BB962C8B-B14F-4D97-AF65-F5344CB8AC3E}">
        <p14:creationId xmlns:p14="http://schemas.microsoft.com/office/powerpoint/2010/main" val="317466569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31602967-40E6-4A46-9285-CFBF179E60BB}" type="slidenum">
              <a:rPr lang="en-US" altLang="en-US">
                <a:ln>
                  <a:noFill/>
                </a:ln>
                <a:solidFill>
                  <a:srgbClr val="000000"/>
                </a:solidFill>
              </a:rPr>
              <a:pPr defTabSz="1828800" eaLnBrk="1" fontAlgn="base" hangingPunct="1">
                <a:spcBef>
                  <a:spcPct val="0"/>
                </a:spcBef>
                <a:spcAft>
                  <a:spcPct val="0"/>
                </a:spcAft>
                <a:buSzPct val="100000"/>
              </a:pPr>
              <a:t>57</a:t>
            </a:fld>
            <a:endParaRPr lang="en-US" altLang="en-US">
              <a:ln>
                <a:noFill/>
              </a:ln>
              <a:solidFill>
                <a:srgbClr val="000000"/>
              </a:solidFill>
            </a:endParaRPr>
          </a:p>
        </p:txBody>
      </p:sp>
      <p:sp>
        <p:nvSpPr>
          <p:cNvPr id="20483"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z="7600"/>
              <a:t>Liability of Nonprofit Directors</a:t>
            </a:r>
          </a:p>
        </p:txBody>
      </p:sp>
      <p:sp>
        <p:nvSpPr>
          <p:cNvPr id="21508" name="Rectangle 3"/>
          <p:cNvSpPr>
            <a:spLocks noGrp="1"/>
          </p:cNvSpPr>
          <p:nvPr>
            <p:ph type="body" idx="1"/>
            <p:custDataLst>
              <p:tags r:id="rId3"/>
            </p:custDataLst>
          </p:nvPr>
        </p:nvSpPr>
        <p:spPr>
          <a:xfrm>
            <a:off x="4724400" y="3048000"/>
            <a:ext cx="15544800" cy="7924800"/>
          </a:xfrm>
          <a:ln cap="flat" algn="ctr">
            <a:miter lim="800000"/>
            <a:headEnd type="none" w="med" len="med"/>
            <a:tailEnd type="none" w="med" len="med"/>
          </a:ln>
        </p:spPr>
        <p:txBody>
          <a:bodyPr>
            <a:noAutofit/>
          </a:bodyPr>
          <a:lstStyle>
            <a:lvl1pPr marL="342900" indent="-342900" algn="l" defTabSz="914400" rtl="0" eaLnBrk="0" fontAlgn="base" hangingPunct="0">
              <a:lnSpc>
                <a:spcPct val="100000"/>
              </a:lnSpc>
              <a:spcBef>
                <a:spcPct val="20000"/>
              </a:spcBef>
              <a:spcAft>
                <a:spcPct val="0"/>
              </a:spcAft>
              <a:buClr>
                <a:schemeClr val="folHlink"/>
              </a:buClr>
              <a:buSzPct val="90000"/>
              <a:buFont typeface="Wingdings" pitchFamily="2" charset="2"/>
              <a:buChar char="n"/>
              <a:defRPr kumimoji="0" lang="en-US" altLang="en-US" sz="28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Pct val="75000"/>
              <a:buFont typeface="Wingdings" pitchFamily="2" charset="2"/>
              <a:buChar char="n"/>
              <a:defRPr kumimoji="0" lang="en-US" altLang="en-US" sz="26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
                <a:schemeClr val="folHlink"/>
              </a:buClr>
              <a:buSzPct val="55000"/>
              <a:buFont typeface="Wingdings" pitchFamily="2" charset="2"/>
              <a:buChar char="n"/>
              <a:defRPr kumimoji="0" lang="en-US" altLang="en-US" sz="23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9pPr>
          </a:lstStyle>
          <a:p>
            <a:pPr eaLnBrk="1" hangingPunct="1">
              <a:lnSpc>
                <a:spcPct val="80000"/>
              </a:lnSpc>
              <a:buClr>
                <a:srgbClr val="B2B2B2"/>
              </a:buClr>
            </a:pPr>
            <a:r>
              <a:rPr sz="4800" kern="1200">
                <a:ln w="9525" cap="flat" cmpd="sng" algn="ctr">
                  <a:noFill/>
                  <a:prstDash val="solid"/>
                  <a:round/>
                  <a:headEnd type="none" w="med" len="med"/>
                  <a:tailEnd type="none" w="med" len="med"/>
                </a:ln>
                <a:solidFill>
                  <a:srgbClr val="000000"/>
                </a:solidFill>
                <a:sym typeface="Wingdings"/>
              </a:rPr>
              <a:t>O.R.C. §1702.55 (A) Members, directors, and officers shall not be personally liable for any obligation of the corporation. </a:t>
            </a:r>
            <a:endParaRPr sz="4800" kern="1200"/>
          </a:p>
          <a:p>
            <a:pPr eaLnBrk="1" hangingPunct="1">
              <a:lnSpc>
                <a:spcPct val="80000"/>
              </a:lnSpc>
              <a:buClr>
                <a:srgbClr val="B2B2B2"/>
              </a:buClr>
            </a:pPr>
            <a:endParaRPr sz="3600" kern="1200"/>
          </a:p>
          <a:p>
            <a:pPr eaLnBrk="1" hangingPunct="1">
              <a:lnSpc>
                <a:spcPct val="80000"/>
              </a:lnSpc>
              <a:buClr>
                <a:srgbClr val="B2B2B2"/>
              </a:buClr>
            </a:pPr>
            <a:r>
              <a:rPr sz="4800" kern="1200">
                <a:ln w="9525" cap="flat" cmpd="sng" algn="ctr">
                  <a:noFill/>
                  <a:prstDash val="solid"/>
                  <a:round/>
                  <a:headEnd type="none" w="med" len="med"/>
                  <a:tailEnd type="none" w="med" len="med"/>
                </a:ln>
                <a:solidFill>
                  <a:srgbClr val="000000"/>
                </a:solidFill>
                <a:sym typeface="Wingdings"/>
              </a:rPr>
              <a:t>O.R.C. §1702.55(B) Liability for specific acts that violate the NPC Law include a vote for or assent to:</a:t>
            </a:r>
            <a:endParaRPr sz="4800" kern="1200"/>
          </a:p>
          <a:p>
            <a:pPr lvl="1" eaLnBrk="1" hangingPunct="1">
              <a:lnSpc>
                <a:spcPct val="80000"/>
              </a:lnSpc>
              <a:buClr>
                <a:srgbClr val="CCCC99"/>
              </a:buClr>
            </a:pPr>
            <a:r>
              <a:rPr sz="4400" kern="1200">
                <a:ln w="9525" cap="flat" cmpd="sng" algn="ctr">
                  <a:noFill/>
                  <a:prstDash val="solid"/>
                  <a:round/>
                  <a:headEnd type="none" w="med" len="med"/>
                  <a:tailEnd type="none" w="med" len="med"/>
                </a:ln>
                <a:solidFill>
                  <a:srgbClr val="000000"/>
                </a:solidFill>
                <a:ea typeface="Arial"/>
                <a:cs typeface="Arial"/>
                <a:sym typeface="Wingdings"/>
              </a:rPr>
              <a:t>a distribution of assets to members contrary to law or the articles</a:t>
            </a:r>
            <a:endParaRPr sz="4400" kern="1200"/>
          </a:p>
          <a:p>
            <a:pPr lvl="1" eaLnBrk="1" hangingPunct="1">
              <a:lnSpc>
                <a:spcPct val="80000"/>
              </a:lnSpc>
              <a:buClr>
                <a:srgbClr val="CCCC99"/>
              </a:buClr>
            </a:pPr>
            <a:r>
              <a:rPr sz="4400" kern="1200">
                <a:ln w="9525" cap="flat" cmpd="sng" algn="ctr">
                  <a:noFill/>
                  <a:prstDash val="solid"/>
                  <a:round/>
                  <a:headEnd type="none" w="med" len="med"/>
                  <a:tailEnd type="none" w="med" len="med"/>
                </a:ln>
                <a:solidFill>
                  <a:srgbClr val="000000"/>
                </a:solidFill>
                <a:ea typeface="Arial"/>
                <a:cs typeface="Arial"/>
                <a:sym typeface="Wingdings"/>
              </a:rPr>
              <a:t> a distribution of assets to persons other than creditors during the winding up of the affairs of the corporation, on dissolution or otherwise, without the payment of all known obligations of the corporation</a:t>
            </a:r>
            <a:endParaRPr sz="4400" kern="1200"/>
          </a:p>
        </p:txBody>
      </p:sp>
    </p:spTree>
    <p:extLst>
      <p:ext uri="{BB962C8B-B14F-4D97-AF65-F5344CB8AC3E}">
        <p14:creationId xmlns:p14="http://schemas.microsoft.com/office/powerpoint/2010/main" val="237499246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A43D8B33-03DA-4045-94E2-FBA864D32F9B}" type="slidenum">
              <a:rPr lang="en-US" altLang="en-US">
                <a:ln>
                  <a:noFill/>
                </a:ln>
                <a:solidFill>
                  <a:srgbClr val="000000"/>
                </a:solidFill>
              </a:rPr>
              <a:pPr defTabSz="1828800" eaLnBrk="1" fontAlgn="base" hangingPunct="1">
                <a:spcBef>
                  <a:spcPct val="0"/>
                </a:spcBef>
                <a:spcAft>
                  <a:spcPct val="0"/>
                </a:spcAft>
                <a:buSzPct val="100000"/>
              </a:pPr>
              <a:t>58</a:t>
            </a:fld>
            <a:endParaRPr lang="en-US" altLang="en-US">
              <a:ln>
                <a:noFill/>
              </a:ln>
              <a:solidFill>
                <a:srgbClr val="000000"/>
              </a:solidFill>
            </a:endParaRPr>
          </a:p>
        </p:txBody>
      </p:sp>
      <p:sp>
        <p:nvSpPr>
          <p:cNvPr id="22531" name="Rectangle 2"/>
          <p:cNvSpPr>
            <a:spLocks noGrp="1"/>
          </p:cNvSpPr>
          <p:nvPr>
            <p:ph type="title"/>
            <p:custDataLst>
              <p:tags r:id="rId2"/>
            </p:custDataLst>
          </p:nvPr>
        </p:nvSpPr>
        <p:spPr>
          <a:ln cap="flat" algn="ctr">
            <a:miter lim="800000"/>
            <a:headEnd type="none" w="med" len="med"/>
            <a:tailEnd type="none" w="med" len="med"/>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4200" b="0" i="0" u="none" baseline="0">
                <a:solidFill>
                  <a:schemeClr val="tx2"/>
                </a:solidFill>
                <a:latin typeface="Times New Roman" pitchFamily="18" charset="0"/>
                <a:ea typeface="+mj-ea"/>
                <a:cs typeface="+mj-cs"/>
              </a:defRPr>
            </a:lvl1pPr>
          </a:lstStyle>
          <a:p>
            <a:pPr eaLnBrk="1" hangingPunct="1"/>
            <a:r>
              <a:rPr sz="7600" kern="1200">
                <a:ln w="9525" cap="flat" cmpd="sng" algn="ctr">
                  <a:noFill/>
                  <a:prstDash val="solid"/>
                  <a:round/>
                  <a:headEnd type="none" w="med" len="med"/>
                  <a:tailEnd type="none" w="med" len="med"/>
                </a:ln>
                <a:solidFill>
                  <a:srgbClr val="330033"/>
                </a:solidFill>
                <a:sym typeface="Wingdings"/>
              </a:rPr>
              <a:t>Liability of Nonprofit Directors </a:t>
            </a:r>
            <a:r>
              <a:rPr sz="6400" kern="1200">
                <a:ln w="9525" cap="flat" cmpd="sng" algn="ctr">
                  <a:noFill/>
                  <a:prstDash val="solid"/>
                  <a:round/>
                  <a:headEnd type="none" w="med" len="med"/>
                  <a:tailEnd type="none" w="med" len="med"/>
                </a:ln>
                <a:solidFill>
                  <a:srgbClr val="330033"/>
                </a:solidFill>
                <a:sym typeface="Wingdings"/>
              </a:rPr>
              <a:t>(cont’d)</a:t>
            </a:r>
            <a:r>
              <a:rPr sz="7600" kern="1200">
                <a:ln w="9525" cap="flat" cmpd="sng" algn="ctr">
                  <a:noFill/>
                  <a:prstDash val="solid"/>
                  <a:round/>
                  <a:headEnd type="none" w="med" len="med"/>
                  <a:tailEnd type="none" w="med" len="med"/>
                </a:ln>
                <a:solidFill>
                  <a:srgbClr val="330033"/>
                </a:solidFill>
                <a:sym typeface="Wingdings"/>
              </a:rPr>
              <a:t> </a:t>
            </a:r>
            <a:endParaRPr sz="7600" kern="1200"/>
          </a:p>
        </p:txBody>
      </p:sp>
      <p:sp>
        <p:nvSpPr>
          <p:cNvPr id="21508" name="Rectangle 3"/>
          <p:cNvSpPr>
            <a:spLocks noGrp="1" noChangeArrowheads="1"/>
          </p:cNvSpPr>
          <p:nvPr>
            <p:ph type="body" idx="1"/>
            <p:custDataLst>
              <p:tags r:id="rId3"/>
            </p:custDataLst>
          </p:nvPr>
        </p:nvSpPr>
        <p:spPr>
          <a:xfrm>
            <a:off x="4876800" y="3200400"/>
            <a:ext cx="15544800" cy="10058400"/>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lvl="1" eaLnBrk="1" hangingPunct="1"/>
            <a:r>
              <a:rPr lang="en-US" altLang="en-US" smtClean="0"/>
              <a:t>making of loans, other than in the usual conduct of its affairs to an officer, director or member of the corporation (results in director liability to the corporation )</a:t>
            </a:r>
          </a:p>
          <a:p>
            <a:pPr lvl="1" eaLnBrk="1" hangingPunct="1"/>
            <a:r>
              <a:rPr lang="en-US" altLang="en-US" smtClean="0"/>
              <a:t>knowingly receiving any distribution made contrary to law or the articles</a:t>
            </a:r>
          </a:p>
          <a:p>
            <a:pPr lvl="1" eaLnBrk="1" hangingPunct="1"/>
            <a:endParaRPr lang="en-US" altLang="en-US" smtClean="0"/>
          </a:p>
        </p:txBody>
      </p:sp>
    </p:spTree>
    <p:extLst>
      <p:ext uri="{BB962C8B-B14F-4D97-AF65-F5344CB8AC3E}">
        <p14:creationId xmlns:p14="http://schemas.microsoft.com/office/powerpoint/2010/main" val="15940414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28CB431F-8BC6-4C10-BF65-604217867F1C}" type="slidenum">
              <a:rPr lang="en-US" altLang="en-US">
                <a:ln>
                  <a:noFill/>
                </a:ln>
                <a:solidFill>
                  <a:srgbClr val="000000"/>
                </a:solidFill>
              </a:rPr>
              <a:pPr defTabSz="1828800" eaLnBrk="1" fontAlgn="base" hangingPunct="1">
                <a:spcBef>
                  <a:spcPct val="0"/>
                </a:spcBef>
                <a:spcAft>
                  <a:spcPct val="0"/>
                </a:spcAft>
                <a:buSzPct val="100000"/>
              </a:pPr>
              <a:t>59</a:t>
            </a:fld>
            <a:endParaRPr lang="en-US" altLang="en-US">
              <a:ln>
                <a:noFill/>
              </a:ln>
              <a:solidFill>
                <a:srgbClr val="000000"/>
              </a:solidFill>
            </a:endParaRPr>
          </a:p>
        </p:txBody>
      </p:sp>
      <p:sp>
        <p:nvSpPr>
          <p:cNvPr id="22531"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Duty of Loyalty</a:t>
            </a:r>
          </a:p>
        </p:txBody>
      </p:sp>
      <p:sp>
        <p:nvSpPr>
          <p:cNvPr id="22532" name="Rectangle 3"/>
          <p:cNvSpPr>
            <a:spLocks noGrp="1" noChangeArrowheads="1"/>
          </p:cNvSpPr>
          <p:nvPr>
            <p:ph type="body" idx="1"/>
            <p:custDataLst>
              <p:tags r:id="rId3"/>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Conflict of interest transactions</a:t>
            </a:r>
          </a:p>
          <a:p>
            <a:pPr eaLnBrk="1" hangingPunct="1"/>
            <a:endParaRPr lang="en-US" altLang="en-US" smtClean="0"/>
          </a:p>
          <a:p>
            <a:pPr eaLnBrk="1" hangingPunct="1"/>
            <a:r>
              <a:rPr lang="en-US" altLang="en-US" smtClean="0"/>
              <a:t>Fairness to nonprofit corporation; consistency with organizational mission and purpose</a:t>
            </a:r>
          </a:p>
          <a:p>
            <a:pPr eaLnBrk="1" hangingPunct="1"/>
            <a:endParaRPr lang="en-US" altLang="en-US" smtClean="0"/>
          </a:p>
          <a:p>
            <a:pPr eaLnBrk="1" hangingPunct="1"/>
            <a:r>
              <a:rPr lang="en-US" altLang="en-US" smtClean="0"/>
              <a:t>Disclosure and documentation of conflicts</a:t>
            </a:r>
          </a:p>
        </p:txBody>
      </p:sp>
    </p:spTree>
    <p:extLst>
      <p:ext uri="{BB962C8B-B14F-4D97-AF65-F5344CB8AC3E}">
        <p14:creationId xmlns:p14="http://schemas.microsoft.com/office/powerpoint/2010/main" val="8439348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6750" y="1754848"/>
            <a:ext cx="16459200" cy="2645136"/>
          </a:xfrm>
        </p:spPr>
        <p:txBody>
          <a:bodyPr/>
          <a:lstStyle/>
          <a:p>
            <a:pPr algn="ctr"/>
            <a:r>
              <a:rPr lang="en-US" sz="9000" b="1" dirty="0">
                <a:solidFill>
                  <a:srgbClr val="53327A"/>
                </a:solidFill>
                <a:latin typeface="Fira Sans Light" panose="020B0604020202020204" charset="0"/>
                <a:cs typeface="Calibri Light" panose="020F0302020204030204" pitchFamily="34" charset="0"/>
              </a:rPr>
              <a:t>The Role of the Board: </a:t>
            </a:r>
            <a:br>
              <a:rPr lang="en-US" sz="9000" b="1" dirty="0">
                <a:solidFill>
                  <a:srgbClr val="53327A"/>
                </a:solidFill>
                <a:latin typeface="Fira Sans Light" panose="020B0604020202020204" charset="0"/>
                <a:cs typeface="Calibri Light" panose="020F0302020204030204" pitchFamily="34" charset="0"/>
              </a:rPr>
            </a:br>
            <a:r>
              <a:rPr lang="en-US" sz="9000" b="1" dirty="0">
                <a:solidFill>
                  <a:srgbClr val="53327A"/>
                </a:solidFill>
                <a:latin typeface="Fira Sans Light" panose="020B0604020202020204" charset="0"/>
                <a:cs typeface="Calibri Light" panose="020F0302020204030204" pitchFamily="34" charset="0"/>
              </a:rPr>
              <a:t>An Overview</a:t>
            </a:r>
            <a:r>
              <a:rPr lang="en-US" sz="9000" b="1" dirty="0">
                <a:solidFill>
                  <a:srgbClr val="002060"/>
                </a:solidFill>
                <a:latin typeface="Fira Sans Light" panose="020B0604020202020204" charset="0"/>
                <a:cs typeface="Calibri Light" panose="020F0302020204030204" pitchFamily="34" charset="0"/>
              </a:rPr>
              <a:t/>
            </a:r>
            <a:br>
              <a:rPr lang="en-US" sz="9000" b="1" dirty="0">
                <a:solidFill>
                  <a:srgbClr val="002060"/>
                </a:solidFill>
                <a:latin typeface="Fira Sans Light" panose="020B0604020202020204" charset="0"/>
                <a:cs typeface="Calibri Light" panose="020F0302020204030204" pitchFamily="34" charset="0"/>
              </a:rPr>
            </a:br>
            <a:endParaRPr lang="en-US" sz="9000" b="1" dirty="0">
              <a:solidFill>
                <a:srgbClr val="002060"/>
              </a:solidFill>
              <a:latin typeface="Fira Sans Light" panose="020B0604020202020204" charset="0"/>
              <a:cs typeface="Calibri Light" panose="020F0302020204030204" pitchFamily="34" charset="0"/>
            </a:endParaRPr>
          </a:p>
        </p:txBody>
      </p:sp>
      <p:sp>
        <p:nvSpPr>
          <p:cNvPr id="4" name="Footer Placeholder 3"/>
          <p:cNvSpPr>
            <a:spLocks noGrp="1"/>
          </p:cNvSpPr>
          <p:nvPr>
            <p:ph type="ftr" sz="quarter" idx="11"/>
          </p:nvPr>
        </p:nvSpPr>
        <p:spPr/>
        <p:txBody>
          <a:bodyPr/>
          <a:lstStyle/>
          <a:p>
            <a:r>
              <a:rPr lang="en-US"/>
              <a:t>Business Volunteers Unlimited</a:t>
            </a:r>
            <a:endParaRPr lang="en-US">
              <a:latin typeface="Arial  "/>
              <a:cs typeface="Arial  "/>
            </a:endParaRPr>
          </a:p>
        </p:txBody>
      </p:sp>
      <p:sp>
        <p:nvSpPr>
          <p:cNvPr id="5" name="Slide Number Placeholder 4"/>
          <p:cNvSpPr>
            <a:spLocks noGrp="1"/>
          </p:cNvSpPr>
          <p:nvPr>
            <p:ph type="sldNum" sz="quarter" idx="12"/>
          </p:nvPr>
        </p:nvSpPr>
        <p:spPr/>
        <p:txBody>
          <a:bodyPr/>
          <a:lstStyle/>
          <a:p>
            <a:fld id="{9CAFC4BC-7C0B-344A-BA81-1CDFD15610A9}" type="slidenum">
              <a:rPr lang="en-US" smtClean="0"/>
              <a:t>6</a:t>
            </a:fld>
            <a:endParaRPr lang="en-US"/>
          </a:p>
        </p:txBody>
      </p:sp>
      <p:sp>
        <p:nvSpPr>
          <p:cNvPr id="13" name="Rectangle 12"/>
          <p:cNvSpPr/>
          <p:nvPr/>
        </p:nvSpPr>
        <p:spPr>
          <a:xfrm>
            <a:off x="8773456" y="10037864"/>
            <a:ext cx="7632072" cy="1323439"/>
          </a:xfrm>
          <a:prstGeom prst="rect">
            <a:avLst/>
          </a:prstGeom>
        </p:spPr>
        <p:txBody>
          <a:bodyPr wrap="square">
            <a:spAutoFit/>
          </a:bodyPr>
          <a:lstStyle/>
          <a:p>
            <a:pPr algn="ctr"/>
            <a:r>
              <a:rPr lang="en-US" sz="4000">
                <a:solidFill>
                  <a:schemeClr val="tx1">
                    <a:lumMod val="75000"/>
                    <a:lumOff val="25000"/>
                  </a:schemeClr>
                </a:solidFill>
                <a:latin typeface="Calibri Light" panose="020F0302020204030204" pitchFamily="34" charset="0"/>
                <a:cs typeface="Calibri Light" panose="020F0302020204030204" pitchFamily="34" charset="0"/>
              </a:rPr>
              <a:t>Elizabeth Voudouris</a:t>
            </a:r>
          </a:p>
          <a:p>
            <a:pPr algn="ctr"/>
            <a:r>
              <a:rPr lang="en-US" sz="4000" i="1">
                <a:solidFill>
                  <a:schemeClr val="tx1">
                    <a:lumMod val="75000"/>
                    <a:lumOff val="25000"/>
                  </a:schemeClr>
                </a:solidFill>
                <a:latin typeface="Calibri Light" panose="020F0302020204030204" pitchFamily="34" charset="0"/>
                <a:cs typeface="Calibri Light" panose="020F0302020204030204" pitchFamily="34" charset="0"/>
              </a:rPr>
              <a:t>BVU</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7184" y="5226924"/>
            <a:ext cx="3624616" cy="4530772"/>
          </a:xfrm>
          <a:prstGeom prst="rect">
            <a:avLst/>
          </a:prstGeom>
          <a:effectLst>
            <a:softEdge rad="76200"/>
          </a:effectLst>
        </p:spPr>
      </p:pic>
    </p:spTree>
    <p:extLst>
      <p:ext uri="{BB962C8B-B14F-4D97-AF65-F5344CB8AC3E}">
        <p14:creationId xmlns:p14="http://schemas.microsoft.com/office/powerpoint/2010/main" val="1917334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0241A185-8658-41FB-A93C-A1E5C2DD7953}" type="slidenum">
              <a:rPr lang="en-US" altLang="en-US">
                <a:ln>
                  <a:noFill/>
                </a:ln>
                <a:solidFill>
                  <a:srgbClr val="000000"/>
                </a:solidFill>
              </a:rPr>
              <a:pPr defTabSz="1828800" eaLnBrk="1" fontAlgn="base" hangingPunct="1">
                <a:spcBef>
                  <a:spcPct val="0"/>
                </a:spcBef>
                <a:spcAft>
                  <a:spcPct val="0"/>
                </a:spcAft>
                <a:buSzPct val="100000"/>
              </a:pPr>
              <a:t>60</a:t>
            </a:fld>
            <a:endParaRPr lang="en-US" altLang="en-US">
              <a:ln>
                <a:noFill/>
              </a:ln>
              <a:solidFill>
                <a:srgbClr val="000000"/>
              </a:solidFill>
            </a:endParaRPr>
          </a:p>
        </p:txBody>
      </p:sp>
      <p:sp>
        <p:nvSpPr>
          <p:cNvPr id="23555"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Conflict of Interest Transactions</a:t>
            </a:r>
          </a:p>
        </p:txBody>
      </p:sp>
      <p:sp>
        <p:nvSpPr>
          <p:cNvPr id="24580" name="Rectangle 3"/>
          <p:cNvSpPr>
            <a:spLocks noGrp="1"/>
          </p:cNvSpPr>
          <p:nvPr>
            <p:ph type="body" idx="1"/>
            <p:custDataLst>
              <p:tags r:id="rId3"/>
            </p:custDataLst>
          </p:nvPr>
        </p:nvSpPr>
        <p:spPr>
          <a:xfrm>
            <a:off x="4876800" y="3200400"/>
            <a:ext cx="15544800" cy="9601200"/>
          </a:xfrm>
          <a:ln cap="flat" algn="ctr">
            <a:miter lim="800000"/>
            <a:headEnd type="none" w="med" len="med"/>
            <a:tailEnd type="none" w="med" len="med"/>
          </a:ln>
        </p:spPr>
        <p:txBody>
          <a:bodyPr>
            <a:noAutofit/>
          </a:bodyPr>
          <a:lstStyle>
            <a:lvl1pPr marL="342900" indent="-342900" algn="l" defTabSz="914400" rtl="0" eaLnBrk="0" fontAlgn="base" hangingPunct="0">
              <a:lnSpc>
                <a:spcPct val="100000"/>
              </a:lnSpc>
              <a:spcBef>
                <a:spcPct val="20000"/>
              </a:spcBef>
              <a:spcAft>
                <a:spcPct val="0"/>
              </a:spcAft>
              <a:buClr>
                <a:schemeClr val="folHlink"/>
              </a:buClr>
              <a:buSzPct val="90000"/>
              <a:buFont typeface="Wingdings" pitchFamily="2" charset="2"/>
              <a:buChar char="n"/>
              <a:defRPr kumimoji="0" lang="en-US" altLang="en-US" sz="28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Pct val="75000"/>
              <a:buFont typeface="Wingdings" pitchFamily="2" charset="2"/>
              <a:buChar char="n"/>
              <a:defRPr kumimoji="0" lang="en-US" altLang="en-US" sz="26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
                <a:schemeClr val="folHlink"/>
              </a:buClr>
              <a:buSzPct val="55000"/>
              <a:buFont typeface="Wingdings" pitchFamily="2" charset="2"/>
              <a:buChar char="n"/>
              <a:defRPr kumimoji="0" lang="en-US" altLang="en-US" sz="23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9pPr>
          </a:lstStyle>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O.R.C. § 1702.301 Unless otherwise provided in the articles or the regulations:</a:t>
            </a:r>
            <a:endParaRPr kern="1200"/>
          </a:p>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Transactions between or affecting the corporation and its directors or officers are not void or voidable  </a:t>
            </a:r>
            <a:endParaRPr kern="1200"/>
          </a:p>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Transactions between or affecting the corporation and another entity in which a director or officer has a financial or personal interest are not void or voidable </a:t>
            </a:r>
            <a:endParaRPr kern="1200"/>
          </a:p>
        </p:txBody>
      </p:sp>
    </p:spTree>
    <p:extLst>
      <p:ext uri="{BB962C8B-B14F-4D97-AF65-F5344CB8AC3E}">
        <p14:creationId xmlns:p14="http://schemas.microsoft.com/office/powerpoint/2010/main" val="316033001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2900EE43-5CB2-4704-8D9D-B06D5864ABB6}" type="slidenum">
              <a:rPr lang="en-US" altLang="en-US">
                <a:ln>
                  <a:noFill/>
                </a:ln>
                <a:solidFill>
                  <a:srgbClr val="000000"/>
                </a:solidFill>
              </a:rPr>
              <a:pPr defTabSz="1828800" eaLnBrk="1" fontAlgn="base" hangingPunct="1">
                <a:spcBef>
                  <a:spcPct val="0"/>
                </a:spcBef>
                <a:spcAft>
                  <a:spcPct val="0"/>
                </a:spcAft>
                <a:buSzPct val="100000"/>
              </a:pPr>
              <a:t>61</a:t>
            </a:fld>
            <a:endParaRPr lang="en-US" altLang="en-US">
              <a:ln>
                <a:noFill/>
              </a:ln>
              <a:solidFill>
                <a:srgbClr val="000000"/>
              </a:solidFill>
            </a:endParaRPr>
          </a:p>
        </p:txBody>
      </p:sp>
      <p:sp>
        <p:nvSpPr>
          <p:cNvPr id="25603" name="Rectangle 2"/>
          <p:cNvSpPr>
            <a:spLocks noGrp="1"/>
          </p:cNvSpPr>
          <p:nvPr>
            <p:ph type="title"/>
            <p:custDataLst>
              <p:tags r:id="rId2"/>
            </p:custDataLst>
          </p:nvPr>
        </p:nvSpPr>
        <p:spPr>
          <a:ln cap="flat" algn="ctr">
            <a:miter lim="800000"/>
            <a:headEnd type="none" w="med" len="med"/>
            <a:tailEnd type="none" w="med" len="med"/>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4200" b="0" i="0" u="none" baseline="0">
                <a:solidFill>
                  <a:schemeClr val="tx2"/>
                </a:solidFill>
                <a:latin typeface="Times New Roman" pitchFamily="18" charset="0"/>
                <a:ea typeface="+mj-ea"/>
                <a:cs typeface="+mj-cs"/>
              </a:defRPr>
            </a:lvl1pPr>
          </a:lstStyle>
          <a:p>
            <a:pPr eaLnBrk="1" hangingPunct="1"/>
            <a:r>
              <a:rPr sz="7600" kern="1200">
                <a:ln w="9525" cap="flat" cmpd="sng" algn="ctr">
                  <a:noFill/>
                  <a:prstDash val="solid"/>
                  <a:round/>
                  <a:headEnd type="none" w="med" len="med"/>
                  <a:tailEnd type="none" w="med" len="med"/>
                </a:ln>
                <a:solidFill>
                  <a:srgbClr val="330033"/>
                </a:solidFill>
                <a:sym typeface="Wingdings"/>
              </a:rPr>
              <a:t>Conflict of Interest Transactions </a:t>
            </a:r>
            <a:r>
              <a:rPr sz="5200" kern="1200">
                <a:ln w="9525" cap="flat" cmpd="sng" algn="ctr">
                  <a:noFill/>
                  <a:prstDash val="solid"/>
                  <a:round/>
                  <a:headEnd type="none" w="med" len="med"/>
                  <a:tailEnd type="none" w="med" len="med"/>
                </a:ln>
                <a:solidFill>
                  <a:srgbClr val="330033"/>
                </a:solidFill>
                <a:sym typeface="Wingdings"/>
              </a:rPr>
              <a:t>(cont’d)</a:t>
            </a:r>
            <a:endParaRPr sz="5200" kern="1200"/>
          </a:p>
        </p:txBody>
      </p:sp>
      <p:sp>
        <p:nvSpPr>
          <p:cNvPr id="24580" name="Rectangle 3"/>
          <p:cNvSpPr>
            <a:spLocks noGrp="1" noChangeArrowheads="1"/>
          </p:cNvSpPr>
          <p:nvPr>
            <p:ph type="body" idx="1"/>
            <p:custDataLst>
              <p:tags r:id="rId3"/>
            </p:custDataLst>
          </p:nvPr>
        </p:nvSpPr>
        <p:spPr>
          <a:xfrm>
            <a:off x="4876800" y="3200400"/>
            <a:ext cx="15544800" cy="9448800"/>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Conflict transactions may be approved by a vote including interested directors if:</a:t>
            </a:r>
          </a:p>
          <a:p>
            <a:pPr lvl="1" eaLnBrk="1" hangingPunct="1"/>
            <a:r>
              <a:rPr lang="en-US" altLang="en-US" sz="5400"/>
              <a:t>Material facts are disclosed or known to the directors; and</a:t>
            </a:r>
          </a:p>
          <a:p>
            <a:pPr lvl="1" eaLnBrk="1" hangingPunct="1"/>
            <a:r>
              <a:rPr lang="en-US" altLang="en-US" sz="5400"/>
              <a:t>Authorized by good faith affirmative vote of majority of disinterested directors; or</a:t>
            </a:r>
          </a:p>
          <a:p>
            <a:pPr lvl="1" eaLnBrk="1" hangingPunct="1"/>
            <a:r>
              <a:rPr lang="en-US" altLang="en-US" sz="5400"/>
              <a:t>Transaction approved by directors; or</a:t>
            </a:r>
          </a:p>
          <a:p>
            <a:pPr lvl="1" eaLnBrk="1" hangingPunct="1"/>
            <a:r>
              <a:rPr lang="en-US" altLang="en-US" sz="5400"/>
              <a:t>Transaction is fair to the corporation at the time of its approval</a:t>
            </a:r>
          </a:p>
        </p:txBody>
      </p:sp>
    </p:spTree>
    <p:extLst>
      <p:ext uri="{BB962C8B-B14F-4D97-AF65-F5344CB8AC3E}">
        <p14:creationId xmlns:p14="http://schemas.microsoft.com/office/powerpoint/2010/main" val="168872317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D92DFB0F-3D0A-4757-AFD4-EF083C638868}" type="slidenum">
              <a:rPr lang="en-US" altLang="en-US">
                <a:ln>
                  <a:noFill/>
                </a:ln>
                <a:solidFill>
                  <a:srgbClr val="000000"/>
                </a:solidFill>
              </a:rPr>
              <a:pPr defTabSz="1828800" eaLnBrk="1" fontAlgn="base" hangingPunct="1">
                <a:spcBef>
                  <a:spcPct val="0"/>
                </a:spcBef>
                <a:spcAft>
                  <a:spcPct val="0"/>
                </a:spcAft>
                <a:buSzPct val="100000"/>
              </a:pPr>
              <a:t>62</a:t>
            </a:fld>
            <a:endParaRPr lang="en-US" altLang="en-US">
              <a:ln>
                <a:noFill/>
              </a:ln>
              <a:solidFill>
                <a:srgbClr val="000000"/>
              </a:solidFill>
            </a:endParaRPr>
          </a:p>
        </p:txBody>
      </p:sp>
      <p:sp>
        <p:nvSpPr>
          <p:cNvPr id="26627" name="Rectangle 2"/>
          <p:cNvSpPr>
            <a:spLocks noGrp="1"/>
          </p:cNvSpPr>
          <p:nvPr>
            <p:ph type="title"/>
            <p:custDataLst>
              <p:tags r:id="rId2"/>
            </p:custDataLst>
          </p:nvPr>
        </p:nvSpPr>
        <p:spPr>
          <a:ln cap="flat" algn="ctr">
            <a:miter lim="800000"/>
            <a:headEnd type="none" w="med" len="med"/>
            <a:tailEnd type="none" w="med" len="med"/>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4200" b="0" i="0" u="none" baseline="0">
                <a:solidFill>
                  <a:schemeClr val="tx2"/>
                </a:solidFill>
                <a:latin typeface="Times New Roman" pitchFamily="18" charset="0"/>
                <a:ea typeface="+mj-ea"/>
                <a:cs typeface="+mj-cs"/>
              </a:defRPr>
            </a:lvl1pPr>
          </a:lstStyle>
          <a:p>
            <a:pPr eaLnBrk="1" hangingPunct="1"/>
            <a:r>
              <a:rPr sz="7600" kern="1200">
                <a:ln w="9525" cap="flat" cmpd="sng" algn="ctr">
                  <a:noFill/>
                  <a:prstDash val="solid"/>
                  <a:round/>
                  <a:headEnd type="none" w="med" len="med"/>
                  <a:tailEnd type="none" w="med" len="med"/>
                </a:ln>
                <a:solidFill>
                  <a:srgbClr val="330033"/>
                </a:solidFill>
                <a:sym typeface="Wingdings"/>
              </a:rPr>
              <a:t>Conflict of Interest Transactions </a:t>
            </a:r>
            <a:r>
              <a:rPr sz="5200" kern="1200">
                <a:ln w="9525" cap="flat" cmpd="sng" algn="ctr">
                  <a:noFill/>
                  <a:prstDash val="solid"/>
                  <a:round/>
                  <a:headEnd type="none" w="med" len="med"/>
                  <a:tailEnd type="none" w="med" len="med"/>
                </a:ln>
                <a:solidFill>
                  <a:srgbClr val="330033"/>
                </a:solidFill>
                <a:sym typeface="Wingdings"/>
              </a:rPr>
              <a:t>(cont’d)</a:t>
            </a:r>
            <a:endParaRPr sz="5200" kern="1200"/>
          </a:p>
        </p:txBody>
      </p:sp>
      <p:sp>
        <p:nvSpPr>
          <p:cNvPr id="26628" name="Rectangle 3"/>
          <p:cNvSpPr>
            <a:spLocks noGrp="1"/>
          </p:cNvSpPr>
          <p:nvPr>
            <p:ph type="body" idx="1"/>
            <p:custDataLst>
              <p:tags r:id="rId3"/>
            </p:custDataLst>
          </p:nvPr>
        </p:nvSpPr>
        <p:spPr>
          <a:xfrm>
            <a:off x="4876800" y="3200400"/>
            <a:ext cx="15544800" cy="10210800"/>
          </a:xfrm>
          <a:ln cap="flat" algn="ctr">
            <a:miter lim="800000"/>
            <a:headEnd type="none" w="med" len="med"/>
            <a:tailEnd type="none" w="med" len="med"/>
          </a:ln>
        </p:spPr>
        <p:txBody>
          <a:bodyPr>
            <a:noAutofit/>
          </a:bodyPr>
          <a:lstStyle>
            <a:lvl1pPr marL="342900" indent="-342900" algn="l" defTabSz="914400" rtl="0" eaLnBrk="0" fontAlgn="base" hangingPunct="0">
              <a:lnSpc>
                <a:spcPct val="100000"/>
              </a:lnSpc>
              <a:spcBef>
                <a:spcPct val="20000"/>
              </a:spcBef>
              <a:spcAft>
                <a:spcPct val="0"/>
              </a:spcAft>
              <a:buClr>
                <a:schemeClr val="folHlink"/>
              </a:buClr>
              <a:buSzPct val="90000"/>
              <a:buFont typeface="Wingdings" pitchFamily="2" charset="2"/>
              <a:buChar char="n"/>
              <a:defRPr kumimoji="0" lang="en-US" altLang="en-US" sz="28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Pct val="75000"/>
              <a:buFont typeface="Wingdings" pitchFamily="2" charset="2"/>
              <a:buChar char="n"/>
              <a:defRPr kumimoji="0" lang="en-US" altLang="en-US" sz="26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
                <a:schemeClr val="folHlink"/>
              </a:buClr>
              <a:buSzPct val="55000"/>
              <a:buFont typeface="Wingdings" pitchFamily="2" charset="2"/>
              <a:buChar char="n"/>
              <a:defRPr kumimoji="0" lang="en-US" altLang="en-US" sz="23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9pPr>
          </a:lstStyle>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O.R.C. §1702.301(A)(3)</a:t>
            </a:r>
            <a:endParaRPr kern="1200"/>
          </a:p>
          <a:p>
            <a:pPr eaLnBrk="1" hangingPunct="1">
              <a:buClr>
                <a:srgbClr val="B2B2B2"/>
              </a:buClr>
            </a:pPr>
            <a:endParaRPr sz="2400" kern="1200"/>
          </a:p>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“The directors, by the affirmative majority vote of a majority of those in office, and irrespective of any financial or personal interest of any of them, shall have authority to establish reasonable compensation, that may include pension, disability, and death benefits, for services to the corporation by directors and officers, or delegate such authority to one or more officers or directors.”</a:t>
            </a:r>
            <a:endParaRPr kern="1200"/>
          </a:p>
        </p:txBody>
      </p:sp>
    </p:spTree>
    <p:extLst>
      <p:ext uri="{BB962C8B-B14F-4D97-AF65-F5344CB8AC3E}">
        <p14:creationId xmlns:p14="http://schemas.microsoft.com/office/powerpoint/2010/main" val="272585519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EED834FF-5861-4197-BCA4-0A9ED2A3CA49}" type="slidenum">
              <a:rPr lang="en-US" altLang="en-US">
                <a:ln>
                  <a:noFill/>
                </a:ln>
                <a:solidFill>
                  <a:srgbClr val="000000"/>
                </a:solidFill>
              </a:rPr>
              <a:pPr defTabSz="1828800" eaLnBrk="1" fontAlgn="base" hangingPunct="1">
                <a:spcBef>
                  <a:spcPct val="0"/>
                </a:spcBef>
                <a:spcAft>
                  <a:spcPct val="0"/>
                </a:spcAft>
                <a:buSzPct val="100000"/>
              </a:pPr>
              <a:t>63</a:t>
            </a:fld>
            <a:endParaRPr lang="en-US" altLang="en-US">
              <a:ln>
                <a:noFill/>
              </a:ln>
              <a:solidFill>
                <a:srgbClr val="000000"/>
              </a:solidFill>
            </a:endParaRPr>
          </a:p>
        </p:txBody>
      </p:sp>
      <p:sp>
        <p:nvSpPr>
          <p:cNvPr id="26627"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z="7600"/>
              <a:t>Fairness to the Nonprofit Corporation</a:t>
            </a:r>
          </a:p>
        </p:txBody>
      </p:sp>
      <p:sp>
        <p:nvSpPr>
          <p:cNvPr id="27652" name="Rectangle 3"/>
          <p:cNvSpPr>
            <a:spLocks noGrp="1"/>
          </p:cNvSpPr>
          <p:nvPr>
            <p:ph type="body" idx="1"/>
            <p:custDataLst>
              <p:tags r:id="rId3"/>
            </p:custDataLst>
          </p:nvPr>
        </p:nvSpPr>
        <p:spPr>
          <a:xfrm>
            <a:off x="4876800" y="3200400"/>
            <a:ext cx="15544800" cy="9296400"/>
          </a:xfrm>
          <a:ln cap="flat" algn="ctr">
            <a:miter lim="800000"/>
            <a:headEnd type="none" w="med" len="med"/>
            <a:tailEnd type="none" w="med" len="med"/>
          </a:ln>
        </p:spPr>
        <p:txBody>
          <a:bodyPr>
            <a:noAutofit/>
          </a:bodyPr>
          <a:lstStyle>
            <a:lvl1pPr marL="342900" indent="-342900" algn="l" defTabSz="914400" rtl="0" eaLnBrk="0" fontAlgn="base" hangingPunct="0">
              <a:lnSpc>
                <a:spcPct val="100000"/>
              </a:lnSpc>
              <a:spcBef>
                <a:spcPct val="20000"/>
              </a:spcBef>
              <a:spcAft>
                <a:spcPct val="0"/>
              </a:spcAft>
              <a:buClr>
                <a:schemeClr val="folHlink"/>
              </a:buClr>
              <a:buSzPct val="90000"/>
              <a:buFont typeface="Wingdings" pitchFamily="2" charset="2"/>
              <a:buChar char="n"/>
              <a:defRPr kumimoji="0" lang="en-US" altLang="en-US" sz="28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Pct val="75000"/>
              <a:buFont typeface="Wingdings" pitchFamily="2" charset="2"/>
              <a:buChar char="n"/>
              <a:defRPr kumimoji="0" lang="en-US" altLang="en-US" sz="26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
                <a:schemeClr val="folHlink"/>
              </a:buClr>
              <a:buSzPct val="55000"/>
              <a:buFont typeface="Wingdings" pitchFamily="2" charset="2"/>
              <a:buChar char="n"/>
              <a:defRPr kumimoji="0" lang="en-US" altLang="en-US" sz="23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9pPr>
          </a:lstStyle>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Terms at least as favorable to the corporation as might be available from other persons or entities</a:t>
            </a:r>
            <a:endParaRPr kern="1200"/>
          </a:p>
          <a:p>
            <a:pPr eaLnBrk="1" hangingPunct="1">
              <a:buClr>
                <a:srgbClr val="B2B2B2"/>
              </a:buClr>
            </a:pPr>
            <a:endParaRPr sz="4000" kern="1200"/>
          </a:p>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Reasonable likelihood of furthering the corporation’s mission and purpose</a:t>
            </a:r>
            <a:endParaRPr kern="1200"/>
          </a:p>
          <a:p>
            <a:pPr eaLnBrk="1" hangingPunct="1">
              <a:buClr>
                <a:srgbClr val="B2B2B2"/>
              </a:buClr>
            </a:pPr>
            <a:endParaRPr sz="4000" kern="1200"/>
          </a:p>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Fair process for approval of the decision</a:t>
            </a:r>
            <a:endParaRPr kern="1200"/>
          </a:p>
          <a:p>
            <a:pPr eaLnBrk="1" hangingPunct="1">
              <a:buClr>
                <a:srgbClr val="B2B2B2"/>
              </a:buClr>
            </a:pPr>
            <a:endParaRPr sz="4000" kern="1200"/>
          </a:p>
        </p:txBody>
      </p:sp>
    </p:spTree>
    <p:extLst>
      <p:ext uri="{BB962C8B-B14F-4D97-AF65-F5344CB8AC3E}">
        <p14:creationId xmlns:p14="http://schemas.microsoft.com/office/powerpoint/2010/main" val="132626628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FD74575E-F652-4F58-9374-14FFBD7DB660}" type="slidenum">
              <a:rPr lang="en-US" altLang="en-US">
                <a:ln>
                  <a:noFill/>
                </a:ln>
                <a:solidFill>
                  <a:srgbClr val="000000"/>
                </a:solidFill>
              </a:rPr>
              <a:pPr defTabSz="1828800" eaLnBrk="1" fontAlgn="base" hangingPunct="1">
                <a:spcBef>
                  <a:spcPct val="0"/>
                </a:spcBef>
                <a:spcAft>
                  <a:spcPct val="0"/>
                </a:spcAft>
                <a:buSzPct val="100000"/>
              </a:pPr>
              <a:t>64</a:t>
            </a:fld>
            <a:endParaRPr lang="en-US" altLang="en-US">
              <a:ln>
                <a:noFill/>
              </a:ln>
              <a:solidFill>
                <a:srgbClr val="000000"/>
              </a:solidFill>
            </a:endParaRPr>
          </a:p>
        </p:txBody>
      </p:sp>
      <p:sp>
        <p:nvSpPr>
          <p:cNvPr id="27651"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Documentation of Conflicts</a:t>
            </a:r>
          </a:p>
        </p:txBody>
      </p:sp>
      <p:sp>
        <p:nvSpPr>
          <p:cNvPr id="28676" name="Rectangle 3"/>
          <p:cNvSpPr>
            <a:spLocks noGrp="1"/>
          </p:cNvSpPr>
          <p:nvPr>
            <p:ph type="body" idx="1"/>
            <p:custDataLst>
              <p:tags r:id="rId3"/>
            </p:custDataLst>
          </p:nvPr>
        </p:nvSpPr>
        <p:spPr>
          <a:ln cap="flat" algn="ctr">
            <a:miter lim="800000"/>
            <a:headEnd type="none" w="med" len="med"/>
            <a:tailEnd type="none" w="med" len="med"/>
          </a:ln>
        </p:spPr>
        <p:txBody>
          <a:bodyPr>
            <a:noAutofit/>
          </a:bodyPr>
          <a:lstStyle>
            <a:lvl1pPr marL="342900" indent="-342900" algn="l" defTabSz="914400" rtl="0" eaLnBrk="0" fontAlgn="base" hangingPunct="0">
              <a:lnSpc>
                <a:spcPct val="100000"/>
              </a:lnSpc>
              <a:spcBef>
                <a:spcPct val="20000"/>
              </a:spcBef>
              <a:spcAft>
                <a:spcPct val="0"/>
              </a:spcAft>
              <a:buClr>
                <a:schemeClr val="folHlink"/>
              </a:buClr>
              <a:buSzPct val="90000"/>
              <a:buFont typeface="Wingdings" pitchFamily="2" charset="2"/>
              <a:buChar char="n"/>
              <a:defRPr kumimoji="0" lang="en-US" altLang="en-US" sz="28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Pct val="75000"/>
              <a:buFont typeface="Wingdings" pitchFamily="2" charset="2"/>
              <a:buChar char="n"/>
              <a:defRPr kumimoji="0" lang="en-US" altLang="en-US" sz="26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
                <a:schemeClr val="folHlink"/>
              </a:buClr>
              <a:buSzPct val="55000"/>
              <a:buFont typeface="Wingdings" pitchFamily="2" charset="2"/>
              <a:buChar char="n"/>
              <a:defRPr kumimoji="0" lang="en-US" altLang="en-US" sz="23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9pPr>
          </a:lstStyle>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Disclosures of conflicts of interest and the results of disinterested directors’ consideration should be documented in the minutes of the meeting</a:t>
            </a:r>
            <a:endParaRPr kern="1200"/>
          </a:p>
          <a:p>
            <a:pPr eaLnBrk="1" hangingPunct="1">
              <a:buClr>
                <a:srgbClr val="B2B2B2"/>
              </a:buClr>
            </a:pPr>
            <a:endParaRPr kern="1200"/>
          </a:p>
          <a:p>
            <a:pPr eaLnBrk="1" hangingPunct="1">
              <a:buClr>
                <a:srgbClr val="B2B2B2"/>
              </a:buClr>
            </a:pPr>
            <a:r>
              <a:rPr kern="1200">
                <a:ln w="9525" cap="flat" cmpd="sng" algn="ctr">
                  <a:noFill/>
                  <a:prstDash val="solid"/>
                  <a:round/>
                  <a:headEnd type="none" w="med" len="med"/>
                  <a:tailEnd type="none" w="med" len="med"/>
                </a:ln>
                <a:solidFill>
                  <a:srgbClr val="000000"/>
                </a:solidFill>
                <a:sym typeface="Wingdings"/>
              </a:rPr>
              <a:t>Written policies on conflicts of interest and procedures to monitor compliance with these policies may be appropriate</a:t>
            </a:r>
            <a:endParaRPr kern="1200"/>
          </a:p>
        </p:txBody>
      </p:sp>
    </p:spTree>
    <p:extLst>
      <p:ext uri="{BB962C8B-B14F-4D97-AF65-F5344CB8AC3E}">
        <p14:creationId xmlns:p14="http://schemas.microsoft.com/office/powerpoint/2010/main" val="414512013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128D5B85-353D-4291-899D-10E0CCF2275D}" type="slidenum">
              <a:rPr lang="en-US" altLang="en-US">
                <a:ln>
                  <a:noFill/>
                </a:ln>
                <a:solidFill>
                  <a:srgbClr val="000000"/>
                </a:solidFill>
              </a:rPr>
              <a:pPr defTabSz="1828800" eaLnBrk="1" fontAlgn="base" hangingPunct="1">
                <a:spcBef>
                  <a:spcPct val="0"/>
                </a:spcBef>
                <a:spcAft>
                  <a:spcPct val="0"/>
                </a:spcAft>
                <a:buSzPct val="100000"/>
              </a:pPr>
              <a:t>65</a:t>
            </a:fld>
            <a:endParaRPr lang="en-US" altLang="en-US">
              <a:ln>
                <a:noFill/>
              </a:ln>
              <a:solidFill>
                <a:srgbClr val="000000"/>
              </a:solidFill>
            </a:endParaRPr>
          </a:p>
        </p:txBody>
      </p:sp>
      <p:sp>
        <p:nvSpPr>
          <p:cNvPr id="29699" name="Rectangle 2"/>
          <p:cNvSpPr>
            <a:spLocks noGrp="1"/>
          </p:cNvSpPr>
          <p:nvPr>
            <p:ph type="title"/>
            <p:custDataLst>
              <p:tags r:id="rId2"/>
            </p:custDataLst>
          </p:nvPr>
        </p:nvSpPr>
        <p:spPr>
          <a:ln cap="flat" algn="ctr">
            <a:miter lim="800000"/>
            <a:headEnd type="none" w="med" len="med"/>
            <a:tailEnd type="none" w="med" len="med"/>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4200" b="0" i="0" u="none" baseline="0">
                <a:solidFill>
                  <a:schemeClr val="tx2"/>
                </a:solidFill>
                <a:latin typeface="Times New Roman" pitchFamily="18" charset="0"/>
                <a:ea typeface="+mj-ea"/>
                <a:cs typeface="+mj-cs"/>
              </a:defRPr>
            </a:lvl1pPr>
          </a:lstStyle>
          <a:p>
            <a:pPr eaLnBrk="1" hangingPunct="1"/>
            <a:r>
              <a:rPr kern="1200">
                <a:ln w="9525" cap="flat" cmpd="sng" algn="ctr">
                  <a:noFill/>
                  <a:prstDash val="solid"/>
                  <a:round/>
                  <a:headEnd type="none" w="med" len="med"/>
                  <a:tailEnd type="none" w="med" len="med"/>
                </a:ln>
                <a:solidFill>
                  <a:srgbClr val="330033"/>
                </a:solidFill>
                <a:sym typeface="Wingdings"/>
              </a:rPr>
              <a:t>Nonprofit Directors’ Rights</a:t>
            </a:r>
            <a:endParaRPr kern="1200"/>
          </a:p>
        </p:txBody>
      </p:sp>
      <p:sp>
        <p:nvSpPr>
          <p:cNvPr id="28676" name="Rectangle 3"/>
          <p:cNvSpPr>
            <a:spLocks noGrp="1" noChangeArrowheads="1"/>
          </p:cNvSpPr>
          <p:nvPr>
            <p:ph type="body" idx="1"/>
            <p:custDataLst>
              <p:tags r:id="rId3"/>
            </p:custDataLst>
          </p:nvPr>
        </p:nvSpPr>
        <p:spPr>
          <a:xfrm>
            <a:off x="4876800" y="3200400"/>
            <a:ext cx="15544800" cy="9906000"/>
          </a:xfrm>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Directors have a legal right to information and resources needed to perform their duties as directors:</a:t>
            </a:r>
          </a:p>
          <a:p>
            <a:pPr lvl="1" eaLnBrk="1" hangingPunct="1"/>
            <a:r>
              <a:rPr lang="en-US" altLang="en-US" smtClean="0"/>
              <a:t>Access to books and records and other data as requested</a:t>
            </a:r>
          </a:p>
          <a:p>
            <a:pPr lvl="1" eaLnBrk="1" hangingPunct="1"/>
            <a:r>
              <a:rPr lang="en-US" altLang="en-US" smtClean="0"/>
              <a:t>Inspection of facilities as appropriate</a:t>
            </a:r>
          </a:p>
          <a:p>
            <a:pPr lvl="1" eaLnBrk="1" hangingPunct="1"/>
            <a:r>
              <a:rPr lang="en-US" altLang="en-US" smtClean="0"/>
              <a:t>Notice of meetings</a:t>
            </a:r>
          </a:p>
          <a:p>
            <a:pPr lvl="1" eaLnBrk="1" hangingPunct="1"/>
            <a:r>
              <a:rPr lang="en-US" altLang="en-US" smtClean="0"/>
              <a:t>Copies of all board meeting minutes</a:t>
            </a:r>
          </a:p>
        </p:txBody>
      </p:sp>
    </p:spTree>
    <p:extLst>
      <p:ext uri="{BB962C8B-B14F-4D97-AF65-F5344CB8AC3E}">
        <p14:creationId xmlns:p14="http://schemas.microsoft.com/office/powerpoint/2010/main" val="25680448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3E4C5C01-A7F7-4407-A239-D55F6E7B27EE}" type="slidenum">
              <a:rPr lang="en-US" altLang="en-US">
                <a:ln>
                  <a:noFill/>
                </a:ln>
                <a:solidFill>
                  <a:srgbClr val="000000"/>
                </a:solidFill>
              </a:rPr>
              <a:pPr defTabSz="1828800" eaLnBrk="1" fontAlgn="base" hangingPunct="1">
                <a:spcBef>
                  <a:spcPct val="0"/>
                </a:spcBef>
                <a:spcAft>
                  <a:spcPct val="0"/>
                </a:spcAft>
                <a:buSzPct val="100000"/>
              </a:pPr>
              <a:t>66</a:t>
            </a:fld>
            <a:endParaRPr lang="en-US" altLang="en-US">
              <a:ln>
                <a:noFill/>
              </a:ln>
              <a:solidFill>
                <a:srgbClr val="000000"/>
              </a:solidFill>
            </a:endParaRPr>
          </a:p>
        </p:txBody>
      </p:sp>
      <p:sp>
        <p:nvSpPr>
          <p:cNvPr id="30723" name="Rectangle 2"/>
          <p:cNvSpPr>
            <a:spLocks noGrp="1"/>
          </p:cNvSpPr>
          <p:nvPr>
            <p:ph type="title"/>
            <p:custDataLst>
              <p:tags r:id="rId2"/>
            </p:custDataLst>
          </p:nvPr>
        </p:nvSpPr>
        <p:spPr>
          <a:ln cap="flat" algn="ctr">
            <a:miter lim="800000"/>
            <a:headEnd type="none" w="med" len="med"/>
            <a:tailEnd type="none" w="med" len="med"/>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4200" b="0" i="0" u="none" baseline="0">
                <a:solidFill>
                  <a:schemeClr val="tx2"/>
                </a:solidFill>
                <a:latin typeface="Times New Roman" pitchFamily="18" charset="0"/>
                <a:ea typeface="+mj-ea"/>
                <a:cs typeface="+mj-cs"/>
              </a:defRPr>
            </a:lvl1pPr>
          </a:lstStyle>
          <a:p>
            <a:pPr eaLnBrk="1" hangingPunct="1"/>
            <a:r>
              <a:rPr kern="1200">
                <a:ln w="9525" cap="flat" cmpd="sng" algn="ctr">
                  <a:noFill/>
                  <a:prstDash val="solid"/>
                  <a:round/>
                  <a:headEnd type="none" w="med" len="med"/>
                  <a:tailEnd type="none" w="med" len="med"/>
                </a:ln>
                <a:solidFill>
                  <a:srgbClr val="330033"/>
                </a:solidFill>
                <a:sym typeface="Wingdings"/>
              </a:rPr>
              <a:t>Nonprofit Directors’ Rights </a:t>
            </a:r>
            <a:r>
              <a:rPr sz="6800" kern="1200">
                <a:ln w="9525" cap="flat" cmpd="sng" algn="ctr">
                  <a:noFill/>
                  <a:prstDash val="solid"/>
                  <a:round/>
                  <a:headEnd type="none" w="med" len="med"/>
                  <a:tailEnd type="none" w="med" len="med"/>
                </a:ln>
                <a:solidFill>
                  <a:srgbClr val="330033"/>
                </a:solidFill>
                <a:sym typeface="Wingdings"/>
              </a:rPr>
              <a:t>(cont’d)</a:t>
            </a:r>
            <a:endParaRPr sz="6800" kern="1200"/>
          </a:p>
        </p:txBody>
      </p:sp>
      <p:sp>
        <p:nvSpPr>
          <p:cNvPr id="29700" name="Rectangle 3"/>
          <p:cNvSpPr>
            <a:spLocks noGrp="1" noChangeArrowheads="1"/>
          </p:cNvSpPr>
          <p:nvPr>
            <p:ph type="body" idx="1"/>
            <p:custDataLst>
              <p:tags r:id="rId3"/>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mtClean="0"/>
              <a:t>Customary rights of access of directors include:</a:t>
            </a:r>
          </a:p>
          <a:p>
            <a:pPr lvl="1" eaLnBrk="1" hangingPunct="1"/>
            <a:r>
              <a:rPr lang="en-US" altLang="en-US" smtClean="0"/>
              <a:t>Access to key executives and other employees, legal counsel, and advisors</a:t>
            </a:r>
          </a:p>
          <a:p>
            <a:pPr lvl="1" eaLnBrk="1" hangingPunct="1"/>
            <a:r>
              <a:rPr lang="en-US" altLang="en-US" smtClean="0"/>
              <a:t>Oral or written reports of activities of board committees</a:t>
            </a:r>
          </a:p>
        </p:txBody>
      </p:sp>
    </p:spTree>
    <p:extLst>
      <p:ext uri="{BB962C8B-B14F-4D97-AF65-F5344CB8AC3E}">
        <p14:creationId xmlns:p14="http://schemas.microsoft.com/office/powerpoint/2010/main" val="119632545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4"/>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0E899B6F-016A-444A-A148-23A1878878D2}" type="slidenum">
              <a:rPr lang="en-US" altLang="en-US">
                <a:ln>
                  <a:noFill/>
                </a:ln>
                <a:solidFill>
                  <a:srgbClr val="000000"/>
                </a:solidFill>
              </a:rPr>
              <a:pPr defTabSz="1828800" eaLnBrk="1" fontAlgn="base" hangingPunct="1">
                <a:spcBef>
                  <a:spcPct val="0"/>
                </a:spcBef>
                <a:spcAft>
                  <a:spcPct val="0"/>
                </a:spcAft>
                <a:buSzPct val="100000"/>
              </a:pPr>
              <a:t>67</a:t>
            </a:fld>
            <a:endParaRPr lang="en-US" altLang="en-US">
              <a:ln>
                <a:noFill/>
              </a:ln>
              <a:solidFill>
                <a:srgbClr val="000000"/>
              </a:solidFill>
            </a:endParaRPr>
          </a:p>
        </p:txBody>
      </p:sp>
      <p:sp>
        <p:nvSpPr>
          <p:cNvPr id="30723" name="Rectangle 2"/>
          <p:cNvSpPr>
            <a:spLocks noGrp="1" noChangeArrowheads="1"/>
          </p:cNvSpPr>
          <p:nvPr>
            <p:ph type="title"/>
            <p:custDataLst>
              <p:tags r:id="rId2"/>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pPr eaLnBrk="1" hangingPunct="1"/>
            <a:r>
              <a:rPr lang="en-US" altLang="en-US" sz="7600"/>
              <a:t>Board Governance/Policy Implications</a:t>
            </a:r>
          </a:p>
        </p:txBody>
      </p:sp>
      <p:sp>
        <p:nvSpPr>
          <p:cNvPr id="31748" name="Rectangle 3"/>
          <p:cNvSpPr>
            <a:spLocks noGrp="1"/>
          </p:cNvSpPr>
          <p:nvPr>
            <p:ph type="body" idx="1"/>
            <p:custDataLst>
              <p:tags r:id="rId3"/>
            </p:custDataLst>
          </p:nvPr>
        </p:nvSpPr>
        <p:spPr>
          <a:ln cap="flat" algn="ctr">
            <a:miter lim="800000"/>
            <a:headEnd type="none" w="med" len="med"/>
            <a:tailEnd type="none" w="med" len="med"/>
          </a:ln>
        </p:spPr>
        <p:txBody>
          <a:bodyPr>
            <a:noAutofit/>
          </a:bodyPr>
          <a:lstStyle>
            <a:lvl1pPr marL="342900" indent="-342900" algn="l" defTabSz="914400" rtl="0" eaLnBrk="0" fontAlgn="base" hangingPunct="0">
              <a:lnSpc>
                <a:spcPct val="100000"/>
              </a:lnSpc>
              <a:spcBef>
                <a:spcPct val="20000"/>
              </a:spcBef>
              <a:spcAft>
                <a:spcPct val="0"/>
              </a:spcAft>
              <a:buClr>
                <a:schemeClr val="folHlink"/>
              </a:buClr>
              <a:buSzPct val="90000"/>
              <a:buFont typeface="Wingdings" pitchFamily="2" charset="2"/>
              <a:buChar char="n"/>
              <a:defRPr kumimoji="0" lang="en-US" altLang="en-US" sz="28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Pct val="75000"/>
              <a:buFont typeface="Wingdings" pitchFamily="2" charset="2"/>
              <a:buChar char="n"/>
              <a:defRPr kumimoji="0" lang="en-US" altLang="en-US" sz="26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
                <a:schemeClr val="folHlink"/>
              </a:buClr>
              <a:buSzPct val="55000"/>
              <a:buFont typeface="Wingdings" pitchFamily="2" charset="2"/>
              <a:buChar char="n"/>
              <a:defRPr kumimoji="0" lang="en-US" altLang="en-US" sz="23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
                <a:schemeClr val="accent1"/>
              </a:buClr>
              <a:buSzTx/>
              <a:buFont typeface="Wingdings" pitchFamily="2" charset="2"/>
              <a:buChar char="§"/>
              <a:defRPr kumimoji="0" lang="en-US" altLang="en-US" sz="2000" b="0" i="0" u="none" baseline="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lang="en-US" altLang="en-US" sz="2000">
                <a:solidFill>
                  <a:schemeClr val="tx1"/>
                </a:solidFill>
                <a:latin typeface="+mn-lt"/>
              </a:defRPr>
            </a:lvl9pPr>
          </a:lstStyle>
          <a:p>
            <a:pPr eaLnBrk="1" hangingPunct="1">
              <a:buClr>
                <a:srgbClr val="B2B2B2"/>
              </a:buClr>
            </a:pPr>
            <a:r>
              <a:rPr sz="4800" kern="1200">
                <a:ln w="9525" cap="flat" cmpd="sng" algn="ctr">
                  <a:noFill/>
                  <a:prstDash val="solid"/>
                  <a:round/>
                  <a:headEnd type="none" w="med" len="med"/>
                  <a:tailEnd type="none" w="med" len="med"/>
                </a:ln>
                <a:solidFill>
                  <a:srgbClr val="000000"/>
                </a:solidFill>
                <a:sym typeface="Wingdings"/>
              </a:rPr>
              <a:t>Conflict of Interest Policy-annual reporting of relationships with organization</a:t>
            </a:r>
            <a:endParaRPr sz="4800" kern="1200"/>
          </a:p>
          <a:p>
            <a:pPr eaLnBrk="1" hangingPunct="1">
              <a:buClr>
                <a:srgbClr val="B2B2B2"/>
              </a:buClr>
            </a:pPr>
            <a:r>
              <a:rPr sz="4800" kern="1200">
                <a:ln w="9525" cap="flat" cmpd="sng" algn="ctr">
                  <a:noFill/>
                  <a:prstDash val="solid"/>
                  <a:round/>
                  <a:headEnd type="none" w="med" len="med"/>
                  <a:tailEnd type="none" w="med" len="med"/>
                </a:ln>
                <a:solidFill>
                  <a:srgbClr val="000000"/>
                </a:solidFill>
                <a:sym typeface="Wingdings"/>
              </a:rPr>
              <a:t>Code of Ethics-survey or questionnaire for verifying absence of conflicts or disclosure of actual or potential conflicts</a:t>
            </a:r>
            <a:endParaRPr sz="4800" kern="1200"/>
          </a:p>
          <a:p>
            <a:pPr eaLnBrk="1" hangingPunct="1">
              <a:buClr>
                <a:srgbClr val="B2B2B2"/>
              </a:buClr>
            </a:pPr>
            <a:r>
              <a:rPr sz="4800" kern="1200">
                <a:ln w="9525" cap="flat" cmpd="sng" algn="ctr">
                  <a:noFill/>
                  <a:prstDash val="solid"/>
                  <a:round/>
                  <a:headEnd type="none" w="med" len="med"/>
                  <a:tailEnd type="none" w="med" len="med"/>
                </a:ln>
                <a:solidFill>
                  <a:srgbClr val="000000"/>
                </a:solidFill>
                <a:sym typeface="Wingdings"/>
              </a:rPr>
              <a:t>Audit Committees - Oversight of the independent auditors by independent and competent board members</a:t>
            </a:r>
            <a:endParaRPr sz="4800" kern="1200"/>
          </a:p>
          <a:p>
            <a:pPr eaLnBrk="1" hangingPunct="1">
              <a:buClr>
                <a:srgbClr val="B2B2B2"/>
              </a:buClr>
            </a:pPr>
            <a:r>
              <a:rPr sz="4800" kern="1200">
                <a:ln w="9525" cap="flat" cmpd="sng" algn="ctr">
                  <a:noFill/>
                  <a:prstDash val="solid"/>
                  <a:round/>
                  <a:headEnd type="none" w="med" len="med"/>
                  <a:tailEnd type="none" w="med" len="med"/>
                </a:ln>
                <a:solidFill>
                  <a:srgbClr val="000000"/>
                </a:solidFill>
                <a:sym typeface="Wingdings"/>
              </a:rPr>
              <a:t>Whistleblower Protection –Confidential and anonymous process for reporting complaints, problems or mismanagement without retaliation    </a:t>
            </a:r>
            <a:endParaRPr sz="4800" kern="1200"/>
          </a:p>
          <a:p>
            <a:pPr eaLnBrk="1" hangingPunct="1">
              <a:buClr>
                <a:srgbClr val="B2B2B2"/>
              </a:buClr>
            </a:pPr>
            <a:endParaRPr sz="4800" kern="1200"/>
          </a:p>
        </p:txBody>
      </p:sp>
    </p:spTree>
    <p:extLst>
      <p:ext uri="{BB962C8B-B14F-4D97-AF65-F5344CB8AC3E}">
        <p14:creationId xmlns:p14="http://schemas.microsoft.com/office/powerpoint/2010/main" val="7645770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custDataLst>
              <p:tags r:id="rId1"/>
            </p:custDataLst>
          </p:nvPr>
        </p:nvSpPr>
        <p:spPr>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en-US" altLang="en-US" smtClean="0"/>
              <a:t>High Profile Cases of Self-Dealing and Breach of Fiduciary Duty</a:t>
            </a:r>
          </a:p>
        </p:txBody>
      </p:sp>
      <p:sp>
        <p:nvSpPr>
          <p:cNvPr id="32771" name="Content Placeholder 2"/>
          <p:cNvSpPr>
            <a:spLocks noGrp="1"/>
          </p:cNvSpPr>
          <p:nvPr>
            <p:ph idx="1"/>
            <p:custDataLst>
              <p:tags r:id="rId2"/>
            </p:custDataLst>
          </p:nvPr>
        </p:nvSpPr>
        <p:spPr>
          <a:ln cap="flat" algn="ctr">
            <a:miter lim="800000"/>
            <a:headEnd type="none" w="med" len="med"/>
            <a:tailEnd type="none" w="med" len="med"/>
          </a:ln>
        </p:spPr>
        <p:txBody>
          <a:bodyPr/>
          <a:lstStyle/>
          <a:p>
            <a:pPr>
              <a:buClr>
                <a:srgbClr val="B2B2B2"/>
              </a:buClr>
            </a:pPr>
            <a:r>
              <a:rPr lang="en-US" altLang="en-US" u="sng">
                <a:ln w="9525" cap="flat" cmpd="sng" algn="ctr">
                  <a:noFill/>
                  <a:prstDash val="solid"/>
                  <a:round/>
                  <a:headEnd type="none" w="med" len="med"/>
                  <a:tailEnd type="none" w="med" len="med"/>
                </a:ln>
                <a:solidFill>
                  <a:srgbClr val="000000"/>
                </a:solidFill>
                <a:sym typeface="Wingdings"/>
              </a:rPr>
              <a:t>Donald J. Trump Foundation</a:t>
            </a:r>
          </a:p>
          <a:p>
            <a:pPr marL="0" indent="0">
              <a:buClr>
                <a:srgbClr val="B2B2B2"/>
              </a:buClr>
              <a:buNone/>
            </a:pPr>
            <a:r>
              <a:rPr lang="en-US" altLang="en-US">
                <a:ln w="9525" cap="flat" cmpd="sng" algn="ctr">
                  <a:noFill/>
                  <a:prstDash val="solid"/>
                  <a:round/>
                  <a:headEnd type="none" w="med" len="med"/>
                  <a:tailEnd type="none" w="med" len="med"/>
                </a:ln>
                <a:solidFill>
                  <a:srgbClr val="000000"/>
                </a:solidFill>
                <a:sym typeface="Wingdings"/>
              </a:rPr>
              <a:t>- Lack of Board meetings and oversight for 19 years, misuse of charitable assets, and other violations of law, charitable dollars used for non-exempt purposes</a:t>
            </a:r>
          </a:p>
          <a:p>
            <a:pPr>
              <a:buClr>
                <a:srgbClr val="B2B2B2"/>
              </a:buClr>
            </a:pPr>
            <a:r>
              <a:rPr lang="en-US" altLang="en-US" u="sng">
                <a:ln w="9525" cap="flat" cmpd="sng" algn="ctr">
                  <a:noFill/>
                  <a:prstDash val="solid"/>
                  <a:round/>
                  <a:headEnd type="none" w="med" len="med"/>
                  <a:tailEnd type="none" w="med" len="med"/>
                </a:ln>
                <a:solidFill>
                  <a:srgbClr val="000000"/>
                </a:solidFill>
                <a:sym typeface="Wingdings"/>
              </a:rPr>
              <a:t>Key Worldwide Foundation –(College Admissions Scandal)</a:t>
            </a:r>
          </a:p>
          <a:p>
            <a:pPr marL="0" indent="0">
              <a:buClr>
                <a:srgbClr val="B2B2B2"/>
              </a:buClr>
              <a:buNone/>
            </a:pPr>
            <a:r>
              <a:rPr lang="en-US" altLang="en-US">
                <a:ln w="9525" cap="flat" cmpd="sng" algn="ctr">
                  <a:noFill/>
                  <a:prstDash val="solid"/>
                  <a:round/>
                  <a:headEnd type="none" w="med" len="med"/>
                  <a:tailEnd type="none" w="med" len="med"/>
                </a:ln>
                <a:solidFill>
                  <a:srgbClr val="000000"/>
                </a:solidFill>
                <a:sym typeface="Wingdings"/>
              </a:rPr>
              <a:t>- Activity contrary to stated mission, charitable dollars used to fund for-profit activity, misuse of charitable deductions</a:t>
            </a:r>
            <a:endParaRPr lang="en-US" altLang="en-US"/>
          </a:p>
        </p:txBody>
      </p:sp>
      <p:sp>
        <p:nvSpPr>
          <p:cNvPr id="31748" name="Slide Number Placeholder 3"/>
          <p:cNvSpPr>
            <a:spLocks noGrp="1" noChangeArrowheads="1"/>
          </p:cNvSpPr>
          <p:nvPr>
            <p:ph type="sldNum" sz="quarter" idx="11"/>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E00D2793-D3EA-4D85-968C-A6FE1FB6A3C9}" type="slidenum">
              <a:rPr lang="en-US" altLang="en-US">
                <a:ln>
                  <a:noFill/>
                </a:ln>
                <a:solidFill>
                  <a:srgbClr val="000000"/>
                </a:solidFill>
              </a:rPr>
              <a:pPr defTabSz="1828800" eaLnBrk="1" fontAlgn="base" hangingPunct="1">
                <a:spcBef>
                  <a:spcPct val="0"/>
                </a:spcBef>
                <a:spcAft>
                  <a:spcPct val="0"/>
                </a:spcAft>
                <a:buSzPct val="100000"/>
              </a:pPr>
              <a:t>68</a:t>
            </a:fld>
            <a:endParaRPr lang="en-US" altLang="en-US">
              <a:ln>
                <a:noFill/>
              </a:ln>
              <a:solidFill>
                <a:srgbClr val="000000"/>
              </a:solidFill>
            </a:endParaRPr>
          </a:p>
        </p:txBody>
      </p:sp>
    </p:spTree>
    <p:extLst>
      <p:ext uri="{BB962C8B-B14F-4D97-AF65-F5344CB8AC3E}">
        <p14:creationId xmlns:p14="http://schemas.microsoft.com/office/powerpoint/2010/main" val="292199917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2"/>
          <p:cNvSpPr>
            <a:spLocks noGrp="1" noChangeArrowheads="1"/>
          </p:cNvSpPr>
          <p:nvPr>
            <p:ph type="sldNum" sz="quarter" idx="1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buSzPct val="100000"/>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buSzPct val="100000"/>
            </a:pPr>
            <a:fld id="{4657837C-2307-40A2-AD9F-6B16285F823A}" type="slidenum">
              <a:rPr lang="en-US" altLang="en-US">
                <a:ln>
                  <a:noFill/>
                </a:ln>
                <a:solidFill>
                  <a:srgbClr val="000000"/>
                </a:solidFill>
              </a:rPr>
              <a:pPr defTabSz="1828800" eaLnBrk="1" fontAlgn="base" hangingPunct="1">
                <a:spcBef>
                  <a:spcPct val="0"/>
                </a:spcBef>
                <a:spcAft>
                  <a:spcPct val="0"/>
                </a:spcAft>
                <a:buSzPct val="100000"/>
              </a:pPr>
              <a:t>69</a:t>
            </a:fld>
            <a:endParaRPr lang="en-US" altLang="en-US">
              <a:ln>
                <a:noFill/>
              </a:ln>
              <a:solidFill>
                <a:srgbClr val="000000"/>
              </a:solidFill>
            </a:endParaRPr>
          </a:p>
        </p:txBody>
      </p:sp>
      <p:pic>
        <p:nvPicPr>
          <p:cNvPr id="32771"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r="51515"/>
          <a:stretch>
            <a:fillRect/>
          </a:stretch>
        </p:blipFill>
        <p:spPr bwMode="auto">
          <a:xfrm>
            <a:off x="5029200" y="609601"/>
            <a:ext cx="9753600" cy="642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772" name="Picture 3"/>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l="48485" t="6923" r="2875"/>
          <a:stretch>
            <a:fillRect/>
          </a:stretch>
        </p:blipFill>
        <p:spPr bwMode="auto">
          <a:xfrm>
            <a:off x="11125200" y="7010400"/>
            <a:ext cx="9753600" cy="595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3206101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Context:</a:t>
            </a:r>
            <a:br>
              <a:rPr lang="en-US" dirty="0"/>
            </a:br>
            <a:r>
              <a:rPr lang="en-US" dirty="0"/>
              <a:t>DE&amp;I on Nonprofit Boards</a:t>
            </a:r>
          </a:p>
        </p:txBody>
      </p:sp>
      <p:sp>
        <p:nvSpPr>
          <p:cNvPr id="6" name="Text Placeholder 5"/>
          <p:cNvSpPr>
            <a:spLocks noGrp="1"/>
          </p:cNvSpPr>
          <p:nvPr>
            <p:ph type="body" sz="quarter" idx="15"/>
          </p:nvPr>
        </p:nvSpPr>
        <p:spPr/>
        <p:txBody>
          <a:bodyPr/>
          <a:lstStyle/>
          <a:p>
            <a:r>
              <a:rPr lang="en-US" dirty="0"/>
              <a:t>1</a:t>
            </a:r>
          </a:p>
        </p:txBody>
      </p:sp>
    </p:spTree>
    <p:extLst>
      <p:ext uri="{BB962C8B-B14F-4D97-AF65-F5344CB8AC3E}">
        <p14:creationId xmlns:p14="http://schemas.microsoft.com/office/powerpoint/2010/main" val="14097444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b="1" dirty="0">
                <a:latin typeface="+mj-lt"/>
              </a:rPr>
              <a:t>Today’s Panel </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262"/>
                </a:solidFill>
                <a:effectLst/>
                <a:uLnTx/>
                <a:uFillTx/>
                <a:latin typeface="Fira Sans Light"/>
                <a:ea typeface="+mn-ea"/>
              </a:rPr>
              <a:t>Business Volunteers Unlimited</a:t>
            </a:r>
            <a:endParaRPr kumimoji="0" lang="en-US" sz="1800" b="0" i="0" u="none" strike="noStrike" kern="1200" cap="none" spc="0" normalizeH="0" baseline="0" noProof="0" dirty="0">
              <a:ln>
                <a:noFill/>
              </a:ln>
              <a:solidFill>
                <a:srgbClr val="585262"/>
              </a:solidFill>
              <a:effectLst/>
              <a:uLnTx/>
              <a:uFillTx/>
              <a:latin typeface="Arial  "/>
              <a:ea typeface="+mn-ea"/>
              <a:cs typeface="Arial  "/>
            </a:endParaRPr>
          </a:p>
        </p:txBody>
      </p:sp>
      <p:sp>
        <p:nvSpPr>
          <p:cNvPr id="17" name="Rectangle 16"/>
          <p:cNvSpPr/>
          <p:nvPr/>
        </p:nvSpPr>
        <p:spPr>
          <a:xfrm>
            <a:off x="2413060" y="8810599"/>
            <a:ext cx="4252544"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B1624"/>
                </a:solidFill>
                <a:effectLst/>
                <a:uLnTx/>
                <a:uFillTx/>
                <a:latin typeface="Fira Sans Light"/>
                <a:ea typeface="+mn-ea"/>
                <a:cs typeface="Calibri Light" panose="020F0302020204030204" pitchFamily="34" charset="0"/>
              </a:rPr>
              <a:t>Victor Ruiz,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B1624"/>
                </a:solidFill>
                <a:effectLst/>
                <a:uLnTx/>
                <a:uFillTx/>
                <a:latin typeface="Fira Sans Light"/>
                <a:ea typeface="+mn-ea"/>
                <a:cs typeface="Calibri Light" panose="020F0302020204030204" pitchFamily="34" charset="0"/>
              </a:rPr>
              <a:t> Esperanza, Inc.</a:t>
            </a:r>
          </a:p>
        </p:txBody>
      </p:sp>
      <p:sp>
        <p:nvSpPr>
          <p:cNvPr id="18" name="Rectangle 17"/>
          <p:cNvSpPr/>
          <p:nvPr/>
        </p:nvSpPr>
        <p:spPr>
          <a:xfrm>
            <a:off x="16052800" y="8776453"/>
            <a:ext cx="6188567"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B1624"/>
                </a:solidFill>
                <a:effectLst/>
                <a:uLnTx/>
                <a:uFillTx/>
                <a:latin typeface="Fira Sans Light"/>
                <a:ea typeface="+mn-ea"/>
                <a:cs typeface="Calibri Light" panose="020F0302020204030204" pitchFamily="34" charset="0"/>
              </a:rPr>
              <a:t>Inajo Davis Chappell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B1624"/>
                </a:solidFill>
                <a:effectLst/>
                <a:uLnTx/>
                <a:uFillTx/>
                <a:latin typeface="Fira Sans Light"/>
                <a:ea typeface="+mn-ea"/>
                <a:cs typeface="Calibri Light" panose="020F0302020204030204" pitchFamily="34" charset="0"/>
              </a:rPr>
              <a:t>Ulmer &amp; Berne LLP</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912" y="4049688"/>
            <a:ext cx="4252544" cy="4193075"/>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b="30299"/>
          <a:stretch/>
        </p:blipFill>
        <p:spPr>
          <a:xfrm>
            <a:off x="9781768" y="4049688"/>
            <a:ext cx="4032448" cy="4193076"/>
          </a:xfrm>
          <a:prstGeom prst="rect">
            <a:avLst/>
          </a:prstGeom>
        </p:spPr>
      </p:pic>
      <p:sp>
        <p:nvSpPr>
          <p:cNvPr id="23" name="Rectangle 22"/>
          <p:cNvSpPr/>
          <p:nvPr/>
        </p:nvSpPr>
        <p:spPr>
          <a:xfrm>
            <a:off x="8703708" y="8776454"/>
            <a:ext cx="6188567"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B1624"/>
                </a:solidFill>
                <a:effectLst/>
                <a:uLnTx/>
                <a:uFillTx/>
                <a:latin typeface="Fira Sans Light"/>
                <a:ea typeface="+mn-ea"/>
                <a:cs typeface="Calibri Light" panose="020F0302020204030204" pitchFamily="34" charset="0"/>
              </a:rPr>
              <a:t>Randell</a:t>
            </a:r>
            <a:r>
              <a:rPr kumimoji="0" lang="en-US" sz="4000" b="0" i="0" u="none" strike="noStrike" kern="1200" cap="none" spc="0" normalizeH="0" baseline="0" noProof="0" dirty="0">
                <a:ln>
                  <a:noFill/>
                </a:ln>
                <a:solidFill>
                  <a:srgbClr val="0B1624"/>
                </a:solidFill>
                <a:effectLst/>
                <a:uLnTx/>
                <a:uFillTx/>
                <a:latin typeface="Fira Sans Light"/>
                <a:ea typeface="+mn-ea"/>
                <a:cs typeface="Calibri Light" panose="020F0302020204030204" pitchFamily="34" charset="0"/>
              </a:rPr>
              <a:t> McShepard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B1624"/>
                </a:solidFill>
                <a:effectLst/>
                <a:uLnTx/>
                <a:uFillTx/>
                <a:latin typeface="Fira Sans Light"/>
                <a:ea typeface="+mn-ea"/>
                <a:cs typeface="Calibri Light" panose="020F0302020204030204" pitchFamily="34" charset="0"/>
              </a:rPr>
              <a:t>   RPM International, Inc.</a:t>
            </a:r>
          </a:p>
        </p:txBody>
      </p:sp>
      <p:pic>
        <p:nvPicPr>
          <p:cNvPr id="24" name="Picture 23"/>
          <p:cNvPicPr>
            <a:picLocks noChangeAspect="1"/>
          </p:cNvPicPr>
          <p:nvPr/>
        </p:nvPicPr>
        <p:blipFill>
          <a:blip r:embed="rId4"/>
          <a:stretch>
            <a:fillRect/>
          </a:stretch>
        </p:blipFill>
        <p:spPr>
          <a:xfrm>
            <a:off x="17232560" y="4027144"/>
            <a:ext cx="3440473" cy="4215619"/>
          </a:xfrm>
          <a:prstGeom prst="rect">
            <a:avLst/>
          </a:prstGeom>
        </p:spPr>
      </p:pic>
    </p:spTree>
    <p:extLst>
      <p:ext uri="{BB962C8B-B14F-4D97-AF65-F5344CB8AC3E}">
        <p14:creationId xmlns:p14="http://schemas.microsoft.com/office/powerpoint/2010/main" val="3540391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b="1" dirty="0">
                <a:latin typeface="+mj-lt"/>
              </a:rPr>
              <a:t>How To Get Involved</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262"/>
                </a:solidFill>
                <a:effectLst/>
                <a:uLnTx/>
                <a:uFillTx/>
                <a:latin typeface="Fira Sans Light"/>
                <a:ea typeface="+mn-ea"/>
              </a:rPr>
              <a:t>Business Volunteers Unlimited</a:t>
            </a:r>
            <a:endParaRPr kumimoji="0" lang="en-US" sz="1800" b="0" i="0" u="none" strike="noStrike" kern="1200" cap="none" spc="0" normalizeH="0" baseline="0" noProof="0" dirty="0">
              <a:ln>
                <a:noFill/>
              </a:ln>
              <a:solidFill>
                <a:srgbClr val="585262"/>
              </a:solidFill>
              <a:effectLst/>
              <a:uLnTx/>
              <a:uFillTx/>
              <a:latin typeface="Arial  "/>
              <a:ea typeface="+mn-ea"/>
              <a:cs typeface="Arial  "/>
            </a:endParaRPr>
          </a:p>
        </p:txBody>
      </p:sp>
      <p:sp>
        <p:nvSpPr>
          <p:cNvPr id="23" name="Rectangle 22"/>
          <p:cNvSpPr/>
          <p:nvPr/>
        </p:nvSpPr>
        <p:spPr>
          <a:xfrm>
            <a:off x="8703708" y="8776454"/>
            <a:ext cx="6188567"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B1624"/>
                </a:solidFill>
                <a:effectLst/>
                <a:uLnTx/>
                <a:uFillTx/>
                <a:latin typeface="Fira Sans Light"/>
                <a:ea typeface="+mn-ea"/>
                <a:cs typeface="Calibri Light" panose="020F0302020204030204" pitchFamily="34" charset="0"/>
              </a:rPr>
              <a:t>Lauren Gliha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B1624"/>
                </a:solidFill>
                <a:effectLst/>
                <a:uLnTx/>
                <a:uFillTx/>
                <a:latin typeface="Fira Sans Light"/>
                <a:ea typeface="+mn-ea"/>
                <a:cs typeface="Calibri Light" panose="020F0302020204030204" pitchFamily="34" charset="0"/>
              </a:rPr>
              <a:t>BVU</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4154" y="4553744"/>
            <a:ext cx="5527674" cy="3902100"/>
          </a:xfrm>
          <a:prstGeom prst="rect">
            <a:avLst/>
          </a:prstGeom>
        </p:spPr>
      </p:pic>
    </p:spTree>
    <p:extLst>
      <p:ext uri="{BB962C8B-B14F-4D97-AF65-F5344CB8AC3E}">
        <p14:creationId xmlns:p14="http://schemas.microsoft.com/office/powerpoint/2010/main" val="1528333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12F5C-1837-4E3B-BD33-B3FA6E5F0B33}"/>
              </a:ext>
            </a:extLst>
          </p:cNvPr>
          <p:cNvSpPr>
            <a:spLocks noGrp="1"/>
          </p:cNvSpPr>
          <p:nvPr>
            <p:ph type="title"/>
          </p:nvPr>
        </p:nvSpPr>
        <p:spPr>
          <a:xfrm>
            <a:off x="1534816" y="737320"/>
            <a:ext cx="21031200" cy="2651126"/>
          </a:xfrm>
        </p:spPr>
        <p:txBody>
          <a:bodyPr/>
          <a:lstStyle/>
          <a:p>
            <a:r>
              <a:rPr lang="en-US" sz="8800" dirty="0"/>
              <a:t>Call to Action  </a:t>
            </a:r>
            <a:endParaRPr lang="en-US" sz="8800" dirty="0">
              <a:solidFill>
                <a:schemeClr val="accent1"/>
              </a:solidFill>
            </a:endParaRPr>
          </a:p>
        </p:txBody>
      </p:sp>
      <p:grpSp>
        <p:nvGrpSpPr>
          <p:cNvPr id="16" name="Group 15">
            <a:extLst>
              <a:ext uri="{FF2B5EF4-FFF2-40B4-BE49-F238E27FC236}">
                <a16:creationId xmlns:a16="http://schemas.microsoft.com/office/drawing/2014/main" id="{269E3435-0DAD-4491-ABF7-561ECC615EC2}"/>
              </a:ext>
            </a:extLst>
          </p:cNvPr>
          <p:cNvGrpSpPr/>
          <p:nvPr/>
        </p:nvGrpSpPr>
        <p:grpSpPr>
          <a:xfrm>
            <a:off x="1243708" y="3388446"/>
            <a:ext cx="23065208" cy="5256584"/>
            <a:chOff x="1894856" y="4214728"/>
            <a:chExt cx="16459200" cy="2409166"/>
          </a:xfrm>
        </p:grpSpPr>
        <p:sp>
          <p:nvSpPr>
            <p:cNvPr id="17" name="Freeform: Shape 16">
              <a:extLst>
                <a:ext uri="{FF2B5EF4-FFF2-40B4-BE49-F238E27FC236}">
                  <a16:creationId xmlns:a16="http://schemas.microsoft.com/office/drawing/2014/main" id="{64BDF55E-529D-46EF-8C51-7B3E7E610235}"/>
                </a:ext>
              </a:extLst>
            </p:cNvPr>
            <p:cNvSpPr/>
            <p:nvPr/>
          </p:nvSpPr>
          <p:spPr>
            <a:xfrm>
              <a:off x="1894856" y="4214728"/>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Fira Sans Light"/>
                  <a:ea typeface="+mn-ea"/>
                  <a:cs typeface="+mn-cs"/>
                </a:rPr>
                <a:t>Be part of the solution by taking action.</a:t>
              </a:r>
            </a:p>
          </p:txBody>
        </p:sp>
        <p:sp>
          <p:nvSpPr>
            <p:cNvPr id="18" name="Freeform: Shape 17">
              <a:extLst>
                <a:ext uri="{FF2B5EF4-FFF2-40B4-BE49-F238E27FC236}">
                  <a16:creationId xmlns:a16="http://schemas.microsoft.com/office/drawing/2014/main" id="{62E2585B-C02A-49FA-A915-709DF146FA54}"/>
                </a:ext>
              </a:extLst>
            </p:cNvPr>
            <p:cNvSpPr/>
            <p:nvPr/>
          </p:nvSpPr>
          <p:spPr>
            <a:xfrm>
              <a:off x="1894856" y="5047543"/>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Fira Sans Light"/>
                  <a:ea typeface="+mn-ea"/>
                  <a:cs typeface="+mn-cs"/>
                </a:rPr>
                <a:t>Serving on boards is not just for corporate executives</a:t>
              </a:r>
            </a:p>
          </p:txBody>
        </p:sp>
        <p:sp>
          <p:nvSpPr>
            <p:cNvPr id="19" name="Freeform: Shape 18">
              <a:extLst>
                <a:ext uri="{FF2B5EF4-FFF2-40B4-BE49-F238E27FC236}">
                  <a16:creationId xmlns:a16="http://schemas.microsoft.com/office/drawing/2014/main" id="{FF2C078B-7CA9-4237-9807-C2EA318A0167}"/>
                </a:ext>
              </a:extLst>
            </p:cNvPr>
            <p:cNvSpPr/>
            <p:nvPr/>
          </p:nvSpPr>
          <p:spPr>
            <a:xfrm>
              <a:off x="1894856" y="5880359"/>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tab pos="914400" algn="l"/>
                </a:tabLst>
                <a:defRPr/>
              </a:pPr>
              <a:r>
                <a:rPr kumimoji="0" lang="en-US" sz="4000" b="0" i="0" u="none" strike="noStrike" kern="1200" cap="none" spc="0" normalizeH="0" baseline="0" noProof="0" dirty="0">
                  <a:ln>
                    <a:noFill/>
                  </a:ln>
                  <a:solidFill>
                    <a:prstClr val="white"/>
                  </a:solidFill>
                  <a:effectLst/>
                  <a:uLnTx/>
                  <a:uFillTx/>
                  <a:latin typeface="Fira Sans Light"/>
                  <a:ea typeface="+mn-ea"/>
                  <a:cs typeface="+mn-cs"/>
                </a:rPr>
                <a:t>Boards need diverse voices that are smart, engaged and unabashedly committed to Cleveland and Northeast Ohio</a:t>
              </a:r>
            </a:p>
          </p:txBody>
        </p:sp>
      </p:grpSp>
      <p:sp>
        <p:nvSpPr>
          <p:cNvPr id="29" name="Footer Placeholder 28">
            <a:extLst>
              <a:ext uri="{FF2B5EF4-FFF2-40B4-BE49-F238E27FC236}">
                <a16:creationId xmlns:a16="http://schemas.microsoft.com/office/drawing/2014/main" id="{A19C46C4-BAAF-45BC-BD9D-6480D369119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262"/>
                </a:solidFill>
                <a:effectLst/>
                <a:uLnTx/>
                <a:uFillTx/>
                <a:latin typeface="Arial  "/>
                <a:ea typeface="+mn-ea"/>
                <a:cs typeface="Arial  "/>
              </a:rPr>
              <a:t>Business Volunteers Unlimited</a:t>
            </a:r>
            <a:endParaRPr kumimoji="0" lang="en-US" sz="1800" b="0" i="0" u="none" strike="noStrike" kern="1200" cap="none" spc="0" normalizeH="0" baseline="0" noProof="0" dirty="0">
              <a:ln>
                <a:noFill/>
              </a:ln>
              <a:solidFill>
                <a:srgbClr val="585262"/>
              </a:solidFill>
              <a:effectLst/>
              <a:uLnTx/>
              <a:uFillTx/>
              <a:latin typeface="Arial  "/>
              <a:ea typeface="+mn-ea"/>
              <a:cs typeface="Arial  "/>
            </a:endParaRPr>
          </a:p>
        </p:txBody>
      </p:sp>
    </p:spTree>
    <p:extLst>
      <p:ext uri="{BB962C8B-B14F-4D97-AF65-F5344CB8AC3E}">
        <p14:creationId xmlns:p14="http://schemas.microsoft.com/office/powerpoint/2010/main" val="3107641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12F5C-1837-4E3B-BD33-B3FA6E5F0B33}"/>
              </a:ext>
            </a:extLst>
          </p:cNvPr>
          <p:cNvSpPr>
            <a:spLocks noGrp="1"/>
          </p:cNvSpPr>
          <p:nvPr>
            <p:ph type="title"/>
          </p:nvPr>
        </p:nvSpPr>
        <p:spPr>
          <a:xfrm>
            <a:off x="1606824" y="377280"/>
            <a:ext cx="21031200" cy="2651126"/>
          </a:xfrm>
        </p:spPr>
        <p:txBody>
          <a:bodyPr/>
          <a:lstStyle/>
          <a:p>
            <a:r>
              <a:rPr lang="en-US" sz="8800" dirty="0"/>
              <a:t>Key Things to Consider</a:t>
            </a:r>
            <a:endParaRPr lang="en-US" sz="8800" dirty="0">
              <a:solidFill>
                <a:schemeClr val="accent1"/>
              </a:solidFill>
            </a:endParaRPr>
          </a:p>
        </p:txBody>
      </p:sp>
      <p:grpSp>
        <p:nvGrpSpPr>
          <p:cNvPr id="16" name="Group 15">
            <a:extLst>
              <a:ext uri="{FF2B5EF4-FFF2-40B4-BE49-F238E27FC236}">
                <a16:creationId xmlns:a16="http://schemas.microsoft.com/office/drawing/2014/main" id="{269E3435-0DAD-4491-ABF7-561ECC615EC2}"/>
              </a:ext>
            </a:extLst>
          </p:cNvPr>
          <p:cNvGrpSpPr/>
          <p:nvPr/>
        </p:nvGrpSpPr>
        <p:grpSpPr>
          <a:xfrm>
            <a:off x="1183381" y="3506901"/>
            <a:ext cx="23136845" cy="5007283"/>
            <a:chOff x="1881527" y="4320120"/>
            <a:chExt cx="16510320" cy="2303775"/>
          </a:xfrm>
        </p:grpSpPr>
        <p:sp>
          <p:nvSpPr>
            <p:cNvPr id="17" name="Freeform: Shape 16">
              <a:extLst>
                <a:ext uri="{FF2B5EF4-FFF2-40B4-BE49-F238E27FC236}">
                  <a16:creationId xmlns:a16="http://schemas.microsoft.com/office/drawing/2014/main" id="{64BDF55E-529D-46EF-8C51-7B3E7E610235}"/>
                </a:ext>
              </a:extLst>
            </p:cNvPr>
            <p:cNvSpPr/>
            <p:nvPr/>
          </p:nvSpPr>
          <p:spPr>
            <a:xfrm>
              <a:off x="1881527" y="4320120"/>
              <a:ext cx="16459200" cy="612944"/>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742950" marR="0" lvl="0" indent="-742950" algn="l" defTabSz="711200" rtl="0" eaLnBrk="1" fontAlgn="auto" latinLnBrk="0" hangingPunct="1">
                <a:lnSpc>
                  <a:spcPct val="100000"/>
                </a:lnSpc>
                <a:spcBef>
                  <a:spcPct val="0"/>
                </a:spcBef>
                <a:spcAft>
                  <a:spcPct val="35000"/>
                </a:spcAft>
                <a:buClrTx/>
                <a:buSzTx/>
                <a:buFontTx/>
                <a:buAutoNum type="arabicPeriod"/>
                <a:tabLst/>
                <a:defRPr/>
              </a:pPr>
              <a:endParaRPr kumimoji="0" lang="en-US" sz="2800" b="0" i="0" u="none" strike="noStrike" kern="1200" cap="none" spc="0" normalizeH="0" baseline="0" noProof="0" dirty="0">
                <a:ln>
                  <a:noFill/>
                </a:ln>
                <a:solidFill>
                  <a:prstClr val="white"/>
                </a:solidFill>
                <a:effectLst/>
                <a:uLnTx/>
                <a:uFillTx/>
                <a:latin typeface="Fira Sans Light"/>
                <a:ea typeface="+mn-ea"/>
                <a:cs typeface="+mn-cs"/>
              </a:endParaRPr>
            </a:p>
            <a:p>
              <a:pPr marL="742950" marR="0" lvl="0" indent="-742950" algn="l" defTabSz="711200" rtl="0" eaLnBrk="1" fontAlgn="auto" latinLnBrk="0" hangingPunct="1">
                <a:lnSpc>
                  <a:spcPct val="100000"/>
                </a:lnSpc>
                <a:spcBef>
                  <a:spcPct val="0"/>
                </a:spcBef>
                <a:spcAft>
                  <a:spcPct val="35000"/>
                </a:spcAft>
                <a:buClrTx/>
                <a:buSzTx/>
                <a:buFontTx/>
                <a:buAutoNum type="arabicPeriod"/>
                <a:tabLst/>
                <a:defRPr/>
              </a:pPr>
              <a:endParaRPr kumimoji="0" lang="en-US" sz="2800" b="0" i="0" u="none" strike="noStrike" kern="1200" cap="none" spc="0" normalizeH="0" baseline="0" noProof="0" dirty="0">
                <a:ln>
                  <a:noFill/>
                </a:ln>
                <a:solidFill>
                  <a:prstClr val="white"/>
                </a:solidFill>
                <a:effectLst/>
                <a:uLnTx/>
                <a:uFillTx/>
                <a:latin typeface="Fira Sans Light"/>
                <a:ea typeface="+mn-ea"/>
                <a:cs typeface="+mn-cs"/>
              </a:endParaRPr>
            </a:p>
            <a:p>
              <a:pPr marL="742950" marR="0" lvl="0" indent="-742950" algn="l" defTabSz="711200" rtl="0" eaLnBrk="1" fontAlgn="auto" latinLnBrk="0" hangingPunct="1">
                <a:lnSpc>
                  <a:spcPct val="100000"/>
                </a:lnSpc>
                <a:spcBef>
                  <a:spcPct val="0"/>
                </a:spcBef>
                <a:spcAft>
                  <a:spcPct val="35000"/>
                </a:spcAft>
                <a:buClrTx/>
                <a:buSzTx/>
                <a:buFontTx/>
                <a:buAutoNum type="arabicPeriod"/>
                <a:tabLst/>
                <a:defRPr/>
              </a:pPr>
              <a:endParaRPr kumimoji="0" lang="en-US" sz="2800" b="0" i="0" u="none" strike="noStrike" kern="1200" cap="none" spc="0" normalizeH="0" baseline="0" noProof="0" dirty="0">
                <a:ln>
                  <a:noFill/>
                </a:ln>
                <a:solidFill>
                  <a:prstClr val="white"/>
                </a:solidFill>
                <a:effectLst/>
                <a:uLnTx/>
                <a:uFillTx/>
                <a:latin typeface="Fira Sans Light"/>
                <a:ea typeface="+mn-ea"/>
                <a:cs typeface="+mn-cs"/>
              </a:endParaRPr>
            </a:p>
            <a:p>
              <a:pPr marL="742950" marR="0" lvl="0" indent="-742950" algn="l" defTabSz="711200" rtl="0" eaLnBrk="1" fontAlgn="auto" latinLnBrk="0" hangingPunct="1">
                <a:lnSpc>
                  <a:spcPct val="100000"/>
                </a:lnSpc>
                <a:spcBef>
                  <a:spcPct val="0"/>
                </a:spcBef>
                <a:spcAft>
                  <a:spcPct val="35000"/>
                </a:spcAft>
                <a:buClrTx/>
                <a:buSzTx/>
                <a:buFontTx/>
                <a:buAutoNum type="arabicPeriod"/>
                <a:tabLst/>
                <a:defRPr/>
              </a:pPr>
              <a:endParaRPr kumimoji="0" lang="en-US" sz="2800" b="0" i="0" u="none" strike="noStrike" kern="1200" cap="none" spc="0" normalizeH="0" baseline="0" noProof="0" dirty="0">
                <a:ln>
                  <a:noFill/>
                </a:ln>
                <a:solidFill>
                  <a:prstClr val="white"/>
                </a:solidFill>
                <a:effectLst/>
                <a:uLnTx/>
                <a:uFillTx/>
                <a:latin typeface="Fira Sans Light"/>
                <a:ea typeface="+mn-ea"/>
                <a:cs typeface="+mn-cs"/>
              </a:endParaRPr>
            </a:p>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Fira Sans Light"/>
                  <a:ea typeface="+mn-ea"/>
                  <a:cs typeface="+mn-cs"/>
                </a:rPr>
                <a:t>1.  Expectations: </a:t>
              </a:r>
              <a:r>
                <a:rPr kumimoji="0" lang="en-US" sz="3200" b="0" i="0" u="none" strike="noStrike" kern="1200" cap="none" spc="0" normalizeH="0" baseline="0" noProof="0" dirty="0">
                  <a:ln>
                    <a:noFill/>
                  </a:ln>
                  <a:solidFill>
                    <a:prstClr val="white"/>
                  </a:solidFill>
                  <a:effectLst/>
                  <a:uLnTx/>
                  <a:uFillTx/>
                  <a:latin typeface="Fira Sans Light"/>
                  <a:ea typeface="+mn-ea"/>
                  <a:cs typeface="+mn-cs"/>
                </a:rPr>
                <a:t>board &amp; committee meetings| personal contribution &amp; fundraising | multi-year commitment</a:t>
              </a:r>
            </a:p>
            <a:p>
              <a:pPr marL="742950" marR="0" lvl="0" indent="-742950" algn="l" defTabSz="711200" rtl="0" eaLnBrk="1" fontAlgn="auto" latinLnBrk="0" hangingPunct="1">
                <a:lnSpc>
                  <a:spcPct val="100000"/>
                </a:lnSpc>
                <a:spcBef>
                  <a:spcPct val="0"/>
                </a:spcBef>
                <a:spcAft>
                  <a:spcPct val="35000"/>
                </a:spcAft>
                <a:buClrTx/>
                <a:buSzTx/>
                <a:buFontTx/>
                <a:buAutoNum type="arabicPeriod"/>
                <a:tabLst/>
                <a:defRPr/>
              </a:pPr>
              <a:endParaRPr kumimoji="0" lang="en-US" sz="2800" b="0" i="0" u="none" strike="noStrike" kern="1200" cap="none" spc="0" normalizeH="0" baseline="0" noProof="0" dirty="0">
                <a:ln>
                  <a:noFill/>
                </a:ln>
                <a:solidFill>
                  <a:prstClr val="white"/>
                </a:solidFill>
                <a:effectLst/>
                <a:uLnTx/>
                <a:uFillTx/>
                <a:latin typeface="Fira Sans Light"/>
                <a:ea typeface="+mn-ea"/>
                <a:cs typeface="+mn-cs"/>
              </a:endParaRPr>
            </a:p>
            <a:p>
              <a:pPr marL="1200150" marR="0" lvl="1" indent="-742950" algn="l" defTabSz="711200" rtl="0" eaLnBrk="1" fontAlgn="auto" latinLnBrk="0" hangingPunct="1">
                <a:lnSpc>
                  <a:spcPct val="100000"/>
                </a:lnSpc>
                <a:spcBef>
                  <a:spcPct val="0"/>
                </a:spcBef>
                <a:spcAft>
                  <a:spcPct val="35000"/>
                </a:spcAft>
                <a:buClrTx/>
                <a:buSzTx/>
                <a:buFontTx/>
                <a:buAutoNum type="arabicPeriod"/>
                <a:tabLst/>
                <a:defRPr/>
              </a:pPr>
              <a:endParaRPr kumimoji="0" lang="en-US" sz="4000" b="0" i="0" u="none" strike="noStrike" kern="1200" cap="none" spc="0" normalizeH="0" baseline="0" noProof="0" dirty="0">
                <a:ln>
                  <a:noFill/>
                </a:ln>
                <a:solidFill>
                  <a:prstClr val="white"/>
                </a:solidFill>
                <a:effectLst/>
                <a:uLnTx/>
                <a:uFillTx/>
                <a:latin typeface="Fira Sans Light"/>
                <a:ea typeface="+mn-ea"/>
                <a:cs typeface="+mn-cs"/>
              </a:endParaRPr>
            </a:p>
            <a:p>
              <a:pPr marL="1200150" marR="0" lvl="1" indent="-742950" algn="l" defTabSz="711200" rtl="0" eaLnBrk="1" fontAlgn="auto" latinLnBrk="0" hangingPunct="1">
                <a:lnSpc>
                  <a:spcPct val="100000"/>
                </a:lnSpc>
                <a:spcBef>
                  <a:spcPct val="0"/>
                </a:spcBef>
                <a:spcAft>
                  <a:spcPct val="35000"/>
                </a:spcAft>
                <a:buClrTx/>
                <a:buSzTx/>
                <a:buFontTx/>
                <a:buAutoNum type="arabicPeriod"/>
                <a:tabLst/>
                <a:defRPr/>
              </a:pPr>
              <a:endParaRPr kumimoji="0" lang="en-US" sz="4000" b="0" i="0" u="none" strike="noStrike" kern="1200" cap="none" spc="0" normalizeH="0" baseline="0" noProof="0" dirty="0">
                <a:ln>
                  <a:noFill/>
                </a:ln>
                <a:solidFill>
                  <a:prstClr val="white"/>
                </a:solidFill>
                <a:effectLst/>
                <a:uLnTx/>
                <a:uFillTx/>
                <a:latin typeface="Fira Sans Light"/>
                <a:ea typeface="+mn-ea"/>
                <a:cs typeface="+mn-cs"/>
              </a:endParaRPr>
            </a:p>
          </p:txBody>
        </p:sp>
        <p:sp>
          <p:nvSpPr>
            <p:cNvPr id="18" name="Freeform: Shape 17">
              <a:extLst>
                <a:ext uri="{FF2B5EF4-FFF2-40B4-BE49-F238E27FC236}">
                  <a16:creationId xmlns:a16="http://schemas.microsoft.com/office/drawing/2014/main" id="{62E2585B-C02A-49FA-A915-709DF146FA54}"/>
                </a:ext>
              </a:extLst>
            </p:cNvPr>
            <p:cNvSpPr/>
            <p:nvPr/>
          </p:nvSpPr>
          <p:spPr>
            <a:xfrm>
              <a:off x="1894856" y="5034944"/>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Fira Sans Light"/>
                  <a:ea typeface="+mn-ea"/>
                  <a:cs typeface="+mn-cs"/>
                </a:rPr>
                <a:t>2.  Mission: </a:t>
              </a:r>
              <a:r>
                <a:rPr kumimoji="0" lang="en-US" sz="3200" b="0" i="0" u="none" strike="noStrike" kern="1200" cap="none" spc="0" normalizeH="0" baseline="0" noProof="0" dirty="0">
                  <a:ln>
                    <a:noFill/>
                  </a:ln>
                  <a:solidFill>
                    <a:prstClr val="white"/>
                  </a:solidFill>
                  <a:effectLst/>
                  <a:uLnTx/>
                  <a:uFillTx/>
                  <a:latin typeface="Fira Sans Light"/>
                  <a:ea typeface="+mn-ea"/>
                  <a:cs typeface="+mn-cs"/>
                </a:rPr>
                <a:t>causes that are meaningful to you personally</a:t>
              </a:r>
              <a:endParaRPr kumimoji="0" lang="en-US" sz="4000" b="0" i="0" u="none" strike="noStrike" kern="1200" cap="none" spc="0" normalizeH="0" baseline="0" noProof="0" dirty="0">
                <a:ln>
                  <a:noFill/>
                </a:ln>
                <a:solidFill>
                  <a:prstClr val="white"/>
                </a:solidFill>
                <a:effectLst/>
                <a:uLnTx/>
                <a:uFillTx/>
                <a:latin typeface="Fira Sans Light"/>
                <a:ea typeface="+mn-ea"/>
                <a:cs typeface="+mn-cs"/>
              </a:endParaRPr>
            </a:p>
          </p:txBody>
        </p:sp>
        <p:sp>
          <p:nvSpPr>
            <p:cNvPr id="19" name="Freeform: Shape 18">
              <a:extLst>
                <a:ext uri="{FF2B5EF4-FFF2-40B4-BE49-F238E27FC236}">
                  <a16:creationId xmlns:a16="http://schemas.microsoft.com/office/drawing/2014/main" id="{FF2C078B-7CA9-4237-9807-C2EA318A0167}"/>
                </a:ext>
              </a:extLst>
            </p:cNvPr>
            <p:cNvSpPr/>
            <p:nvPr/>
          </p:nvSpPr>
          <p:spPr>
            <a:xfrm>
              <a:off x="1932647" y="5880360"/>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tab pos="914400" algn="l"/>
                </a:tabLst>
                <a:defRPr/>
              </a:pPr>
              <a:r>
                <a:rPr kumimoji="0" lang="en-US" sz="4000" b="0" i="0" u="none" strike="noStrike" kern="1200" cap="none" spc="0" normalizeH="0" baseline="0" noProof="0" dirty="0">
                  <a:ln>
                    <a:noFill/>
                  </a:ln>
                  <a:solidFill>
                    <a:prstClr val="white"/>
                  </a:solidFill>
                  <a:effectLst/>
                  <a:uLnTx/>
                  <a:uFillTx/>
                  <a:latin typeface="Fira Sans Light"/>
                  <a:ea typeface="+mn-ea"/>
                  <a:cs typeface="+mn-cs"/>
                </a:rPr>
                <a:t>3.  Skills: </a:t>
              </a:r>
              <a:r>
                <a:rPr kumimoji="0" lang="en-US" sz="3200" b="0" i="0" u="none" strike="noStrike" kern="1200" cap="none" spc="0" normalizeH="0" baseline="0" noProof="0" dirty="0">
                  <a:ln>
                    <a:noFill/>
                  </a:ln>
                  <a:solidFill>
                    <a:prstClr val="white"/>
                  </a:solidFill>
                  <a:effectLst/>
                  <a:uLnTx/>
                  <a:uFillTx/>
                  <a:latin typeface="Fira Sans Light"/>
                  <a:ea typeface="+mn-ea"/>
                  <a:cs typeface="+mn-cs"/>
                </a:rPr>
                <a:t>how will you make an impact?</a:t>
              </a:r>
            </a:p>
          </p:txBody>
        </p:sp>
      </p:grpSp>
      <p:sp>
        <p:nvSpPr>
          <p:cNvPr id="29" name="Footer Placeholder 28">
            <a:extLst>
              <a:ext uri="{FF2B5EF4-FFF2-40B4-BE49-F238E27FC236}">
                <a16:creationId xmlns:a16="http://schemas.microsoft.com/office/drawing/2014/main" id="{A19C46C4-BAAF-45BC-BD9D-6480D369119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262"/>
                </a:solidFill>
                <a:effectLst/>
                <a:uLnTx/>
                <a:uFillTx/>
                <a:latin typeface="Arial  "/>
                <a:ea typeface="+mn-ea"/>
                <a:cs typeface="Arial  "/>
              </a:rPr>
              <a:t>Business Volunteers Unlimited</a:t>
            </a:r>
            <a:endParaRPr kumimoji="0" lang="en-US" sz="1800" b="0" i="0" u="none" strike="noStrike" kern="1200" cap="none" spc="0" normalizeH="0" baseline="0" noProof="0" dirty="0">
              <a:ln>
                <a:noFill/>
              </a:ln>
              <a:solidFill>
                <a:srgbClr val="585262"/>
              </a:solidFill>
              <a:effectLst/>
              <a:uLnTx/>
              <a:uFillTx/>
              <a:latin typeface="Arial  "/>
              <a:ea typeface="+mn-ea"/>
              <a:cs typeface="Arial  "/>
            </a:endParaRPr>
          </a:p>
        </p:txBody>
      </p:sp>
    </p:spTree>
    <p:extLst>
      <p:ext uri="{BB962C8B-B14F-4D97-AF65-F5344CB8AC3E}">
        <p14:creationId xmlns:p14="http://schemas.microsoft.com/office/powerpoint/2010/main" val="1832107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12F5C-1837-4E3B-BD33-B3FA6E5F0B33}"/>
              </a:ext>
            </a:extLst>
          </p:cNvPr>
          <p:cNvSpPr>
            <a:spLocks noGrp="1"/>
          </p:cNvSpPr>
          <p:nvPr>
            <p:ph type="title"/>
          </p:nvPr>
        </p:nvSpPr>
        <p:spPr>
          <a:xfrm>
            <a:off x="1534816" y="737320"/>
            <a:ext cx="21031200" cy="2651126"/>
          </a:xfrm>
        </p:spPr>
        <p:txBody>
          <a:bodyPr/>
          <a:lstStyle/>
          <a:p>
            <a:r>
              <a:rPr lang="en-US" dirty="0"/>
              <a:t>Next Steps</a:t>
            </a:r>
            <a:endParaRPr lang="en-US" dirty="0">
              <a:solidFill>
                <a:schemeClr val="accent1"/>
              </a:solidFill>
            </a:endParaRPr>
          </a:p>
        </p:txBody>
      </p:sp>
      <p:grpSp>
        <p:nvGrpSpPr>
          <p:cNvPr id="16" name="Group 15">
            <a:extLst>
              <a:ext uri="{FF2B5EF4-FFF2-40B4-BE49-F238E27FC236}">
                <a16:creationId xmlns:a16="http://schemas.microsoft.com/office/drawing/2014/main" id="{269E3435-0DAD-4491-ABF7-561ECC615EC2}"/>
              </a:ext>
            </a:extLst>
          </p:cNvPr>
          <p:cNvGrpSpPr/>
          <p:nvPr/>
        </p:nvGrpSpPr>
        <p:grpSpPr>
          <a:xfrm>
            <a:off x="1318742" y="3562584"/>
            <a:ext cx="23095569" cy="6823808"/>
            <a:chOff x="1894856" y="4214728"/>
            <a:chExt cx="16480865" cy="4074795"/>
          </a:xfrm>
        </p:grpSpPr>
        <p:sp>
          <p:nvSpPr>
            <p:cNvPr id="17" name="Freeform: Shape 16">
              <a:extLst>
                <a:ext uri="{FF2B5EF4-FFF2-40B4-BE49-F238E27FC236}">
                  <a16:creationId xmlns:a16="http://schemas.microsoft.com/office/drawing/2014/main" id="{64BDF55E-529D-46EF-8C51-7B3E7E610235}"/>
                </a:ext>
              </a:extLst>
            </p:cNvPr>
            <p:cNvSpPr/>
            <p:nvPr/>
          </p:nvSpPr>
          <p:spPr>
            <a:xfrm>
              <a:off x="1894856" y="4214728"/>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457200" marR="0" lvl="1" indent="-457200" algn="l" defTabSz="711200" rtl="0" eaLnBrk="1" fontAlgn="auto" latinLnBrk="0" hangingPunct="1">
                <a:lnSpc>
                  <a:spcPct val="100000"/>
                </a:lnSpc>
                <a:spcBef>
                  <a:spcPct val="0"/>
                </a:spcBef>
                <a:spcAft>
                  <a:spcPct val="35000"/>
                </a:spcAft>
                <a:buClrTx/>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Complete the interest form in the chat</a:t>
              </a:r>
            </a:p>
          </p:txBody>
        </p:sp>
        <p:sp>
          <p:nvSpPr>
            <p:cNvPr id="18" name="Freeform: Shape 17">
              <a:extLst>
                <a:ext uri="{FF2B5EF4-FFF2-40B4-BE49-F238E27FC236}">
                  <a16:creationId xmlns:a16="http://schemas.microsoft.com/office/drawing/2014/main" id="{62E2585B-C02A-49FA-A915-709DF146FA54}"/>
                </a:ext>
              </a:extLst>
            </p:cNvPr>
            <p:cNvSpPr/>
            <p:nvPr/>
          </p:nvSpPr>
          <p:spPr>
            <a:xfrm>
              <a:off x="1894856" y="5021597"/>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2. Complete a short questionnaire – BVU will send this week.</a:t>
              </a:r>
            </a:p>
          </p:txBody>
        </p:sp>
        <p:sp>
          <p:nvSpPr>
            <p:cNvPr id="19" name="Freeform: Shape 18">
              <a:extLst>
                <a:ext uri="{FF2B5EF4-FFF2-40B4-BE49-F238E27FC236}">
                  <a16:creationId xmlns:a16="http://schemas.microsoft.com/office/drawing/2014/main" id="{FF2C078B-7CA9-4237-9807-C2EA318A0167}"/>
                </a:ext>
              </a:extLst>
            </p:cNvPr>
            <p:cNvSpPr/>
            <p:nvPr/>
          </p:nvSpPr>
          <p:spPr>
            <a:xfrm>
              <a:off x="1907317" y="5828467"/>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6858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3. </a:t>
              </a:r>
              <a:r>
                <a:rPr kumimoji="0" lang="en-US" sz="3300" b="0" i="0" u="none" strike="noStrike" kern="1200" cap="none" spc="0" normalizeH="0" baseline="0" noProof="0" dirty="0">
                  <a:ln>
                    <a:noFill/>
                  </a:ln>
                  <a:solidFill>
                    <a:prstClr val="white"/>
                  </a:solidFill>
                  <a:effectLst/>
                  <a:uLnTx/>
                  <a:uFillTx/>
                  <a:latin typeface="Fira Sans Light"/>
                  <a:ea typeface="+mn-ea"/>
                  <a:cs typeface="Calibri Light"/>
                </a:rPr>
                <a:t>Attend “meet-a-match” event and talk with BVU about nonprofits in your interest areas- in May</a:t>
              </a:r>
              <a:r>
                <a:rPr kumimoji="0" lang="en-US" sz="3200" b="0" i="0" u="none" strike="noStrike" kern="1200" cap="none" spc="0" normalizeH="0" baseline="0" noProof="0" dirty="0">
                  <a:ln>
                    <a:noFill/>
                  </a:ln>
                  <a:solidFill>
                    <a:prstClr val="white"/>
                  </a:solidFill>
                  <a:effectLst/>
                  <a:uLnTx/>
                  <a:uFillTx/>
                  <a:latin typeface="Fira Sans Light"/>
                  <a:ea typeface="+mn-ea"/>
                  <a:cs typeface="+mn-cs"/>
                </a:rPr>
                <a:t>.</a:t>
              </a:r>
            </a:p>
          </p:txBody>
        </p:sp>
        <p:sp>
          <p:nvSpPr>
            <p:cNvPr id="20" name="Freeform: Shape 19">
              <a:extLst>
                <a:ext uri="{FF2B5EF4-FFF2-40B4-BE49-F238E27FC236}">
                  <a16:creationId xmlns:a16="http://schemas.microsoft.com/office/drawing/2014/main" id="{28139DD0-AC14-4602-8950-E7B471496F6D}"/>
                </a:ext>
              </a:extLst>
            </p:cNvPr>
            <p:cNvSpPr/>
            <p:nvPr/>
          </p:nvSpPr>
          <p:spPr>
            <a:xfrm>
              <a:off x="1894856" y="6713174"/>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4. Meet with on or two organizations. Learn about programs &amp; services and how you can get involved.</a:t>
              </a:r>
            </a:p>
          </p:txBody>
        </p:sp>
        <p:sp>
          <p:nvSpPr>
            <p:cNvPr id="21" name="Freeform: Shape 20">
              <a:extLst>
                <a:ext uri="{FF2B5EF4-FFF2-40B4-BE49-F238E27FC236}">
                  <a16:creationId xmlns:a16="http://schemas.microsoft.com/office/drawing/2014/main" id="{22EBC544-E59A-4EFB-809E-3A32A438E3BE}"/>
                </a:ext>
              </a:extLst>
            </p:cNvPr>
            <p:cNvSpPr/>
            <p:nvPr/>
          </p:nvSpPr>
          <p:spPr>
            <a:xfrm>
              <a:off x="1916521" y="7545988"/>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5. Share updates with BVU.</a:t>
              </a:r>
            </a:p>
          </p:txBody>
        </p:sp>
      </p:grpSp>
      <p:sp>
        <p:nvSpPr>
          <p:cNvPr id="29" name="Footer Placeholder 28">
            <a:extLst>
              <a:ext uri="{FF2B5EF4-FFF2-40B4-BE49-F238E27FC236}">
                <a16:creationId xmlns:a16="http://schemas.microsoft.com/office/drawing/2014/main" id="{A19C46C4-BAAF-45BC-BD9D-6480D369119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262"/>
                </a:solidFill>
                <a:effectLst/>
                <a:uLnTx/>
                <a:uFillTx/>
                <a:latin typeface="Arial  "/>
                <a:ea typeface="+mn-ea"/>
                <a:cs typeface="Arial  "/>
              </a:rPr>
              <a:t>Business Volunteers Unlimited</a:t>
            </a:r>
            <a:endParaRPr kumimoji="0" lang="en-US" sz="1800" b="0" i="0" u="none" strike="noStrike" kern="1200" cap="none" spc="0" normalizeH="0" baseline="0" noProof="0" dirty="0">
              <a:ln>
                <a:noFill/>
              </a:ln>
              <a:solidFill>
                <a:srgbClr val="585262"/>
              </a:solidFill>
              <a:effectLst/>
              <a:uLnTx/>
              <a:uFillTx/>
              <a:latin typeface="Arial  "/>
              <a:ea typeface="+mn-ea"/>
              <a:cs typeface="Arial  "/>
            </a:endParaRPr>
          </a:p>
        </p:txBody>
      </p:sp>
    </p:spTree>
    <p:extLst>
      <p:ext uri="{BB962C8B-B14F-4D97-AF65-F5344CB8AC3E}">
        <p14:creationId xmlns:p14="http://schemas.microsoft.com/office/powerpoint/2010/main" val="4000815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12F5C-1837-4E3B-BD33-B3FA6E5F0B33}"/>
              </a:ext>
            </a:extLst>
          </p:cNvPr>
          <p:cNvSpPr>
            <a:spLocks noGrp="1"/>
          </p:cNvSpPr>
          <p:nvPr>
            <p:ph type="title"/>
          </p:nvPr>
        </p:nvSpPr>
        <p:spPr>
          <a:xfrm>
            <a:off x="1534816" y="737320"/>
            <a:ext cx="21031200" cy="2651126"/>
          </a:xfrm>
        </p:spPr>
        <p:txBody>
          <a:bodyPr/>
          <a:lstStyle/>
          <a:p>
            <a:r>
              <a:rPr lang="en-US" dirty="0"/>
              <a:t>Board Service Readiness?  </a:t>
            </a:r>
            <a:r>
              <a:rPr lang="en-US" sz="7200" dirty="0">
                <a:solidFill>
                  <a:schemeClr val="accent1"/>
                </a:solidFill>
              </a:rPr>
              <a:t>YES/NO</a:t>
            </a:r>
            <a:endParaRPr lang="en-US" dirty="0">
              <a:solidFill>
                <a:schemeClr val="accent1"/>
              </a:solidFill>
            </a:endParaRPr>
          </a:p>
        </p:txBody>
      </p:sp>
      <p:grpSp>
        <p:nvGrpSpPr>
          <p:cNvPr id="16" name="Group 15">
            <a:extLst>
              <a:ext uri="{FF2B5EF4-FFF2-40B4-BE49-F238E27FC236}">
                <a16:creationId xmlns:a16="http://schemas.microsoft.com/office/drawing/2014/main" id="{269E3435-0DAD-4491-ABF7-561ECC615EC2}"/>
              </a:ext>
            </a:extLst>
          </p:cNvPr>
          <p:cNvGrpSpPr/>
          <p:nvPr/>
        </p:nvGrpSpPr>
        <p:grpSpPr>
          <a:xfrm>
            <a:off x="1318792" y="3473624"/>
            <a:ext cx="23065208" cy="8007519"/>
            <a:chOff x="1894856" y="4214728"/>
            <a:chExt cx="16459200" cy="7406056"/>
          </a:xfrm>
        </p:grpSpPr>
        <p:sp>
          <p:nvSpPr>
            <p:cNvPr id="17" name="Freeform: Shape 16">
              <a:extLst>
                <a:ext uri="{FF2B5EF4-FFF2-40B4-BE49-F238E27FC236}">
                  <a16:creationId xmlns:a16="http://schemas.microsoft.com/office/drawing/2014/main" id="{64BDF55E-529D-46EF-8C51-7B3E7E610235}"/>
                </a:ext>
              </a:extLst>
            </p:cNvPr>
            <p:cNvSpPr/>
            <p:nvPr/>
          </p:nvSpPr>
          <p:spPr>
            <a:xfrm>
              <a:off x="1894856" y="4214728"/>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342900" marR="0" lvl="0" indent="-342900" algn="l" defTabSz="711200" rtl="0" eaLnBrk="1" fontAlgn="auto" latinLnBrk="0" hangingPunct="1">
                <a:lnSpc>
                  <a:spcPct val="100000"/>
                </a:lnSpc>
                <a:spcBef>
                  <a:spcPct val="0"/>
                </a:spcBef>
                <a:spcAft>
                  <a:spcPct val="35000"/>
                </a:spcAft>
                <a:buClrTx/>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I am interested in advancing a cause that I feel excited about.</a:t>
              </a:r>
            </a:p>
          </p:txBody>
        </p:sp>
        <p:sp>
          <p:nvSpPr>
            <p:cNvPr id="18" name="Freeform: Shape 17">
              <a:extLst>
                <a:ext uri="{FF2B5EF4-FFF2-40B4-BE49-F238E27FC236}">
                  <a16:creationId xmlns:a16="http://schemas.microsoft.com/office/drawing/2014/main" id="{62E2585B-C02A-49FA-A915-709DF146FA54}"/>
                </a:ext>
              </a:extLst>
            </p:cNvPr>
            <p:cNvSpPr/>
            <p:nvPr/>
          </p:nvSpPr>
          <p:spPr>
            <a:xfrm>
              <a:off x="1894856" y="5047543"/>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2. I am curious to learn about issues facing our community.</a:t>
              </a:r>
            </a:p>
          </p:txBody>
        </p:sp>
        <p:sp>
          <p:nvSpPr>
            <p:cNvPr id="19" name="Freeform: Shape 18">
              <a:extLst>
                <a:ext uri="{FF2B5EF4-FFF2-40B4-BE49-F238E27FC236}">
                  <a16:creationId xmlns:a16="http://schemas.microsoft.com/office/drawing/2014/main" id="{FF2C078B-7CA9-4237-9807-C2EA318A0167}"/>
                </a:ext>
              </a:extLst>
            </p:cNvPr>
            <p:cNvSpPr/>
            <p:nvPr/>
          </p:nvSpPr>
          <p:spPr>
            <a:xfrm>
              <a:off x="1894856" y="5880359"/>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3. I am interested in learning about leadership in a new environment.</a:t>
              </a:r>
            </a:p>
          </p:txBody>
        </p:sp>
        <p:sp>
          <p:nvSpPr>
            <p:cNvPr id="20" name="Freeform: Shape 19">
              <a:extLst>
                <a:ext uri="{FF2B5EF4-FFF2-40B4-BE49-F238E27FC236}">
                  <a16:creationId xmlns:a16="http://schemas.microsoft.com/office/drawing/2014/main" id="{28139DD0-AC14-4602-8950-E7B471496F6D}"/>
                </a:ext>
              </a:extLst>
            </p:cNvPr>
            <p:cNvSpPr/>
            <p:nvPr/>
          </p:nvSpPr>
          <p:spPr>
            <a:xfrm>
              <a:off x="1894856" y="6713174"/>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4. I am interested in meeting people outside my usual professional and social circle.</a:t>
              </a:r>
            </a:p>
          </p:txBody>
        </p:sp>
        <p:sp>
          <p:nvSpPr>
            <p:cNvPr id="21" name="Freeform: Shape 20">
              <a:extLst>
                <a:ext uri="{FF2B5EF4-FFF2-40B4-BE49-F238E27FC236}">
                  <a16:creationId xmlns:a16="http://schemas.microsoft.com/office/drawing/2014/main" id="{22EBC544-E59A-4EFB-809E-3A32A438E3BE}"/>
                </a:ext>
              </a:extLst>
            </p:cNvPr>
            <p:cNvSpPr/>
            <p:nvPr/>
          </p:nvSpPr>
          <p:spPr>
            <a:xfrm>
              <a:off x="1894856" y="7545989"/>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5. I am comfortable making a personal contribution to a nonprofit organization.</a:t>
              </a:r>
            </a:p>
          </p:txBody>
        </p:sp>
        <p:sp>
          <p:nvSpPr>
            <p:cNvPr id="22" name="Freeform: Shape 21">
              <a:extLst>
                <a:ext uri="{FF2B5EF4-FFF2-40B4-BE49-F238E27FC236}">
                  <a16:creationId xmlns:a16="http://schemas.microsoft.com/office/drawing/2014/main" id="{B2710849-FC18-4A76-9265-9214E4D43785}"/>
                </a:ext>
              </a:extLst>
            </p:cNvPr>
            <p:cNvSpPr/>
            <p:nvPr/>
          </p:nvSpPr>
          <p:spPr>
            <a:xfrm>
              <a:off x="1894856" y="8378804"/>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6. I can imagine asking others to contribute financially to a cause that I am passionate about.</a:t>
              </a:r>
            </a:p>
          </p:txBody>
        </p:sp>
        <p:sp>
          <p:nvSpPr>
            <p:cNvPr id="23" name="Freeform: Shape 22">
              <a:extLst>
                <a:ext uri="{FF2B5EF4-FFF2-40B4-BE49-F238E27FC236}">
                  <a16:creationId xmlns:a16="http://schemas.microsoft.com/office/drawing/2014/main" id="{69E36E17-82B7-4A8C-A1B1-A905D13F8A09}"/>
                </a:ext>
              </a:extLst>
            </p:cNvPr>
            <p:cNvSpPr/>
            <p:nvPr/>
          </p:nvSpPr>
          <p:spPr>
            <a:xfrm>
              <a:off x="1894856" y="9211619"/>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7. I have enough autonomy in my schedule to accommodate board and committee meetings.</a:t>
              </a:r>
            </a:p>
          </p:txBody>
        </p:sp>
        <p:sp>
          <p:nvSpPr>
            <p:cNvPr id="24" name="Freeform: Shape 23">
              <a:extLst>
                <a:ext uri="{FF2B5EF4-FFF2-40B4-BE49-F238E27FC236}">
                  <a16:creationId xmlns:a16="http://schemas.microsoft.com/office/drawing/2014/main" id="{6862BF1E-8F6B-4A9B-84DC-B79B7276B47A}"/>
                </a:ext>
              </a:extLst>
            </p:cNvPr>
            <p:cNvSpPr/>
            <p:nvPr/>
          </p:nvSpPr>
          <p:spPr>
            <a:xfrm>
              <a:off x="1894856" y="10044433"/>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8. I am patient and collegial when working as part of a team.</a:t>
              </a:r>
            </a:p>
          </p:txBody>
        </p:sp>
        <p:sp>
          <p:nvSpPr>
            <p:cNvPr id="25" name="Freeform: Shape 24">
              <a:extLst>
                <a:ext uri="{FF2B5EF4-FFF2-40B4-BE49-F238E27FC236}">
                  <a16:creationId xmlns:a16="http://schemas.microsoft.com/office/drawing/2014/main" id="{C27E73DD-8364-40E2-9F20-154BD6AA0D64}"/>
                </a:ext>
              </a:extLst>
            </p:cNvPr>
            <p:cNvSpPr/>
            <p:nvPr/>
          </p:nvSpPr>
          <p:spPr>
            <a:xfrm>
              <a:off x="1894856" y="10877249"/>
              <a:ext cx="16459200" cy="743535"/>
            </a:xfrm>
            <a:prstGeom prst="rect">
              <a:avLst/>
            </a:prstGeom>
            <a:gradFill flip="none" rotWithShape="1">
              <a:gsLst>
                <a:gs pos="54000">
                  <a:schemeClr val="accent1"/>
                </a:gs>
                <a:gs pos="70000">
                  <a:schemeClr val="accent1">
                    <a:alpha val="62000"/>
                  </a:schemeClr>
                </a:gs>
                <a:gs pos="100000">
                  <a:schemeClr val="accent1">
                    <a:alpha val="34000"/>
                  </a:schemeClr>
                </a:gs>
              </a:gsLst>
              <a:lin ang="0" scaled="1"/>
              <a:tileRect/>
            </a:gradFill>
            <a:ln>
              <a:no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65760" tIns="60960" rIns="60960" bIns="60960"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ira Sans Light"/>
                  <a:ea typeface="+mn-ea"/>
                  <a:cs typeface="+mn-cs"/>
                </a:rPr>
                <a:t>9. I can commit the time necessary to be an exceptional board member.</a:t>
              </a:r>
            </a:p>
          </p:txBody>
        </p:sp>
      </p:grpSp>
      <p:sp>
        <p:nvSpPr>
          <p:cNvPr id="28" name="TextBox 27">
            <a:extLst>
              <a:ext uri="{FF2B5EF4-FFF2-40B4-BE49-F238E27FC236}">
                <a16:creationId xmlns:a16="http://schemas.microsoft.com/office/drawing/2014/main" id="{07276C49-0936-4E55-BD96-3FF71B093ABD}"/>
              </a:ext>
            </a:extLst>
          </p:cNvPr>
          <p:cNvSpPr txBox="1"/>
          <p:nvPr/>
        </p:nvSpPr>
        <p:spPr>
          <a:xfrm>
            <a:off x="17232560" y="11610528"/>
            <a:ext cx="554461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B1624"/>
                </a:solidFill>
                <a:effectLst/>
                <a:uLnTx/>
                <a:uFillTx/>
                <a:latin typeface="Fira Sans Light"/>
                <a:ea typeface="+mn-ea"/>
                <a:cs typeface="+mn-cs"/>
              </a:rPr>
              <a:t>*excerpt from BoardSource</a:t>
            </a:r>
          </a:p>
        </p:txBody>
      </p:sp>
      <p:sp>
        <p:nvSpPr>
          <p:cNvPr id="29" name="Footer Placeholder 28">
            <a:extLst>
              <a:ext uri="{FF2B5EF4-FFF2-40B4-BE49-F238E27FC236}">
                <a16:creationId xmlns:a16="http://schemas.microsoft.com/office/drawing/2014/main" id="{A19C46C4-BAAF-45BC-BD9D-6480D369119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262"/>
                </a:solidFill>
                <a:effectLst/>
                <a:uLnTx/>
                <a:uFillTx/>
                <a:latin typeface="Arial  "/>
                <a:ea typeface="+mn-ea"/>
                <a:cs typeface="Arial  "/>
              </a:rPr>
              <a:t>Business Volunteers Unlimited</a:t>
            </a:r>
            <a:endParaRPr kumimoji="0" lang="en-US" sz="1800" b="0" i="0" u="none" strike="noStrike" kern="1200" cap="none" spc="0" normalizeH="0" baseline="0" noProof="0" dirty="0">
              <a:ln>
                <a:noFill/>
              </a:ln>
              <a:solidFill>
                <a:srgbClr val="585262"/>
              </a:solidFill>
              <a:effectLst/>
              <a:uLnTx/>
              <a:uFillTx/>
              <a:latin typeface="Arial  "/>
              <a:ea typeface="+mn-ea"/>
              <a:cs typeface="Arial  "/>
            </a:endParaRPr>
          </a:p>
        </p:txBody>
      </p:sp>
    </p:spTree>
    <p:extLst>
      <p:ext uri="{BB962C8B-B14F-4D97-AF65-F5344CB8AC3E}">
        <p14:creationId xmlns:p14="http://schemas.microsoft.com/office/powerpoint/2010/main" val="23012416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3284388"/>
          </a:xfrm>
        </p:spPr>
        <p:txBody>
          <a:bodyPr/>
          <a:lstStyle/>
          <a:p>
            <a:r>
              <a:rPr lang="en-US" dirty="0" smtClean="0"/>
              <a:t>BVU Business Summit</a:t>
            </a:r>
            <a:br>
              <a:rPr lang="en-US" dirty="0" smtClean="0"/>
            </a:br>
            <a:r>
              <a:rPr lang="en-US" dirty="0" smtClean="0"/>
              <a:t>	</a:t>
            </a:r>
            <a:r>
              <a:rPr lang="en-US" sz="4400" dirty="0" smtClean="0"/>
              <a:t>May </a:t>
            </a:r>
            <a:r>
              <a:rPr lang="en-US" sz="4400" dirty="0"/>
              <a:t>13, </a:t>
            </a:r>
            <a:r>
              <a:rPr lang="en-US" sz="4400" dirty="0" smtClean="0"/>
              <a:t>2021</a:t>
            </a:r>
            <a:endParaRPr lang="en-US" sz="4400" dirty="0"/>
          </a:p>
        </p:txBody>
      </p:sp>
      <p:sp>
        <p:nvSpPr>
          <p:cNvPr id="3" name="Content Placeholder 2"/>
          <p:cNvSpPr>
            <a:spLocks noGrp="1"/>
          </p:cNvSpPr>
          <p:nvPr>
            <p:ph idx="1"/>
          </p:nvPr>
        </p:nvSpPr>
        <p:spPr>
          <a:xfrm>
            <a:off x="1219200" y="3833663"/>
            <a:ext cx="21945600" cy="8418667"/>
          </a:xfrm>
        </p:spPr>
        <p:txBody>
          <a:bodyPr/>
          <a:lstStyle/>
          <a:p>
            <a:r>
              <a:rPr lang="en-US" dirty="0"/>
              <a:t>Join BVU as we explore Corporate Culture, Integrity and Personal Core Values and how community engagement can be leveraged to strengthen culture and employee morale.</a:t>
            </a:r>
          </a:p>
        </p:txBody>
      </p:sp>
      <p:sp>
        <p:nvSpPr>
          <p:cNvPr id="4" name="Footer Placeholder 3"/>
          <p:cNvSpPr>
            <a:spLocks noGrp="1"/>
          </p:cNvSpPr>
          <p:nvPr>
            <p:ph type="ftr" sz="quarter" idx="11"/>
          </p:nvPr>
        </p:nvSpPr>
        <p:spPr/>
        <p:txBody>
          <a:bodyPr/>
          <a:lstStyle/>
          <a:p>
            <a:r>
              <a:rPr lang="en-US" smtClean="0">
                <a:latin typeface="Arial  "/>
                <a:cs typeface="Arial  "/>
              </a:rPr>
              <a:t>Business Volunteers Unlimited</a:t>
            </a:r>
            <a:endParaRPr lang="en-US" dirty="0">
              <a:latin typeface="Arial  "/>
              <a:cs typeface="Arial  "/>
            </a:endParaRPr>
          </a:p>
        </p:txBody>
      </p:sp>
      <p:sp>
        <p:nvSpPr>
          <p:cNvPr id="5" name="TextBox 4"/>
          <p:cNvSpPr txBox="1"/>
          <p:nvPr/>
        </p:nvSpPr>
        <p:spPr>
          <a:xfrm>
            <a:off x="1219200" y="6288839"/>
            <a:ext cx="10801200" cy="1015663"/>
          </a:xfrm>
          <a:prstGeom prst="rect">
            <a:avLst/>
          </a:prstGeom>
          <a:noFill/>
        </p:spPr>
        <p:txBody>
          <a:bodyPr wrap="square" rtlCol="0">
            <a:spAutoFit/>
          </a:bodyPr>
          <a:lstStyle/>
          <a:p>
            <a:pPr fontAlgn="base"/>
            <a:r>
              <a:rPr lang="en-US" sz="3600" b="1" dirty="0"/>
              <a:t>Session 1: Corporate Culture – The Story of KPMG</a:t>
            </a:r>
          </a:p>
          <a:p>
            <a:pPr fontAlgn="base"/>
            <a:r>
              <a:rPr lang="en-US" sz="2400" dirty="0"/>
              <a:t>Tracey Keele, KPMG, Culture Co-Lead and Advisory Partner</a:t>
            </a:r>
          </a:p>
        </p:txBody>
      </p:sp>
      <p:pic>
        <p:nvPicPr>
          <p:cNvPr id="1026" name="Picture 2" descr="Summer of Service with Deloi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816" y="7903208"/>
            <a:ext cx="3414611" cy="38855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768064" y="6288839"/>
            <a:ext cx="12192000" cy="1384995"/>
          </a:xfrm>
          <a:prstGeom prst="rect">
            <a:avLst/>
          </a:prstGeom>
        </p:spPr>
        <p:txBody>
          <a:bodyPr>
            <a:spAutoFit/>
          </a:bodyPr>
          <a:lstStyle/>
          <a:p>
            <a:r>
              <a:rPr lang="en-US" sz="3600" b="1" dirty="0"/>
              <a:t>Session 2: Deeping Your Integrity</a:t>
            </a:r>
          </a:p>
          <a:p>
            <a:r>
              <a:rPr lang="en-US" sz="2400" dirty="0"/>
              <a:t>John G. Blumberg, CS P, Keynote Concepts, Inc., National Speaker</a:t>
            </a:r>
            <a:r>
              <a:rPr lang="en-US" sz="2400" dirty="0" smtClean="0"/>
              <a:t>,</a:t>
            </a:r>
            <a:br>
              <a:rPr lang="en-US" sz="2400" dirty="0" smtClean="0"/>
            </a:br>
            <a:r>
              <a:rPr lang="en-US" sz="2400" dirty="0" smtClean="0"/>
              <a:t> </a:t>
            </a:r>
            <a:r>
              <a:rPr lang="en-US" sz="2400" dirty="0"/>
              <a:t>Author and Thought Leader on Integrity</a:t>
            </a:r>
          </a:p>
        </p:txBody>
      </p:sp>
      <p:pic>
        <p:nvPicPr>
          <p:cNvPr id="8" name="Picture 7"/>
          <p:cNvPicPr>
            <a:picLocks noChangeAspect="1"/>
          </p:cNvPicPr>
          <p:nvPr/>
        </p:nvPicPr>
        <p:blipFill>
          <a:blip r:embed="rId3"/>
          <a:stretch>
            <a:fillRect/>
          </a:stretch>
        </p:blipFill>
        <p:spPr>
          <a:xfrm>
            <a:off x="12768064" y="7985580"/>
            <a:ext cx="3795844" cy="3885593"/>
          </a:xfrm>
          <a:prstGeom prst="rect">
            <a:avLst/>
          </a:prstGeom>
        </p:spPr>
      </p:pic>
      <p:sp>
        <p:nvSpPr>
          <p:cNvPr id="9" name="Rectangle 8"/>
          <p:cNvSpPr/>
          <p:nvPr/>
        </p:nvSpPr>
        <p:spPr>
          <a:xfrm>
            <a:off x="5083072" y="7882492"/>
            <a:ext cx="6604872" cy="3970318"/>
          </a:xfrm>
          <a:prstGeom prst="rect">
            <a:avLst/>
          </a:prstGeom>
        </p:spPr>
        <p:txBody>
          <a:bodyPr wrap="square">
            <a:spAutoFit/>
          </a:bodyPr>
          <a:lstStyle/>
          <a:p>
            <a:r>
              <a:rPr lang="en-US" sz="2800" dirty="0"/>
              <a:t>During this session, we will discuss the story of KPMG and importance of culture as a guiding force in navigating the challenges and opportunities of a COVID / post COVID era. Participants will then have the opportunity to translate learnings into their own context and identify actions they can take back to their own organizations.</a:t>
            </a:r>
          </a:p>
        </p:txBody>
      </p:sp>
      <p:sp>
        <p:nvSpPr>
          <p:cNvPr id="10" name="Rectangle 9"/>
          <p:cNvSpPr/>
          <p:nvPr/>
        </p:nvSpPr>
        <p:spPr>
          <a:xfrm>
            <a:off x="16577362" y="7716313"/>
            <a:ext cx="7057549" cy="4493538"/>
          </a:xfrm>
          <a:prstGeom prst="rect">
            <a:avLst/>
          </a:prstGeom>
        </p:spPr>
        <p:txBody>
          <a:bodyPr wrap="square">
            <a:spAutoFit/>
          </a:bodyPr>
          <a:lstStyle/>
          <a:p>
            <a:r>
              <a:rPr lang="en-US" sz="2600" dirty="0"/>
              <a:t>In this session, you will discover a refreshing new way to look at the essence of integrity and the pathway to take you to a whole new level of core clarity. Most importantly, you will meet the potential of integrity in a whole new way — more challenging, more adventurous, more empowering and more enriching.  Your enhanced understanding of integrity will exponentially increase the impact of every leadership skill you develop and your impact on everyone you have the opportunity to lead.</a:t>
            </a:r>
          </a:p>
        </p:txBody>
      </p:sp>
    </p:spTree>
    <p:extLst>
      <p:ext uri="{BB962C8B-B14F-4D97-AF65-F5344CB8AC3E}">
        <p14:creationId xmlns:p14="http://schemas.microsoft.com/office/powerpoint/2010/main" val="6311983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b="1" dirty="0">
                <a:latin typeface="+mj-lt"/>
              </a:rPr>
              <a:t>Closing</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262"/>
                </a:solidFill>
                <a:effectLst/>
                <a:uLnTx/>
                <a:uFillTx/>
                <a:latin typeface="Fira Sans Light"/>
                <a:ea typeface="+mn-ea"/>
              </a:rPr>
              <a:t>Business Volunteers Unlimited</a:t>
            </a:r>
            <a:endParaRPr kumimoji="0" lang="en-US" sz="1800" b="0" i="0" u="none" strike="noStrike" kern="1200" cap="none" spc="0" normalizeH="0" baseline="0" noProof="0" dirty="0">
              <a:ln>
                <a:noFill/>
              </a:ln>
              <a:solidFill>
                <a:srgbClr val="585262"/>
              </a:solidFill>
              <a:effectLst/>
              <a:uLnTx/>
              <a:uFillTx/>
              <a:latin typeface="Arial  "/>
              <a:ea typeface="+mn-ea"/>
              <a:cs typeface="Arial  "/>
            </a:endParaRPr>
          </a:p>
        </p:txBody>
      </p:sp>
      <p:sp>
        <p:nvSpPr>
          <p:cNvPr id="23" name="Rectangle 22"/>
          <p:cNvSpPr/>
          <p:nvPr/>
        </p:nvSpPr>
        <p:spPr>
          <a:xfrm>
            <a:off x="8703708" y="8776454"/>
            <a:ext cx="6188567"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B1624"/>
                </a:solidFill>
                <a:effectLst/>
                <a:uLnTx/>
                <a:uFillTx/>
                <a:latin typeface="Fira Sans Light"/>
                <a:ea typeface="+mn-ea"/>
                <a:cs typeface="Calibri Light" panose="020F0302020204030204" pitchFamily="34" charset="0"/>
              </a:rPr>
              <a:t>Paul Clark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B1624"/>
                </a:solidFill>
                <a:effectLst/>
                <a:uLnTx/>
                <a:uFillTx/>
                <a:latin typeface="Fira Sans Light"/>
                <a:ea typeface="+mn-ea"/>
                <a:cs typeface="Calibri Light" panose="020F0302020204030204" pitchFamily="34" charset="0"/>
              </a:rPr>
              <a:t>PNC (retired)</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3648" y="3898256"/>
            <a:ext cx="5054248" cy="4530772"/>
          </a:xfrm>
          <a:prstGeom prst="rect">
            <a:avLst/>
          </a:prstGeom>
          <a:effectLst>
            <a:softEdge rad="76200"/>
          </a:effectLst>
        </p:spPr>
      </p:pic>
    </p:spTree>
    <p:extLst>
      <p:ext uri="{BB962C8B-B14F-4D97-AF65-F5344CB8AC3E}">
        <p14:creationId xmlns:p14="http://schemas.microsoft.com/office/powerpoint/2010/main" val="430882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6744" y="521296"/>
            <a:ext cx="22684579" cy="4344528"/>
          </a:xfrm>
        </p:spPr>
        <p:txBody>
          <a:bodyPr/>
          <a:lstStyle/>
          <a:p>
            <a:r>
              <a:rPr lang="en-US" dirty="0"/>
              <a:t>Thank you</a:t>
            </a:r>
          </a:p>
        </p:txBody>
      </p:sp>
      <p:sp>
        <p:nvSpPr>
          <p:cNvPr id="7" name="Subtitle 12">
            <a:extLst>
              <a:ext uri="{FF2B5EF4-FFF2-40B4-BE49-F238E27FC236}">
                <a16:creationId xmlns:a16="http://schemas.microsoft.com/office/drawing/2014/main" id="{A5CB6C9D-71BB-4517-93D2-C30C3CE2E52C}"/>
              </a:ext>
            </a:extLst>
          </p:cNvPr>
          <p:cNvSpPr txBox="1">
            <a:spLocks/>
          </p:cNvSpPr>
          <p:nvPr/>
        </p:nvSpPr>
        <p:spPr>
          <a:xfrm>
            <a:off x="5279232" y="4553744"/>
            <a:ext cx="14041560" cy="2911926"/>
          </a:xfrm>
          <a:prstGeom prst="rect">
            <a:avLst/>
          </a:prstGeom>
        </p:spPr>
        <p:txBody>
          <a:bodyPr anchor="ct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ctr"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Fira Sans Light"/>
                <a:ea typeface="+mn-ea"/>
                <a:cs typeface="+mn-cs"/>
              </a:rPr>
              <a:t>BVU connects businesses and nonprofits, creating connections to better our community.</a:t>
            </a:r>
          </a:p>
        </p:txBody>
      </p:sp>
      <p:grpSp>
        <p:nvGrpSpPr>
          <p:cNvPr id="2" name="Group 1">
            <a:extLst>
              <a:ext uri="{FF2B5EF4-FFF2-40B4-BE49-F238E27FC236}">
                <a16:creationId xmlns:a16="http://schemas.microsoft.com/office/drawing/2014/main" id="{85A05B0B-FA24-4D28-A0D9-B22D246861C3}"/>
              </a:ext>
            </a:extLst>
          </p:cNvPr>
          <p:cNvGrpSpPr/>
          <p:nvPr/>
        </p:nvGrpSpPr>
        <p:grpSpPr>
          <a:xfrm>
            <a:off x="6647384" y="9190836"/>
            <a:ext cx="11460035" cy="1796008"/>
            <a:chOff x="6719392" y="8878416"/>
            <a:chExt cx="11460035" cy="1796008"/>
          </a:xfrm>
        </p:grpSpPr>
        <p:sp>
          <p:nvSpPr>
            <p:cNvPr id="8" name="TextBox 7">
              <a:extLst>
                <a:ext uri="{FF2B5EF4-FFF2-40B4-BE49-F238E27FC236}">
                  <a16:creationId xmlns:a16="http://schemas.microsoft.com/office/drawing/2014/main" id="{A834F9D2-3971-46DA-9648-EABA01F735B5}"/>
                </a:ext>
              </a:extLst>
            </p:cNvPr>
            <p:cNvSpPr txBox="1"/>
            <p:nvPr/>
          </p:nvSpPr>
          <p:spPr>
            <a:xfrm>
              <a:off x="7415291" y="8957811"/>
              <a:ext cx="4708072"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B1624"/>
                  </a:solidFill>
                  <a:effectLst/>
                  <a:uLnTx/>
                  <a:uFillTx/>
                  <a:latin typeface="Nunito Sans"/>
                  <a:ea typeface="+mn-ea"/>
                  <a:cs typeface="+mn-cs"/>
                </a:rPr>
                <a:t>@bvuvolunteers</a:t>
              </a:r>
            </a:p>
          </p:txBody>
        </p:sp>
        <p:sp>
          <p:nvSpPr>
            <p:cNvPr id="9" name="TextBox 8">
              <a:extLst>
                <a:ext uri="{FF2B5EF4-FFF2-40B4-BE49-F238E27FC236}">
                  <a16:creationId xmlns:a16="http://schemas.microsoft.com/office/drawing/2014/main" id="{599C8477-FC38-4D86-8E45-0805BF54981C}"/>
                </a:ext>
              </a:extLst>
            </p:cNvPr>
            <p:cNvSpPr txBox="1"/>
            <p:nvPr/>
          </p:nvSpPr>
          <p:spPr>
            <a:xfrm>
              <a:off x="7415291" y="10130834"/>
              <a:ext cx="4708072"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B1624"/>
                  </a:solidFill>
                  <a:effectLst/>
                  <a:uLnTx/>
                  <a:uFillTx/>
                  <a:latin typeface="Nunito Sans"/>
                  <a:ea typeface="+mn-ea"/>
                  <a:cs typeface="+mn-cs"/>
                </a:rPr>
                <a:t>facebook.com/bvuvolunteers</a:t>
              </a:r>
            </a:p>
          </p:txBody>
        </p:sp>
        <p:sp>
          <p:nvSpPr>
            <p:cNvPr id="10" name="TextBox 9">
              <a:extLst>
                <a:ext uri="{FF2B5EF4-FFF2-40B4-BE49-F238E27FC236}">
                  <a16:creationId xmlns:a16="http://schemas.microsoft.com/office/drawing/2014/main" id="{0197D5F7-FABD-49F0-875F-1F598C092DAE}"/>
                </a:ext>
              </a:extLst>
            </p:cNvPr>
            <p:cNvSpPr txBox="1"/>
            <p:nvPr/>
          </p:nvSpPr>
          <p:spPr>
            <a:xfrm>
              <a:off x="13471355" y="8957810"/>
              <a:ext cx="4708072"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B1624"/>
                  </a:solidFill>
                  <a:effectLst/>
                  <a:uLnTx/>
                  <a:uFillTx/>
                  <a:latin typeface="Nunito Sans"/>
                  <a:ea typeface="+mn-ea"/>
                  <a:cs typeface="+mn-cs"/>
                </a:rPr>
                <a:t>linkedin.com/company/bvu</a:t>
              </a:r>
            </a:p>
          </p:txBody>
        </p:sp>
        <p:sp>
          <p:nvSpPr>
            <p:cNvPr id="11" name="TextBox 10">
              <a:extLst>
                <a:ext uri="{FF2B5EF4-FFF2-40B4-BE49-F238E27FC236}">
                  <a16:creationId xmlns:a16="http://schemas.microsoft.com/office/drawing/2014/main" id="{D6B7EBAB-E1D0-47A2-A4F0-7B4A727EC2A8}"/>
                </a:ext>
              </a:extLst>
            </p:cNvPr>
            <p:cNvSpPr txBox="1"/>
            <p:nvPr/>
          </p:nvSpPr>
          <p:spPr>
            <a:xfrm>
              <a:off x="13471355" y="10159900"/>
              <a:ext cx="4708072"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B1624"/>
                  </a:solidFill>
                  <a:effectLst/>
                  <a:uLnTx/>
                  <a:uFillTx/>
                  <a:latin typeface="Nunito Sans"/>
                  <a:ea typeface="+mn-ea"/>
                  <a:cs typeface="+mn-cs"/>
                </a:rPr>
                <a:t>flickr.com/photos/bvu</a:t>
              </a:r>
            </a:p>
          </p:txBody>
        </p:sp>
        <p:pic>
          <p:nvPicPr>
            <p:cNvPr id="16" name="Picture 15" descr=":social-01.png">
              <a:extLst>
                <a:ext uri="{FF2B5EF4-FFF2-40B4-BE49-F238E27FC236}">
                  <a16:creationId xmlns:a16="http://schemas.microsoft.com/office/drawing/2014/main" id="{5213B474-80F9-4F65-8889-1B239616F3BD}"/>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11200"/>
                      </a14:imgEffect>
                      <a14:imgEffect>
                        <a14:saturation sat="400000"/>
                      </a14:imgEffect>
                      <a14:imgEffect>
                        <a14:brightnessContrast bright="14000" contrast="-100000"/>
                      </a14:imgEffect>
                    </a14:imgLayer>
                  </a14:imgProps>
                </a:ext>
                <a:ext uri="{28A0092B-C50C-407E-A947-70E740481C1C}">
                  <a14:useLocalDpi xmlns:a14="http://schemas.microsoft.com/office/drawing/2010/main" val="0"/>
                </a:ext>
              </a:extLst>
            </a:blip>
            <a:stretch>
              <a:fillRect/>
            </a:stretch>
          </p:blipFill>
          <p:spPr>
            <a:xfrm>
              <a:off x="12649666" y="8878416"/>
              <a:ext cx="666622" cy="666622"/>
            </a:xfrm>
            <a:prstGeom prst="rect">
              <a:avLst/>
            </a:prstGeom>
          </p:spPr>
        </p:pic>
        <p:pic>
          <p:nvPicPr>
            <p:cNvPr id="17" name="Picture 16" descr=":social-02.png">
              <a:extLst>
                <a:ext uri="{FF2B5EF4-FFF2-40B4-BE49-F238E27FC236}">
                  <a16:creationId xmlns:a16="http://schemas.microsoft.com/office/drawing/2014/main" id="{6C2C2981-7B41-411F-8538-0339D3BE5855}"/>
                </a:ext>
              </a:extLst>
            </p:cNvPr>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649666" y="10007802"/>
              <a:ext cx="666622" cy="666622"/>
            </a:xfrm>
            <a:prstGeom prst="rect">
              <a:avLst/>
            </a:prstGeom>
          </p:spPr>
        </p:pic>
        <p:pic>
          <p:nvPicPr>
            <p:cNvPr id="19" name="Picture 18" descr=":social-03.png">
              <a:extLst>
                <a:ext uri="{FF2B5EF4-FFF2-40B4-BE49-F238E27FC236}">
                  <a16:creationId xmlns:a16="http://schemas.microsoft.com/office/drawing/2014/main" id="{8D792252-4962-4C88-8D45-D444D27712CE}"/>
                </a:ext>
              </a:extLst>
            </p:cNvPr>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19392" y="10007802"/>
              <a:ext cx="666622" cy="666622"/>
            </a:xfrm>
            <a:prstGeom prst="rect">
              <a:avLst/>
            </a:prstGeom>
          </p:spPr>
        </p:pic>
        <p:pic>
          <p:nvPicPr>
            <p:cNvPr id="20" name="Picture 19" descr=":social-04.png">
              <a:extLst>
                <a:ext uri="{FF2B5EF4-FFF2-40B4-BE49-F238E27FC236}">
                  <a16:creationId xmlns:a16="http://schemas.microsoft.com/office/drawing/2014/main" id="{5070C2FC-14C6-48D4-9DCF-32AE81B60E06}"/>
                </a:ext>
              </a:extLst>
            </p:cNvPr>
            <p:cNvPicPr>
              <a:picLocks noChangeAspect="1"/>
            </p:cNvPicPr>
            <p:nvPr/>
          </p:nvPicPr>
          <p:blipFill>
            <a:blip r:embed="rId8" cstate="print">
              <a:duotone>
                <a:prstClr val="black"/>
                <a:schemeClr val="accent1">
                  <a:tint val="45000"/>
                  <a:satMod val="400000"/>
                </a:schemeClr>
              </a:duotone>
              <a:extLst>
                <a:ext uri="{BEBA8EAE-BF5A-486C-A8C5-ECC9F3942E4B}">
                  <a14:imgProps xmlns:a14="http://schemas.microsoft.com/office/drawing/2010/main">
                    <a14:imgLayer r:embed="rId9">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19392" y="8878416"/>
              <a:ext cx="666622" cy="666622"/>
            </a:xfrm>
            <a:prstGeom prst="rect">
              <a:avLst/>
            </a:prstGeom>
          </p:spPr>
        </p:pic>
      </p:grpSp>
      <p:sp>
        <p:nvSpPr>
          <p:cNvPr id="13" name="Rectangle 12"/>
          <p:cNvSpPr/>
          <p:nvPr/>
        </p:nvSpPr>
        <p:spPr>
          <a:xfrm>
            <a:off x="199236" y="10813695"/>
            <a:ext cx="4344433" cy="2609527"/>
          </a:xfrm>
          <a:prstGeom prst="rect">
            <a:avLst/>
          </a:prstGeom>
          <a:solidFill>
            <a:schemeClr val="bg1"/>
          </a:solidFill>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ira Sans Light"/>
              <a:ea typeface="+mn-ea"/>
              <a:cs typeface="+mn-cs"/>
            </a:endParaRPr>
          </a:p>
        </p:txBody>
      </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256" y="10951085"/>
            <a:ext cx="3528392" cy="2334746"/>
          </a:xfrm>
          <a:prstGeom prst="rect">
            <a:avLst/>
          </a:prstGeom>
        </p:spPr>
      </p:pic>
    </p:spTree>
    <p:extLst>
      <p:ext uri="{BB962C8B-B14F-4D97-AF65-F5344CB8AC3E}">
        <p14:creationId xmlns:p14="http://schemas.microsoft.com/office/powerpoint/2010/main" val="12797533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Business Volunteers Unlimited</a:t>
            </a:r>
            <a:endParaRPr lang="en-US" dirty="0">
              <a:latin typeface="Arial  "/>
              <a:cs typeface="Arial  "/>
            </a:endParaRPr>
          </a:p>
        </p:txBody>
      </p:sp>
      <p:graphicFrame>
        <p:nvGraphicFramePr>
          <p:cNvPr id="5" name="Table 4"/>
          <p:cNvGraphicFramePr>
            <a:graphicFrameLocks noGrp="1"/>
          </p:cNvGraphicFramePr>
          <p:nvPr>
            <p:extLst>
              <p:ext uri="{D42A27DB-BD31-4B8C-83A1-F6EECF244321}">
                <p14:modId xmlns:p14="http://schemas.microsoft.com/office/powerpoint/2010/main" val="3179174117"/>
              </p:ext>
            </p:extLst>
          </p:nvPr>
        </p:nvGraphicFramePr>
        <p:xfrm>
          <a:off x="3191000" y="2897560"/>
          <a:ext cx="17209912" cy="7921304"/>
        </p:xfrm>
        <a:graphic>
          <a:graphicData uri="http://schemas.openxmlformats.org/drawingml/2006/table">
            <a:tbl>
              <a:tblPr firstRow="1" firstCol="1" bandRow="1">
                <a:tableStyleId>{5A111915-BE36-4E01-A7E5-04B1672EAD32}</a:tableStyleId>
              </a:tblPr>
              <a:tblGrid>
                <a:gridCol w="6444112">
                  <a:extLst>
                    <a:ext uri="{9D8B030D-6E8A-4147-A177-3AD203B41FA5}">
                      <a16:colId xmlns:a16="http://schemas.microsoft.com/office/drawing/2014/main" val="20000"/>
                    </a:ext>
                  </a:extLst>
                </a:gridCol>
                <a:gridCol w="1987124">
                  <a:extLst>
                    <a:ext uri="{9D8B030D-6E8A-4147-A177-3AD203B41FA5}">
                      <a16:colId xmlns:a16="http://schemas.microsoft.com/office/drawing/2014/main" val="20001"/>
                    </a:ext>
                  </a:extLst>
                </a:gridCol>
                <a:gridCol w="1862107">
                  <a:extLst>
                    <a:ext uri="{9D8B030D-6E8A-4147-A177-3AD203B41FA5}">
                      <a16:colId xmlns:a16="http://schemas.microsoft.com/office/drawing/2014/main" val="20002"/>
                    </a:ext>
                  </a:extLst>
                </a:gridCol>
                <a:gridCol w="2553633">
                  <a:extLst>
                    <a:ext uri="{9D8B030D-6E8A-4147-A177-3AD203B41FA5}">
                      <a16:colId xmlns:a16="http://schemas.microsoft.com/office/drawing/2014/main" val="20003"/>
                    </a:ext>
                  </a:extLst>
                </a:gridCol>
                <a:gridCol w="4362936">
                  <a:extLst>
                    <a:ext uri="{9D8B030D-6E8A-4147-A177-3AD203B41FA5}">
                      <a16:colId xmlns:a16="http://schemas.microsoft.com/office/drawing/2014/main" val="20004"/>
                    </a:ext>
                  </a:extLst>
                </a:gridCol>
              </a:tblGrid>
              <a:tr h="1033391">
                <a:tc>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txBody>
                  <a:tcPr marL="51435" marR="51435"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rPr>
                        <a:t>Board Members</a:t>
                      </a:r>
                      <a:endParaRPr lang="en-US" sz="2000" dirty="0">
                        <a:effectLst/>
                        <a:latin typeface="Calibri" panose="020F0502020204030204" pitchFamily="34" charset="0"/>
                        <a:ea typeface="Calibri" panose="020F0502020204030204" pitchFamily="34" charset="0"/>
                      </a:endParaRPr>
                    </a:p>
                  </a:txBody>
                  <a:tcPr marL="51435" marR="51435" marT="0" marB="0" anchor="ctr">
                    <a:lnB w="3175" cap="flat" cmpd="sng" algn="ctr">
                      <a:solidFill>
                        <a:srgbClr val="00A9A4"/>
                      </a:solidFill>
                      <a:prstDash val="solid"/>
                      <a:round/>
                      <a:headEnd type="none" w="med" len="med"/>
                      <a:tailEnd type="none" w="med" len="med"/>
                    </a:lnB>
                    <a:solidFill>
                      <a:srgbClr val="2888C9"/>
                    </a:solidFill>
                  </a:tcPr>
                </a:tc>
                <a:tc>
                  <a:txBody>
                    <a:bodyPr/>
                    <a:lstStyle/>
                    <a:p>
                      <a:pPr marL="0" marR="0" algn="ctr">
                        <a:spcBef>
                          <a:spcPts val="0"/>
                        </a:spcBef>
                        <a:spcAft>
                          <a:spcPts val="0"/>
                        </a:spcAft>
                      </a:pPr>
                      <a:r>
                        <a:rPr lang="en-US" sz="2000" dirty="0">
                          <a:effectLst/>
                        </a:rPr>
                        <a:t>Board Chair</a:t>
                      </a:r>
                      <a:endParaRPr lang="en-US" sz="2000" dirty="0">
                        <a:effectLst/>
                        <a:latin typeface="Calibri" panose="020F0502020204030204" pitchFamily="34" charset="0"/>
                        <a:ea typeface="Calibri" panose="020F0502020204030204" pitchFamily="34" charset="0"/>
                      </a:endParaRPr>
                    </a:p>
                  </a:txBody>
                  <a:tcPr marL="51435" marR="51435" marT="0" marB="0" anchor="ctr">
                    <a:lnB w="3175" cap="flat" cmpd="sng" algn="ctr">
                      <a:solidFill>
                        <a:srgbClr val="00A9A4"/>
                      </a:solidFill>
                      <a:prstDash val="solid"/>
                      <a:round/>
                      <a:headEnd type="none" w="med" len="med"/>
                      <a:tailEnd type="none" w="med" len="med"/>
                    </a:lnB>
                    <a:solidFill>
                      <a:srgbClr val="2888C9"/>
                    </a:solidFill>
                  </a:tcPr>
                </a:tc>
                <a:tc>
                  <a:txBody>
                    <a:bodyPr/>
                    <a:lstStyle/>
                    <a:p>
                      <a:pPr marL="0" marR="0" algn="ctr">
                        <a:spcBef>
                          <a:spcPts val="0"/>
                        </a:spcBef>
                        <a:spcAft>
                          <a:spcPts val="0"/>
                        </a:spcAft>
                      </a:pPr>
                      <a:r>
                        <a:rPr lang="en-US" sz="2000" dirty="0">
                          <a:effectLst/>
                        </a:rPr>
                        <a:t>Chief Executive</a:t>
                      </a:r>
                      <a:endParaRPr lang="en-US" sz="2000" dirty="0">
                        <a:effectLst/>
                        <a:latin typeface="Calibri" panose="020F0502020204030204" pitchFamily="34" charset="0"/>
                        <a:ea typeface="Calibri" panose="020F0502020204030204" pitchFamily="34" charset="0"/>
                      </a:endParaRPr>
                    </a:p>
                  </a:txBody>
                  <a:tcPr marL="51435" marR="51435" marT="0" marB="0" anchor="ctr">
                    <a:lnB w="3175" cap="flat" cmpd="sng" algn="ctr">
                      <a:solidFill>
                        <a:srgbClr val="00A9A4"/>
                      </a:solidFill>
                      <a:prstDash val="solid"/>
                      <a:round/>
                      <a:headEnd type="none" w="med" len="med"/>
                      <a:tailEnd type="none" w="med" len="med"/>
                    </a:lnB>
                    <a:solidFill>
                      <a:srgbClr val="2888C9"/>
                    </a:solidFill>
                  </a:tcPr>
                </a:tc>
                <a:tc>
                  <a:txBody>
                    <a:bodyPr/>
                    <a:lstStyle/>
                    <a:p>
                      <a:pPr marL="0" marR="0" algn="ctr">
                        <a:spcBef>
                          <a:spcPts val="0"/>
                        </a:spcBef>
                        <a:spcAft>
                          <a:spcPts val="0"/>
                        </a:spcAft>
                      </a:pPr>
                      <a:r>
                        <a:rPr lang="en-US" sz="2000" dirty="0">
                          <a:effectLst/>
                        </a:rPr>
                        <a:t>Notes</a:t>
                      </a:r>
                      <a:endParaRPr lang="en-US" sz="2000" dirty="0">
                        <a:effectLst/>
                        <a:latin typeface="Calibri" panose="020F0502020204030204" pitchFamily="34" charset="0"/>
                        <a:ea typeface="Calibri" panose="020F0502020204030204" pitchFamily="34" charset="0"/>
                      </a:endParaRPr>
                    </a:p>
                  </a:txBody>
                  <a:tcPr marL="51435" marR="51435" marT="0" marB="0" anchor="ctr">
                    <a:lnB w="3175" cap="flat" cmpd="sng" algn="ctr">
                      <a:solidFill>
                        <a:srgbClr val="00A9A4"/>
                      </a:solidFill>
                      <a:prstDash val="solid"/>
                      <a:round/>
                      <a:headEnd type="none" w="med" len="med"/>
                      <a:tailEnd type="none" w="med" len="med"/>
                    </a:lnB>
                    <a:solidFill>
                      <a:srgbClr val="2888C9"/>
                    </a:solidFill>
                  </a:tcPr>
                </a:tc>
                <a:extLst>
                  <a:ext uri="{0D108BD9-81ED-4DB2-BD59-A6C34878D82A}">
                    <a16:rowId xmlns:a16="http://schemas.microsoft.com/office/drawing/2014/main" val="10000"/>
                  </a:ext>
                </a:extLst>
              </a:tr>
              <a:tr h="1369333">
                <a:tc>
                  <a:txBody>
                    <a:bodyPr/>
                    <a:lstStyle/>
                    <a:p>
                      <a:pPr marL="0" marR="0">
                        <a:spcBef>
                          <a:spcPts val="0"/>
                        </a:spcBef>
                        <a:spcAft>
                          <a:spcPts val="0"/>
                        </a:spcAft>
                      </a:pPr>
                      <a:r>
                        <a:rPr lang="en-US" sz="2400" b="1" cap="none" baseline="0" dirty="0">
                          <a:solidFill>
                            <a:schemeClr val="tx1"/>
                          </a:solidFill>
                          <a:effectLst/>
                        </a:rPr>
                        <a:t>People of color</a:t>
                      </a:r>
                      <a:endParaRPr lang="en-US" sz="2400" b="1" cap="none" baseline="0" dirty="0">
                        <a:solidFill>
                          <a:schemeClr val="tx1"/>
                        </a:solidFill>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rPr>
                        <a:t>16%</a:t>
                      </a: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a:effectLst/>
                        </a:rPr>
                        <a:t>10%</a:t>
                      </a:r>
                      <a:endParaRPr lang="en-US" sz="200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rPr>
                        <a:t>11%</a:t>
                      </a: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2000" dirty="0">
                          <a:effectLst/>
                        </a:rPr>
                        <a:t>On boards, people of color increased from 16% in 2010 to 20% in 2015.  </a:t>
                      </a: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78302">
                <a:tc>
                  <a:txBody>
                    <a:bodyPr/>
                    <a:lstStyle/>
                    <a:p>
                      <a:pPr marL="0" marR="0">
                        <a:spcBef>
                          <a:spcPts val="0"/>
                        </a:spcBef>
                        <a:spcAft>
                          <a:spcPts val="0"/>
                        </a:spcAft>
                      </a:pPr>
                      <a:r>
                        <a:rPr lang="en-US" sz="2400" b="1" cap="none" baseline="0" dirty="0">
                          <a:solidFill>
                            <a:schemeClr val="tx1"/>
                          </a:solidFill>
                          <a:effectLst/>
                        </a:rPr>
                        <a:t>White</a:t>
                      </a:r>
                      <a:endParaRPr lang="en-US" sz="2400" b="1" cap="none" baseline="0" dirty="0">
                        <a:solidFill>
                          <a:schemeClr val="tx1"/>
                        </a:solidFill>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rPr>
                        <a:t>84%</a:t>
                      </a: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rPr>
                        <a:t>90%</a:t>
                      </a: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rPr>
                        <a:t>90%</a:t>
                      </a: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04335">
                <a:tc>
                  <a:txBody>
                    <a:bodyPr/>
                    <a:lstStyle/>
                    <a:p>
                      <a:pPr marL="0" marR="0">
                        <a:spcBef>
                          <a:spcPts val="0"/>
                        </a:spcBef>
                        <a:spcAft>
                          <a:spcPts val="0"/>
                        </a:spcAft>
                      </a:pPr>
                      <a:r>
                        <a:rPr lang="en-US" sz="2400" b="1" cap="none" baseline="0" dirty="0">
                          <a:solidFill>
                            <a:schemeClr val="tx1"/>
                          </a:solidFill>
                          <a:effectLst/>
                        </a:rPr>
                        <a:t>Are you satisfied with your board’s level of racial/ethnic diversity?</a:t>
                      </a:r>
                      <a:endParaRPr lang="en-US" sz="2400" b="1" cap="none" baseline="0" dirty="0">
                        <a:solidFill>
                          <a:schemeClr val="tx1"/>
                        </a:solidFill>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rPr>
                        <a:t>31% YES</a:t>
                      </a: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rPr>
                        <a:t>18% YES</a:t>
                      </a: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rPr>
                        <a:t>Board chair’s satisfaction was 55% in 2015.  </a:t>
                      </a:r>
                    </a:p>
                    <a:p>
                      <a:pPr marL="0" marR="0" algn="ctr">
                        <a:spcBef>
                          <a:spcPts val="0"/>
                        </a:spcBef>
                        <a:spcAft>
                          <a:spcPts val="0"/>
                        </a:spcAft>
                      </a:pPr>
                      <a:r>
                        <a:rPr lang="en-US" sz="2000" dirty="0">
                          <a:effectLst/>
                        </a:rPr>
                        <a:t>Chief executive’s satisfaction decreased from 31% in 2015. </a:t>
                      </a: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215404">
                <a:tc>
                  <a:txBody>
                    <a:bodyPr/>
                    <a:lstStyle/>
                    <a:p>
                      <a:pPr marL="0" marR="0">
                        <a:spcBef>
                          <a:spcPts val="0"/>
                        </a:spcBef>
                        <a:spcAft>
                          <a:spcPts val="0"/>
                        </a:spcAft>
                      </a:pPr>
                      <a:r>
                        <a:rPr lang="en-US" sz="2400" b="1" cap="none" baseline="0" dirty="0">
                          <a:solidFill>
                            <a:schemeClr val="tx1"/>
                          </a:solidFill>
                          <a:effectLst/>
                          <a:latin typeface="Calibri" panose="020F0502020204030204" pitchFamily="34" charset="0"/>
                          <a:ea typeface="Calibri" panose="020F0502020204030204" pitchFamily="34" charset="0"/>
                        </a:rPr>
                        <a:t>Does your board represent the demographics of the population served by your organization?</a:t>
                      </a: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71% NO</a:t>
                      </a: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62% NO</a:t>
                      </a: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noFill/>
                  </a:tcPr>
                </a:tc>
                <a:extLst>
                  <a:ext uri="{0D108BD9-81ED-4DB2-BD59-A6C34878D82A}">
                    <a16:rowId xmlns:a16="http://schemas.microsoft.com/office/drawing/2014/main" val="4097034189"/>
                  </a:ext>
                </a:extLst>
              </a:tr>
              <a:tr h="1620539">
                <a:tc>
                  <a:txBody>
                    <a:bodyPr/>
                    <a:lstStyle/>
                    <a:p>
                      <a:pPr marL="0" marR="0">
                        <a:spcBef>
                          <a:spcPts val="0"/>
                        </a:spcBef>
                        <a:spcAft>
                          <a:spcPts val="0"/>
                        </a:spcAft>
                      </a:pPr>
                      <a:r>
                        <a:rPr lang="en-US" sz="2400" b="1" cap="none" baseline="0" dirty="0">
                          <a:solidFill>
                            <a:schemeClr val="tx1"/>
                          </a:solidFill>
                          <a:effectLst/>
                          <a:latin typeface="Calibri" panose="020F0502020204030204" pitchFamily="34" charset="0"/>
                          <a:ea typeface="Calibri" panose="020F0502020204030204" pitchFamily="34" charset="0"/>
                        </a:rPr>
                        <a:t>Is expanding the board’s racial and ethnic diversity important to increasing your organization’s ability to advance its mission?</a:t>
                      </a: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62% YES</a:t>
                      </a: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000" dirty="0">
                        <a:effectLst/>
                        <a:latin typeface="Calibri" panose="020F0502020204030204" pitchFamily="34" charset="0"/>
                        <a:ea typeface="Calibri" panose="020F0502020204030204" pitchFamily="34" charset="0"/>
                      </a:endParaRPr>
                    </a:p>
                  </a:txBody>
                  <a:tcPr marL="51435" marR="51435" marT="0" marB="0" anchor="ctr">
                    <a:lnL w="3175" cap="flat" cmpd="sng" algn="ctr">
                      <a:solidFill>
                        <a:srgbClr val="00A9A4"/>
                      </a:solidFill>
                      <a:prstDash val="solid"/>
                      <a:round/>
                      <a:headEnd type="none" w="med" len="med"/>
                      <a:tailEnd type="none" w="med" len="med"/>
                    </a:lnL>
                    <a:lnR w="3175" cap="flat" cmpd="sng" algn="ctr">
                      <a:solidFill>
                        <a:srgbClr val="00A9A4"/>
                      </a:solidFill>
                      <a:prstDash val="solid"/>
                      <a:round/>
                      <a:headEnd type="none" w="med" len="med"/>
                      <a:tailEnd type="none" w="med" len="med"/>
                    </a:lnR>
                    <a:lnT w="3175" cap="flat" cmpd="sng" algn="ctr">
                      <a:solidFill>
                        <a:srgbClr val="00A9A4"/>
                      </a:solidFill>
                      <a:prstDash val="solid"/>
                      <a:round/>
                      <a:headEnd type="none" w="med" len="med"/>
                      <a:tailEnd type="none" w="med" len="med"/>
                    </a:lnT>
                    <a:lnB w="3175" cap="flat" cmpd="sng" algn="ctr">
                      <a:solidFill>
                        <a:srgbClr val="00A9A4"/>
                      </a:solidFill>
                      <a:prstDash val="solid"/>
                      <a:round/>
                      <a:headEnd type="none" w="med" len="med"/>
                      <a:tailEnd type="none" w="med" len="med"/>
                    </a:lnB>
                    <a:solidFill>
                      <a:schemeClr val="bg1"/>
                    </a:solidFill>
                  </a:tcPr>
                </a:tc>
                <a:extLst>
                  <a:ext uri="{0D108BD9-81ED-4DB2-BD59-A6C34878D82A}">
                    <a16:rowId xmlns:a16="http://schemas.microsoft.com/office/drawing/2014/main" val="2327129300"/>
                  </a:ext>
                </a:extLst>
              </a:tr>
            </a:tbl>
          </a:graphicData>
        </a:graphic>
      </p:graphicFrame>
      <p:sp>
        <p:nvSpPr>
          <p:cNvPr id="6" name="Title 1"/>
          <p:cNvSpPr>
            <a:spLocks noGrp="1"/>
          </p:cNvSpPr>
          <p:nvPr>
            <p:ph type="title"/>
          </p:nvPr>
        </p:nvSpPr>
        <p:spPr>
          <a:xfrm>
            <a:off x="2398912" y="1840791"/>
            <a:ext cx="9001000" cy="625145"/>
          </a:xfrm>
        </p:spPr>
        <p:txBody>
          <a:bodyPr>
            <a:noAutofit/>
          </a:bodyPr>
          <a:lstStyle/>
          <a:p>
            <a:r>
              <a:rPr lang="en-US" dirty="0">
                <a:latin typeface="+mj-lt"/>
              </a:rPr>
              <a:t>National Nonprofit Board Demographics*</a:t>
            </a:r>
          </a:p>
        </p:txBody>
      </p:sp>
      <p:sp>
        <p:nvSpPr>
          <p:cNvPr id="7" name="Rectangle 6"/>
          <p:cNvSpPr/>
          <p:nvPr/>
        </p:nvSpPr>
        <p:spPr>
          <a:xfrm>
            <a:off x="2398912" y="11250488"/>
            <a:ext cx="14257584" cy="461665"/>
          </a:xfrm>
          <a:prstGeom prst="rect">
            <a:avLst/>
          </a:prstGeom>
        </p:spPr>
        <p:txBody>
          <a:bodyPr wrap="square">
            <a:spAutoFit/>
          </a:bodyPr>
          <a:lstStyle/>
          <a:p>
            <a:pPr marL="171450"/>
            <a:r>
              <a:rPr lang="en-US" sz="2400" dirty="0">
                <a:solidFill>
                  <a:schemeClr val="tx1">
                    <a:lumMod val="50000"/>
                    <a:lumOff val="50000"/>
                  </a:schemeClr>
                </a:solidFill>
                <a:latin typeface="Calibri" panose="020F0502020204030204" pitchFamily="34" charset="0"/>
                <a:ea typeface="Calibri" panose="020F0502020204030204" pitchFamily="34" charset="0"/>
              </a:rPr>
              <a:t>*</a:t>
            </a:r>
            <a:r>
              <a:rPr lang="en-US" sz="2400" i="1" dirty="0">
                <a:solidFill>
                  <a:schemeClr val="tx1">
                    <a:lumMod val="50000"/>
                    <a:lumOff val="50000"/>
                  </a:schemeClr>
                </a:solidFill>
                <a:latin typeface="Calibri" panose="020F0502020204030204" pitchFamily="34" charset="0"/>
                <a:ea typeface="Calibri" panose="020F0502020204030204" pitchFamily="34" charset="0"/>
              </a:rPr>
              <a:t>from Leading with Intent, A National Index of Nonprofit Board Practices, January 2017</a:t>
            </a:r>
          </a:p>
        </p:txBody>
      </p:sp>
    </p:spTree>
    <p:extLst>
      <p:ext uri="{BB962C8B-B14F-4D97-AF65-F5344CB8AC3E}">
        <p14:creationId xmlns:p14="http://schemas.microsoft.com/office/powerpoint/2010/main" val="3932541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3327A"/>
                </a:solidFill>
                <a:latin typeface="+mj-lt"/>
                <a:cs typeface="Calibri Light"/>
              </a:rPr>
              <a:t>BVU's Nonprofit Stability Index   - July 2020 &amp; January 2021</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09120" y="3285234"/>
            <a:ext cx="10736252" cy="7145532"/>
          </a:xfrm>
        </p:spPr>
      </p:pic>
      <p:sp>
        <p:nvSpPr>
          <p:cNvPr id="4" name="Footer Placeholder 3"/>
          <p:cNvSpPr>
            <a:spLocks noGrp="1"/>
          </p:cNvSpPr>
          <p:nvPr>
            <p:ph type="ftr" sz="quarter" idx="11"/>
          </p:nvPr>
        </p:nvSpPr>
        <p:spPr/>
        <p:txBody>
          <a:bodyPr/>
          <a:lstStyle/>
          <a:p>
            <a:r>
              <a:rPr lang="en-US"/>
              <a:t>Business Volunteers Unlimited</a:t>
            </a:r>
            <a:endParaRPr lang="en-US" dirty="0">
              <a:latin typeface="Arial  "/>
              <a:cs typeface="Arial  "/>
            </a:endParaRPr>
          </a:p>
        </p:txBody>
      </p:sp>
      <p:pic>
        <p:nvPicPr>
          <p:cNvPr id="6" name="Picture 4">
            <a:extLst>
              <a:ext uri="{FF2B5EF4-FFF2-40B4-BE49-F238E27FC236}">
                <a16:creationId xmlns:a16="http://schemas.microsoft.com/office/drawing/2014/main" id="{5AC22320-19BF-4701-B229-BC65474D9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896" y="3257600"/>
            <a:ext cx="9297483" cy="794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8661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34"/>
</p:tagLst>
</file>

<file path=ppt/tags/tag10.xml><?xml version="1.0" encoding="utf-8"?>
<p:tagLst xmlns:a="http://schemas.openxmlformats.org/drawingml/2006/main" xmlns:r="http://schemas.openxmlformats.org/officeDocument/2006/relationships" xmlns:p="http://schemas.openxmlformats.org/presentationml/2006/main">
  <p:tag name="AS_UNIQUEID" val="7"/>
</p:tagLst>
</file>

<file path=ppt/tags/tag100.xml><?xml version="1.0" encoding="utf-8"?>
<p:tagLst xmlns:a="http://schemas.openxmlformats.org/drawingml/2006/main" xmlns:r="http://schemas.openxmlformats.org/officeDocument/2006/relationships" xmlns:p="http://schemas.openxmlformats.org/presentationml/2006/main">
  <p:tag name="AS_UNIQUEID" val="110"/>
</p:tagLst>
</file>

<file path=ppt/tags/tag101.xml><?xml version="1.0" encoding="utf-8"?>
<p:tagLst xmlns:a="http://schemas.openxmlformats.org/drawingml/2006/main" xmlns:r="http://schemas.openxmlformats.org/officeDocument/2006/relationships" xmlns:p="http://schemas.openxmlformats.org/presentationml/2006/main">
  <p:tag name="AS_UNIQUEID" val="111"/>
</p:tagLst>
</file>

<file path=ppt/tags/tag102.xml><?xml version="1.0" encoding="utf-8"?>
<p:tagLst xmlns:a="http://schemas.openxmlformats.org/drawingml/2006/main" xmlns:r="http://schemas.openxmlformats.org/officeDocument/2006/relationships" xmlns:p="http://schemas.openxmlformats.org/presentationml/2006/main">
  <p:tag name="AS_UNIQUEID" val="112"/>
</p:tagLst>
</file>

<file path=ppt/tags/tag103.xml><?xml version="1.0" encoding="utf-8"?>
<p:tagLst xmlns:a="http://schemas.openxmlformats.org/drawingml/2006/main" xmlns:r="http://schemas.openxmlformats.org/officeDocument/2006/relationships" xmlns:p="http://schemas.openxmlformats.org/presentationml/2006/main">
  <p:tag name="AS_UNIQUEID" val="113"/>
</p:tagLst>
</file>

<file path=ppt/tags/tag104.xml><?xml version="1.0" encoding="utf-8"?>
<p:tagLst xmlns:a="http://schemas.openxmlformats.org/drawingml/2006/main" xmlns:r="http://schemas.openxmlformats.org/officeDocument/2006/relationships" xmlns:p="http://schemas.openxmlformats.org/presentationml/2006/main">
  <p:tag name="AS_UNIQUEID" val="114"/>
</p:tagLst>
</file>

<file path=ppt/tags/tag105.xml><?xml version="1.0" encoding="utf-8"?>
<p:tagLst xmlns:a="http://schemas.openxmlformats.org/drawingml/2006/main" xmlns:r="http://schemas.openxmlformats.org/officeDocument/2006/relationships" xmlns:p="http://schemas.openxmlformats.org/presentationml/2006/main">
  <p:tag name="AS_UNIQUEID" val="115"/>
</p:tagLst>
</file>

<file path=ppt/tags/tag106.xml><?xml version="1.0" encoding="utf-8"?>
<p:tagLst xmlns:a="http://schemas.openxmlformats.org/drawingml/2006/main" xmlns:r="http://schemas.openxmlformats.org/officeDocument/2006/relationships" xmlns:p="http://schemas.openxmlformats.org/presentationml/2006/main">
  <p:tag name="AS_UNIQUEID" val="116"/>
</p:tagLst>
</file>

<file path=ppt/tags/tag107.xml><?xml version="1.0" encoding="utf-8"?>
<p:tagLst xmlns:a="http://schemas.openxmlformats.org/drawingml/2006/main" xmlns:r="http://schemas.openxmlformats.org/officeDocument/2006/relationships" xmlns:p="http://schemas.openxmlformats.org/presentationml/2006/main">
  <p:tag name="AS_UNIQUEID" val="117"/>
</p:tagLst>
</file>

<file path=ppt/tags/tag108.xml><?xml version="1.0" encoding="utf-8"?>
<p:tagLst xmlns:a="http://schemas.openxmlformats.org/drawingml/2006/main" xmlns:r="http://schemas.openxmlformats.org/officeDocument/2006/relationships" xmlns:p="http://schemas.openxmlformats.org/presentationml/2006/main">
  <p:tag name="AS_UNIQUEID" val="118"/>
</p:tagLst>
</file>

<file path=ppt/tags/tag109.xml><?xml version="1.0" encoding="utf-8"?>
<p:tagLst xmlns:a="http://schemas.openxmlformats.org/drawingml/2006/main" xmlns:r="http://schemas.openxmlformats.org/officeDocument/2006/relationships" xmlns:p="http://schemas.openxmlformats.org/presentationml/2006/main">
  <p:tag name="AS_UNIQUEID" val="119"/>
</p:tagLst>
</file>

<file path=ppt/tags/tag11.xml><?xml version="1.0" encoding="utf-8"?>
<p:tagLst xmlns:a="http://schemas.openxmlformats.org/drawingml/2006/main" xmlns:r="http://schemas.openxmlformats.org/officeDocument/2006/relationships" xmlns:p="http://schemas.openxmlformats.org/presentationml/2006/main">
  <p:tag name="AS_UNIQUEID" val="8"/>
</p:tagLst>
</file>

<file path=ppt/tags/tag110.xml><?xml version="1.0" encoding="utf-8"?>
<p:tagLst xmlns:a="http://schemas.openxmlformats.org/drawingml/2006/main" xmlns:r="http://schemas.openxmlformats.org/officeDocument/2006/relationships" xmlns:p="http://schemas.openxmlformats.org/presentationml/2006/main">
  <p:tag name="AS_UNIQUEID" val="120"/>
</p:tagLst>
</file>

<file path=ppt/tags/tag111.xml><?xml version="1.0" encoding="utf-8"?>
<p:tagLst xmlns:a="http://schemas.openxmlformats.org/drawingml/2006/main" xmlns:r="http://schemas.openxmlformats.org/officeDocument/2006/relationships" xmlns:p="http://schemas.openxmlformats.org/presentationml/2006/main">
  <p:tag name="AS_UNIQUEID" val="121"/>
</p:tagLst>
</file>

<file path=ppt/tags/tag112.xml><?xml version="1.0" encoding="utf-8"?>
<p:tagLst xmlns:a="http://schemas.openxmlformats.org/drawingml/2006/main" xmlns:r="http://schemas.openxmlformats.org/officeDocument/2006/relationships" xmlns:p="http://schemas.openxmlformats.org/presentationml/2006/main">
  <p:tag name="AS_UNIQUEID" val="122"/>
</p:tagLst>
</file>

<file path=ppt/tags/tag113.xml><?xml version="1.0" encoding="utf-8"?>
<p:tagLst xmlns:a="http://schemas.openxmlformats.org/drawingml/2006/main" xmlns:r="http://schemas.openxmlformats.org/officeDocument/2006/relationships" xmlns:p="http://schemas.openxmlformats.org/presentationml/2006/main">
  <p:tag name="AS_UNIQUEID" val="123"/>
</p:tagLst>
</file>

<file path=ppt/tags/tag114.xml><?xml version="1.0" encoding="utf-8"?>
<p:tagLst xmlns:a="http://schemas.openxmlformats.org/drawingml/2006/main" xmlns:r="http://schemas.openxmlformats.org/officeDocument/2006/relationships" xmlns:p="http://schemas.openxmlformats.org/presentationml/2006/main">
  <p:tag name="AS_UNIQUEID" val="124"/>
</p:tagLst>
</file>

<file path=ppt/tags/tag115.xml><?xml version="1.0" encoding="utf-8"?>
<p:tagLst xmlns:a="http://schemas.openxmlformats.org/drawingml/2006/main" xmlns:r="http://schemas.openxmlformats.org/officeDocument/2006/relationships" xmlns:p="http://schemas.openxmlformats.org/presentationml/2006/main">
  <p:tag name="AS_UNIQUEID" val="125"/>
</p:tagLst>
</file>

<file path=ppt/tags/tag116.xml><?xml version="1.0" encoding="utf-8"?>
<p:tagLst xmlns:a="http://schemas.openxmlformats.org/drawingml/2006/main" xmlns:r="http://schemas.openxmlformats.org/officeDocument/2006/relationships" xmlns:p="http://schemas.openxmlformats.org/presentationml/2006/main">
  <p:tag name="AS_UNIQUEID" val="126"/>
</p:tagLst>
</file>

<file path=ppt/tags/tag117.xml><?xml version="1.0" encoding="utf-8"?>
<p:tagLst xmlns:a="http://schemas.openxmlformats.org/drawingml/2006/main" xmlns:r="http://schemas.openxmlformats.org/officeDocument/2006/relationships" xmlns:p="http://schemas.openxmlformats.org/presentationml/2006/main">
  <p:tag name="AS_UNIQUEID" val="127"/>
</p:tagLst>
</file>

<file path=ppt/tags/tag118.xml><?xml version="1.0" encoding="utf-8"?>
<p:tagLst xmlns:a="http://schemas.openxmlformats.org/drawingml/2006/main" xmlns:r="http://schemas.openxmlformats.org/officeDocument/2006/relationships" xmlns:p="http://schemas.openxmlformats.org/presentationml/2006/main">
  <p:tag name="AS_UNIQUEID" val="128"/>
</p:tagLst>
</file>

<file path=ppt/tags/tag119.xml><?xml version="1.0" encoding="utf-8"?>
<p:tagLst xmlns:a="http://schemas.openxmlformats.org/drawingml/2006/main" xmlns:r="http://schemas.openxmlformats.org/officeDocument/2006/relationships" xmlns:p="http://schemas.openxmlformats.org/presentationml/2006/main">
  <p:tag name="AS_UNIQUEID" val="129"/>
</p:tagLst>
</file>

<file path=ppt/tags/tag12.xml><?xml version="1.0" encoding="utf-8"?>
<p:tagLst xmlns:a="http://schemas.openxmlformats.org/drawingml/2006/main" xmlns:r="http://schemas.openxmlformats.org/officeDocument/2006/relationships" xmlns:p="http://schemas.openxmlformats.org/presentationml/2006/main">
  <p:tag name="AS_UNIQUEID" val="9"/>
</p:tagLst>
</file>

<file path=ppt/tags/tag120.xml><?xml version="1.0" encoding="utf-8"?>
<p:tagLst xmlns:a="http://schemas.openxmlformats.org/drawingml/2006/main" xmlns:r="http://schemas.openxmlformats.org/officeDocument/2006/relationships" xmlns:p="http://schemas.openxmlformats.org/presentationml/2006/main">
  <p:tag name="AS_UNIQUEID" val="130"/>
</p:tagLst>
</file>

<file path=ppt/tags/tag121.xml><?xml version="1.0" encoding="utf-8"?>
<p:tagLst xmlns:a="http://schemas.openxmlformats.org/drawingml/2006/main" xmlns:r="http://schemas.openxmlformats.org/officeDocument/2006/relationships" xmlns:p="http://schemas.openxmlformats.org/presentationml/2006/main">
  <p:tag name="AS_UNIQUEID" val="131"/>
</p:tagLst>
</file>

<file path=ppt/tags/tag122.xml><?xml version="1.0" encoding="utf-8"?>
<p:tagLst xmlns:a="http://schemas.openxmlformats.org/drawingml/2006/main" xmlns:r="http://schemas.openxmlformats.org/officeDocument/2006/relationships" xmlns:p="http://schemas.openxmlformats.org/presentationml/2006/main">
  <p:tag name="AS_UNIQUEID" val="132"/>
</p:tagLst>
</file>

<file path=ppt/tags/tag123.xml><?xml version="1.0" encoding="utf-8"?>
<p:tagLst xmlns:a="http://schemas.openxmlformats.org/drawingml/2006/main" xmlns:r="http://schemas.openxmlformats.org/officeDocument/2006/relationships" xmlns:p="http://schemas.openxmlformats.org/presentationml/2006/main">
  <p:tag name="AS_UNIQUEID" val="133"/>
</p:tagLst>
</file>

<file path=ppt/tags/tag124.xml><?xml version="1.0" encoding="utf-8"?>
<p:tagLst xmlns:a="http://schemas.openxmlformats.org/drawingml/2006/main" xmlns:r="http://schemas.openxmlformats.org/officeDocument/2006/relationships" xmlns:p="http://schemas.openxmlformats.org/presentationml/2006/main">
  <p:tag name="AS_UNIQUEID" val="134"/>
</p:tagLst>
</file>

<file path=ppt/tags/tag125.xml><?xml version="1.0" encoding="utf-8"?>
<p:tagLst xmlns:a="http://schemas.openxmlformats.org/drawingml/2006/main" xmlns:r="http://schemas.openxmlformats.org/officeDocument/2006/relationships" xmlns:p="http://schemas.openxmlformats.org/presentationml/2006/main">
  <p:tag name="AS_UNIQUEID" val="135"/>
</p:tagLst>
</file>

<file path=ppt/tags/tag126.xml><?xml version="1.0" encoding="utf-8"?>
<p:tagLst xmlns:a="http://schemas.openxmlformats.org/drawingml/2006/main" xmlns:r="http://schemas.openxmlformats.org/officeDocument/2006/relationships" xmlns:p="http://schemas.openxmlformats.org/presentationml/2006/main">
  <p:tag name="AS_UNIQUEID" val="136"/>
</p:tagLst>
</file>

<file path=ppt/tags/tag127.xml><?xml version="1.0" encoding="utf-8"?>
<p:tagLst xmlns:a="http://schemas.openxmlformats.org/drawingml/2006/main" xmlns:r="http://schemas.openxmlformats.org/officeDocument/2006/relationships" xmlns:p="http://schemas.openxmlformats.org/presentationml/2006/main">
  <p:tag name="AS_UNIQUEID" val="137"/>
</p:tagLst>
</file>

<file path=ppt/tags/tag128.xml><?xml version="1.0" encoding="utf-8"?>
<p:tagLst xmlns:a="http://schemas.openxmlformats.org/drawingml/2006/main" xmlns:r="http://schemas.openxmlformats.org/officeDocument/2006/relationships" xmlns:p="http://schemas.openxmlformats.org/presentationml/2006/main">
  <p:tag name="AS_UNIQUEID" val="138"/>
</p:tagLst>
</file>

<file path=ppt/tags/tag129.xml><?xml version="1.0" encoding="utf-8"?>
<p:tagLst xmlns:a="http://schemas.openxmlformats.org/drawingml/2006/main" xmlns:r="http://schemas.openxmlformats.org/officeDocument/2006/relationships" xmlns:p="http://schemas.openxmlformats.org/presentationml/2006/main">
  <p:tag name="AS_UNIQUEID" val="139"/>
</p:tagLst>
</file>

<file path=ppt/tags/tag13.xml><?xml version="1.0" encoding="utf-8"?>
<p:tagLst xmlns:a="http://schemas.openxmlformats.org/drawingml/2006/main" xmlns:r="http://schemas.openxmlformats.org/officeDocument/2006/relationships" xmlns:p="http://schemas.openxmlformats.org/presentationml/2006/main">
  <p:tag name="AS_UNIQUEID" val="10"/>
</p:tagLst>
</file>

<file path=ppt/tags/tag130.xml><?xml version="1.0" encoding="utf-8"?>
<p:tagLst xmlns:a="http://schemas.openxmlformats.org/drawingml/2006/main" xmlns:r="http://schemas.openxmlformats.org/officeDocument/2006/relationships" xmlns:p="http://schemas.openxmlformats.org/presentationml/2006/main">
  <p:tag name="AS_UNIQUEID" val="140"/>
</p:tagLst>
</file>

<file path=ppt/tags/tag131.xml><?xml version="1.0" encoding="utf-8"?>
<p:tagLst xmlns:a="http://schemas.openxmlformats.org/drawingml/2006/main" xmlns:r="http://schemas.openxmlformats.org/officeDocument/2006/relationships" xmlns:p="http://schemas.openxmlformats.org/presentationml/2006/main">
  <p:tag name="AS_UNIQUEID" val="141"/>
</p:tagLst>
</file>

<file path=ppt/tags/tag132.xml><?xml version="1.0" encoding="utf-8"?>
<p:tagLst xmlns:a="http://schemas.openxmlformats.org/drawingml/2006/main" xmlns:r="http://schemas.openxmlformats.org/officeDocument/2006/relationships" xmlns:p="http://schemas.openxmlformats.org/presentationml/2006/main">
  <p:tag name="AS_UNIQUEID" val="142"/>
</p:tagLst>
</file>

<file path=ppt/tags/tag133.xml><?xml version="1.0" encoding="utf-8"?>
<p:tagLst xmlns:a="http://schemas.openxmlformats.org/drawingml/2006/main" xmlns:r="http://schemas.openxmlformats.org/officeDocument/2006/relationships" xmlns:p="http://schemas.openxmlformats.org/presentationml/2006/main">
  <p:tag name="AS_UNIQUEID" val="143"/>
</p:tagLst>
</file>

<file path=ppt/tags/tag134.xml><?xml version="1.0" encoding="utf-8"?>
<p:tagLst xmlns:a="http://schemas.openxmlformats.org/drawingml/2006/main" xmlns:r="http://schemas.openxmlformats.org/officeDocument/2006/relationships" xmlns:p="http://schemas.openxmlformats.org/presentationml/2006/main">
  <p:tag name="AS_UNIQUEID" val="144"/>
</p:tagLst>
</file>

<file path=ppt/tags/tag135.xml><?xml version="1.0" encoding="utf-8"?>
<p:tagLst xmlns:a="http://schemas.openxmlformats.org/drawingml/2006/main" xmlns:r="http://schemas.openxmlformats.org/officeDocument/2006/relationships" xmlns:p="http://schemas.openxmlformats.org/presentationml/2006/main">
  <p:tag name="AS_UNIQUEID" val="145"/>
</p:tagLst>
</file>

<file path=ppt/tags/tag136.xml><?xml version="1.0" encoding="utf-8"?>
<p:tagLst xmlns:a="http://schemas.openxmlformats.org/drawingml/2006/main" xmlns:r="http://schemas.openxmlformats.org/officeDocument/2006/relationships" xmlns:p="http://schemas.openxmlformats.org/presentationml/2006/main">
  <p:tag name="AS_UNIQUEID" val="146"/>
</p:tagLst>
</file>

<file path=ppt/tags/tag137.xml><?xml version="1.0" encoding="utf-8"?>
<p:tagLst xmlns:a="http://schemas.openxmlformats.org/drawingml/2006/main" xmlns:r="http://schemas.openxmlformats.org/officeDocument/2006/relationships" xmlns:p="http://schemas.openxmlformats.org/presentationml/2006/main">
  <p:tag name="AS_UNIQUEID" val="147"/>
</p:tagLst>
</file>

<file path=ppt/tags/tag138.xml><?xml version="1.0" encoding="utf-8"?>
<p:tagLst xmlns:a="http://schemas.openxmlformats.org/drawingml/2006/main" xmlns:r="http://schemas.openxmlformats.org/officeDocument/2006/relationships" xmlns:p="http://schemas.openxmlformats.org/presentationml/2006/main">
  <p:tag name="AS_UNIQUEID" val="148"/>
</p:tagLst>
</file>

<file path=ppt/tags/tag139.xml><?xml version="1.0" encoding="utf-8"?>
<p:tagLst xmlns:a="http://schemas.openxmlformats.org/drawingml/2006/main" xmlns:r="http://schemas.openxmlformats.org/officeDocument/2006/relationships" xmlns:p="http://schemas.openxmlformats.org/presentationml/2006/main">
  <p:tag name="AS_UNIQUEID" val="149"/>
</p:tagLst>
</file>

<file path=ppt/tags/tag14.xml><?xml version="1.0" encoding="utf-8"?>
<p:tagLst xmlns:a="http://schemas.openxmlformats.org/drawingml/2006/main" xmlns:r="http://schemas.openxmlformats.org/officeDocument/2006/relationships" xmlns:p="http://schemas.openxmlformats.org/presentationml/2006/main">
  <p:tag name="AS_UNIQUEID" val="11"/>
</p:tagLst>
</file>

<file path=ppt/tags/tag140.xml><?xml version="1.0" encoding="utf-8"?>
<p:tagLst xmlns:a="http://schemas.openxmlformats.org/drawingml/2006/main" xmlns:r="http://schemas.openxmlformats.org/officeDocument/2006/relationships" xmlns:p="http://schemas.openxmlformats.org/presentationml/2006/main">
  <p:tag name="AS_UNIQUEID" val="150"/>
</p:tagLst>
</file>

<file path=ppt/tags/tag141.xml><?xml version="1.0" encoding="utf-8"?>
<p:tagLst xmlns:a="http://schemas.openxmlformats.org/drawingml/2006/main" xmlns:r="http://schemas.openxmlformats.org/officeDocument/2006/relationships" xmlns:p="http://schemas.openxmlformats.org/presentationml/2006/main">
  <p:tag name="AS_UNIQUEID" val="151"/>
</p:tagLst>
</file>

<file path=ppt/tags/tag142.xml><?xml version="1.0" encoding="utf-8"?>
<p:tagLst xmlns:a="http://schemas.openxmlformats.org/drawingml/2006/main" xmlns:r="http://schemas.openxmlformats.org/officeDocument/2006/relationships" xmlns:p="http://schemas.openxmlformats.org/presentationml/2006/main">
  <p:tag name="AS_UNIQUEID" val="152"/>
</p:tagLst>
</file>

<file path=ppt/tags/tag143.xml><?xml version="1.0" encoding="utf-8"?>
<p:tagLst xmlns:a="http://schemas.openxmlformats.org/drawingml/2006/main" xmlns:r="http://schemas.openxmlformats.org/officeDocument/2006/relationships" xmlns:p="http://schemas.openxmlformats.org/presentationml/2006/main">
  <p:tag name="AS_UNIQUEID" val="153"/>
</p:tagLst>
</file>

<file path=ppt/tags/tag144.xml><?xml version="1.0" encoding="utf-8"?>
<p:tagLst xmlns:a="http://schemas.openxmlformats.org/drawingml/2006/main" xmlns:r="http://schemas.openxmlformats.org/officeDocument/2006/relationships" xmlns:p="http://schemas.openxmlformats.org/presentationml/2006/main">
  <p:tag name="AS_UNIQUEID" val="154"/>
</p:tagLst>
</file>

<file path=ppt/tags/tag145.xml><?xml version="1.0" encoding="utf-8"?>
<p:tagLst xmlns:a="http://schemas.openxmlformats.org/drawingml/2006/main" xmlns:r="http://schemas.openxmlformats.org/officeDocument/2006/relationships" xmlns:p="http://schemas.openxmlformats.org/presentationml/2006/main">
  <p:tag name="AS_UNIQUEID" val="155"/>
</p:tagLst>
</file>

<file path=ppt/tags/tag146.xml><?xml version="1.0" encoding="utf-8"?>
<p:tagLst xmlns:a="http://schemas.openxmlformats.org/drawingml/2006/main" xmlns:r="http://schemas.openxmlformats.org/officeDocument/2006/relationships" xmlns:p="http://schemas.openxmlformats.org/presentationml/2006/main">
  <p:tag name="AS_UNIQUEID" val="156"/>
</p:tagLst>
</file>

<file path=ppt/tags/tag147.xml><?xml version="1.0" encoding="utf-8"?>
<p:tagLst xmlns:a="http://schemas.openxmlformats.org/drawingml/2006/main" xmlns:r="http://schemas.openxmlformats.org/officeDocument/2006/relationships" xmlns:p="http://schemas.openxmlformats.org/presentationml/2006/main">
  <p:tag name="AS_UNIQUEID" val="157"/>
</p:tagLst>
</file>

<file path=ppt/tags/tag148.xml><?xml version="1.0" encoding="utf-8"?>
<p:tagLst xmlns:a="http://schemas.openxmlformats.org/drawingml/2006/main" xmlns:r="http://schemas.openxmlformats.org/officeDocument/2006/relationships" xmlns:p="http://schemas.openxmlformats.org/presentationml/2006/main">
  <p:tag name="AS_UNIQUEID" val="158"/>
</p:tagLst>
</file>

<file path=ppt/tags/tag149.xml><?xml version="1.0" encoding="utf-8"?>
<p:tagLst xmlns:a="http://schemas.openxmlformats.org/drawingml/2006/main" xmlns:r="http://schemas.openxmlformats.org/officeDocument/2006/relationships" xmlns:p="http://schemas.openxmlformats.org/presentationml/2006/main">
  <p:tag name="AS_UNIQUEID" val="159"/>
</p:tagLst>
</file>

<file path=ppt/tags/tag15.xml><?xml version="1.0" encoding="utf-8"?>
<p:tagLst xmlns:a="http://schemas.openxmlformats.org/drawingml/2006/main" xmlns:r="http://schemas.openxmlformats.org/officeDocument/2006/relationships" xmlns:p="http://schemas.openxmlformats.org/presentationml/2006/main">
  <p:tag name="AS_UNIQUEID" val="12"/>
</p:tagLst>
</file>

<file path=ppt/tags/tag150.xml><?xml version="1.0" encoding="utf-8"?>
<p:tagLst xmlns:a="http://schemas.openxmlformats.org/drawingml/2006/main" xmlns:r="http://schemas.openxmlformats.org/officeDocument/2006/relationships" xmlns:p="http://schemas.openxmlformats.org/presentationml/2006/main">
  <p:tag name="AS_UNIQUEID" val="160"/>
</p:tagLst>
</file>

<file path=ppt/tags/tag151.xml><?xml version="1.0" encoding="utf-8"?>
<p:tagLst xmlns:a="http://schemas.openxmlformats.org/drawingml/2006/main" xmlns:r="http://schemas.openxmlformats.org/officeDocument/2006/relationships" xmlns:p="http://schemas.openxmlformats.org/presentationml/2006/main">
  <p:tag name="AS_UNIQUEID" val="161"/>
</p:tagLst>
</file>

<file path=ppt/tags/tag152.xml><?xml version="1.0" encoding="utf-8"?>
<p:tagLst xmlns:a="http://schemas.openxmlformats.org/drawingml/2006/main" xmlns:r="http://schemas.openxmlformats.org/officeDocument/2006/relationships" xmlns:p="http://schemas.openxmlformats.org/presentationml/2006/main">
  <p:tag name="AS_UNIQUEID" val="162"/>
</p:tagLst>
</file>

<file path=ppt/tags/tag153.xml><?xml version="1.0" encoding="utf-8"?>
<p:tagLst xmlns:a="http://schemas.openxmlformats.org/drawingml/2006/main" xmlns:r="http://schemas.openxmlformats.org/officeDocument/2006/relationships" xmlns:p="http://schemas.openxmlformats.org/presentationml/2006/main">
  <p:tag name="AS_UNIQUEID" val="163"/>
</p:tagLst>
</file>

<file path=ppt/tags/tag16.xml><?xml version="1.0" encoding="utf-8"?>
<p:tagLst xmlns:a="http://schemas.openxmlformats.org/drawingml/2006/main" xmlns:r="http://schemas.openxmlformats.org/officeDocument/2006/relationships" xmlns:p="http://schemas.openxmlformats.org/presentationml/2006/main">
  <p:tag name="AS_UNIQUEID" val="13"/>
</p:tagLst>
</file>

<file path=ppt/tags/tag17.xml><?xml version="1.0" encoding="utf-8"?>
<p:tagLst xmlns:a="http://schemas.openxmlformats.org/drawingml/2006/main" xmlns:r="http://schemas.openxmlformats.org/officeDocument/2006/relationships" xmlns:p="http://schemas.openxmlformats.org/presentationml/2006/main">
  <p:tag name="AS_UNIQUEID" val="14"/>
</p:tagLst>
</file>

<file path=ppt/tags/tag18.xml><?xml version="1.0" encoding="utf-8"?>
<p:tagLst xmlns:a="http://schemas.openxmlformats.org/drawingml/2006/main" xmlns:r="http://schemas.openxmlformats.org/officeDocument/2006/relationships" xmlns:p="http://schemas.openxmlformats.org/presentationml/2006/main">
  <p:tag name="AS_UNIQUEID" val="15"/>
</p:tagLst>
</file>

<file path=ppt/tags/tag19.xml><?xml version="1.0" encoding="utf-8"?>
<p:tagLst xmlns:a="http://schemas.openxmlformats.org/drawingml/2006/main" xmlns:r="http://schemas.openxmlformats.org/officeDocument/2006/relationships" xmlns:p="http://schemas.openxmlformats.org/presentationml/2006/main">
  <p:tag name="AS_UNIQUEID" val="16"/>
</p:tagLst>
</file>

<file path=ppt/tags/tag2.xml><?xml version="1.0" encoding="utf-8"?>
<p:tagLst xmlns:a="http://schemas.openxmlformats.org/drawingml/2006/main" xmlns:r="http://schemas.openxmlformats.org/officeDocument/2006/relationships" xmlns:p="http://schemas.openxmlformats.org/presentationml/2006/main">
  <p:tag name="AS_UNIQUEID" val="35"/>
</p:tagLst>
</file>

<file path=ppt/tags/tag20.xml><?xml version="1.0" encoding="utf-8"?>
<p:tagLst xmlns:a="http://schemas.openxmlformats.org/drawingml/2006/main" xmlns:r="http://schemas.openxmlformats.org/officeDocument/2006/relationships" xmlns:p="http://schemas.openxmlformats.org/presentationml/2006/main">
  <p:tag name="AS_UNIQUEID" val="17"/>
</p:tagLst>
</file>

<file path=ppt/tags/tag21.xml><?xml version="1.0" encoding="utf-8"?>
<p:tagLst xmlns:a="http://schemas.openxmlformats.org/drawingml/2006/main" xmlns:r="http://schemas.openxmlformats.org/officeDocument/2006/relationships" xmlns:p="http://schemas.openxmlformats.org/presentationml/2006/main">
  <p:tag name="AS_UNIQUEID" val="173"/>
</p:tagLst>
</file>

<file path=ppt/tags/tag22.xml><?xml version="1.0" encoding="utf-8"?>
<p:tagLst xmlns:a="http://schemas.openxmlformats.org/drawingml/2006/main" xmlns:r="http://schemas.openxmlformats.org/officeDocument/2006/relationships" xmlns:p="http://schemas.openxmlformats.org/presentationml/2006/main">
  <p:tag name="AS_UNIQUEID" val="18"/>
</p:tagLst>
</file>

<file path=ppt/tags/tag23.xml><?xml version="1.0" encoding="utf-8"?>
<p:tagLst xmlns:a="http://schemas.openxmlformats.org/drawingml/2006/main" xmlns:r="http://schemas.openxmlformats.org/officeDocument/2006/relationships" xmlns:p="http://schemas.openxmlformats.org/presentationml/2006/main">
  <p:tag name="AS_UNIQUEID" val="19"/>
</p:tagLst>
</file>

<file path=ppt/tags/tag24.xml><?xml version="1.0" encoding="utf-8"?>
<p:tagLst xmlns:a="http://schemas.openxmlformats.org/drawingml/2006/main" xmlns:r="http://schemas.openxmlformats.org/officeDocument/2006/relationships" xmlns:p="http://schemas.openxmlformats.org/presentationml/2006/main">
  <p:tag name="AS_UNIQUEID" val="20"/>
</p:tagLst>
</file>

<file path=ppt/tags/tag25.xml><?xml version="1.0" encoding="utf-8"?>
<p:tagLst xmlns:a="http://schemas.openxmlformats.org/drawingml/2006/main" xmlns:r="http://schemas.openxmlformats.org/officeDocument/2006/relationships" xmlns:p="http://schemas.openxmlformats.org/presentationml/2006/main">
  <p:tag name="AS_UNIQUEID" val="21"/>
</p:tagLst>
</file>

<file path=ppt/tags/tag26.xml><?xml version="1.0" encoding="utf-8"?>
<p:tagLst xmlns:a="http://schemas.openxmlformats.org/drawingml/2006/main" xmlns:r="http://schemas.openxmlformats.org/officeDocument/2006/relationships" xmlns:p="http://schemas.openxmlformats.org/presentationml/2006/main">
  <p:tag name="AS_UNIQUEID" val="22"/>
</p:tagLst>
</file>

<file path=ppt/tags/tag27.xml><?xml version="1.0" encoding="utf-8"?>
<p:tagLst xmlns:a="http://schemas.openxmlformats.org/drawingml/2006/main" xmlns:r="http://schemas.openxmlformats.org/officeDocument/2006/relationships" xmlns:p="http://schemas.openxmlformats.org/presentationml/2006/main">
  <p:tag name="AS_UNIQUEID" val="23"/>
</p:tagLst>
</file>

<file path=ppt/tags/tag28.xml><?xml version="1.0" encoding="utf-8"?>
<p:tagLst xmlns:a="http://schemas.openxmlformats.org/drawingml/2006/main" xmlns:r="http://schemas.openxmlformats.org/officeDocument/2006/relationships" xmlns:p="http://schemas.openxmlformats.org/presentationml/2006/main">
  <p:tag name="AS_UNIQUEID" val="24"/>
</p:tagLst>
</file>

<file path=ppt/tags/tag29.xml><?xml version="1.0" encoding="utf-8"?>
<p:tagLst xmlns:a="http://schemas.openxmlformats.org/drawingml/2006/main" xmlns:r="http://schemas.openxmlformats.org/officeDocument/2006/relationships" xmlns:p="http://schemas.openxmlformats.org/presentationml/2006/main">
  <p:tag name="AS_UNIQUEID" val="25"/>
</p:tagLst>
</file>

<file path=ppt/tags/tag3.xml><?xml version="1.0" encoding="utf-8"?>
<p:tagLst xmlns:a="http://schemas.openxmlformats.org/drawingml/2006/main" xmlns:r="http://schemas.openxmlformats.org/officeDocument/2006/relationships" xmlns:p="http://schemas.openxmlformats.org/presentationml/2006/main">
  <p:tag name="AS_UNIQUEID" val="2"/>
</p:tagLst>
</file>

<file path=ppt/tags/tag30.xml><?xml version="1.0" encoding="utf-8"?>
<p:tagLst xmlns:a="http://schemas.openxmlformats.org/drawingml/2006/main" xmlns:r="http://schemas.openxmlformats.org/officeDocument/2006/relationships" xmlns:p="http://schemas.openxmlformats.org/presentationml/2006/main">
  <p:tag name="AS_UNIQUEID" val="26"/>
</p:tagLst>
</file>

<file path=ppt/tags/tag31.xml><?xml version="1.0" encoding="utf-8"?>
<p:tagLst xmlns:a="http://schemas.openxmlformats.org/drawingml/2006/main" xmlns:r="http://schemas.openxmlformats.org/officeDocument/2006/relationships" xmlns:p="http://schemas.openxmlformats.org/presentationml/2006/main">
  <p:tag name="AS_UNIQUEID" val="174"/>
</p:tagLst>
</file>

<file path=ppt/tags/tag32.xml><?xml version="1.0" encoding="utf-8"?>
<p:tagLst xmlns:a="http://schemas.openxmlformats.org/drawingml/2006/main" xmlns:r="http://schemas.openxmlformats.org/officeDocument/2006/relationships" xmlns:p="http://schemas.openxmlformats.org/presentationml/2006/main">
  <p:tag name="AS_UNIQUEID" val="0"/>
</p:tagLst>
</file>

<file path=ppt/tags/tag33.xml><?xml version="1.0" encoding="utf-8"?>
<p:tagLst xmlns:a="http://schemas.openxmlformats.org/drawingml/2006/main" xmlns:r="http://schemas.openxmlformats.org/officeDocument/2006/relationships" xmlns:p="http://schemas.openxmlformats.org/presentationml/2006/main">
  <p:tag name="AS_UNIQUEID" val="1"/>
</p:tagLst>
</file>

<file path=ppt/tags/tag34.xml><?xml version="1.0" encoding="utf-8"?>
<p:tagLst xmlns:a="http://schemas.openxmlformats.org/drawingml/2006/main" xmlns:r="http://schemas.openxmlformats.org/officeDocument/2006/relationships" xmlns:p="http://schemas.openxmlformats.org/presentationml/2006/main">
  <p:tag name="AS_UNIQUEID" val="170"/>
</p:tagLst>
</file>

<file path=ppt/tags/tag35.xml><?xml version="1.0" encoding="utf-8"?>
<p:tagLst xmlns:a="http://schemas.openxmlformats.org/drawingml/2006/main" xmlns:r="http://schemas.openxmlformats.org/officeDocument/2006/relationships" xmlns:p="http://schemas.openxmlformats.org/presentationml/2006/main">
  <p:tag name="AS_UNIQUEID" val="33"/>
</p:tagLst>
</file>

<file path=ppt/tags/tag36.xml><?xml version="1.0" encoding="utf-8"?>
<p:tagLst xmlns:a="http://schemas.openxmlformats.org/drawingml/2006/main" xmlns:r="http://schemas.openxmlformats.org/officeDocument/2006/relationships" xmlns:p="http://schemas.openxmlformats.org/presentationml/2006/main">
  <p:tag name="AS_UNIQUEID" val="36"/>
</p:tagLst>
</file>

<file path=ppt/tags/tag37.xml><?xml version="1.0" encoding="utf-8"?>
<p:tagLst xmlns:a="http://schemas.openxmlformats.org/drawingml/2006/main" xmlns:r="http://schemas.openxmlformats.org/officeDocument/2006/relationships" xmlns:p="http://schemas.openxmlformats.org/presentationml/2006/main">
  <p:tag name="AS_UNIQUEID" val="27"/>
</p:tagLst>
</file>

<file path=ppt/tags/tag38.xml><?xml version="1.0" encoding="utf-8"?>
<p:tagLst xmlns:a="http://schemas.openxmlformats.org/drawingml/2006/main" xmlns:r="http://schemas.openxmlformats.org/officeDocument/2006/relationships" xmlns:p="http://schemas.openxmlformats.org/presentationml/2006/main">
  <p:tag name="AS_UNIQUEID" val="31"/>
</p:tagLst>
</file>

<file path=ppt/tags/tag39.xml><?xml version="1.0" encoding="utf-8"?>
<p:tagLst xmlns:a="http://schemas.openxmlformats.org/drawingml/2006/main" xmlns:r="http://schemas.openxmlformats.org/officeDocument/2006/relationships" xmlns:p="http://schemas.openxmlformats.org/presentationml/2006/main">
  <p:tag name="AS_UNIQUEID" val="32"/>
</p:tagLst>
</file>

<file path=ppt/tags/tag4.xml><?xml version="1.0" encoding="utf-8"?>
<p:tagLst xmlns:a="http://schemas.openxmlformats.org/drawingml/2006/main" xmlns:r="http://schemas.openxmlformats.org/officeDocument/2006/relationships" xmlns:p="http://schemas.openxmlformats.org/presentationml/2006/main">
  <p:tag name="AS_UNIQUEID" val="3"/>
</p:tagLst>
</file>

<file path=ppt/tags/tag40.xml><?xml version="1.0" encoding="utf-8"?>
<p:tagLst xmlns:a="http://schemas.openxmlformats.org/drawingml/2006/main" xmlns:r="http://schemas.openxmlformats.org/officeDocument/2006/relationships" xmlns:p="http://schemas.openxmlformats.org/presentationml/2006/main">
  <p:tag name="AS_UNIQUEID" val="28"/>
</p:tagLst>
</file>

<file path=ppt/tags/tag41.xml><?xml version="1.0" encoding="utf-8"?>
<p:tagLst xmlns:a="http://schemas.openxmlformats.org/drawingml/2006/main" xmlns:r="http://schemas.openxmlformats.org/officeDocument/2006/relationships" xmlns:p="http://schemas.openxmlformats.org/presentationml/2006/main">
  <p:tag name="AS_UNIQUEID" val="29"/>
</p:tagLst>
</file>

<file path=ppt/tags/tag42.xml><?xml version="1.0" encoding="utf-8"?>
<p:tagLst xmlns:a="http://schemas.openxmlformats.org/drawingml/2006/main" xmlns:r="http://schemas.openxmlformats.org/officeDocument/2006/relationships" xmlns:p="http://schemas.openxmlformats.org/presentationml/2006/main">
  <p:tag name="AS_UNIQUEID" val="30"/>
</p:tagLst>
</file>

<file path=ppt/tags/tag43.xml><?xml version="1.0" encoding="utf-8"?>
<p:tagLst xmlns:a="http://schemas.openxmlformats.org/drawingml/2006/main" xmlns:r="http://schemas.openxmlformats.org/officeDocument/2006/relationships" xmlns:p="http://schemas.openxmlformats.org/presentationml/2006/main">
  <p:tag name="AS_UNIQUEID" val="2"/>
</p:tagLst>
</file>

<file path=ppt/tags/tag44.xml><?xml version="1.0" encoding="utf-8"?>
<p:tagLst xmlns:a="http://schemas.openxmlformats.org/drawingml/2006/main" xmlns:r="http://schemas.openxmlformats.org/officeDocument/2006/relationships" xmlns:p="http://schemas.openxmlformats.org/presentationml/2006/main">
  <p:tag name="AS_UNIQUEID" val="3"/>
</p:tagLst>
</file>

<file path=ppt/tags/tag45.xml><?xml version="1.0" encoding="utf-8"?>
<p:tagLst xmlns:a="http://schemas.openxmlformats.org/drawingml/2006/main" xmlns:r="http://schemas.openxmlformats.org/officeDocument/2006/relationships" xmlns:p="http://schemas.openxmlformats.org/presentationml/2006/main">
  <p:tag name="AS_UNIQUEID" val="2"/>
</p:tagLst>
</file>

<file path=ppt/tags/tag46.xml><?xml version="1.0" encoding="utf-8"?>
<p:tagLst xmlns:a="http://schemas.openxmlformats.org/drawingml/2006/main" xmlns:r="http://schemas.openxmlformats.org/officeDocument/2006/relationships" xmlns:p="http://schemas.openxmlformats.org/presentationml/2006/main">
  <p:tag name="AS_UNIQUEID" val="3"/>
</p:tagLst>
</file>

<file path=ppt/tags/tag47.xml><?xml version="1.0" encoding="utf-8"?>
<p:tagLst xmlns:a="http://schemas.openxmlformats.org/drawingml/2006/main" xmlns:r="http://schemas.openxmlformats.org/officeDocument/2006/relationships" xmlns:p="http://schemas.openxmlformats.org/presentationml/2006/main">
  <p:tag name="AS_UNIQUEID" val="2"/>
</p:tagLst>
</file>

<file path=ppt/tags/tag48.xml><?xml version="1.0" encoding="utf-8"?>
<p:tagLst xmlns:a="http://schemas.openxmlformats.org/drawingml/2006/main" xmlns:r="http://schemas.openxmlformats.org/officeDocument/2006/relationships" xmlns:p="http://schemas.openxmlformats.org/presentationml/2006/main">
  <p:tag name="AS_UNIQUEID" val="3"/>
</p:tagLst>
</file>

<file path=ppt/tags/tag49.xml><?xml version="1.0" encoding="utf-8"?>
<p:tagLst xmlns:a="http://schemas.openxmlformats.org/drawingml/2006/main" xmlns:r="http://schemas.openxmlformats.org/officeDocument/2006/relationships" xmlns:p="http://schemas.openxmlformats.org/presentationml/2006/main">
  <p:tag name="AS_UNIQUEID" val="2"/>
</p:tagLst>
</file>

<file path=ppt/tags/tag5.xml><?xml version="1.0" encoding="utf-8"?>
<p:tagLst xmlns:a="http://schemas.openxmlformats.org/drawingml/2006/main" xmlns:r="http://schemas.openxmlformats.org/officeDocument/2006/relationships" xmlns:p="http://schemas.openxmlformats.org/presentationml/2006/main">
  <p:tag name="AS_UNIQUEID" val="171"/>
</p:tagLst>
</file>

<file path=ppt/tags/tag50.xml><?xml version="1.0" encoding="utf-8"?>
<p:tagLst xmlns:a="http://schemas.openxmlformats.org/drawingml/2006/main" xmlns:r="http://schemas.openxmlformats.org/officeDocument/2006/relationships" xmlns:p="http://schemas.openxmlformats.org/presentationml/2006/main">
  <p:tag name="AS_UNIQUEID" val="3"/>
</p:tagLst>
</file>

<file path=ppt/tags/tag51.xml><?xml version="1.0" encoding="utf-8"?>
<p:tagLst xmlns:a="http://schemas.openxmlformats.org/drawingml/2006/main" xmlns:r="http://schemas.openxmlformats.org/officeDocument/2006/relationships" xmlns:p="http://schemas.openxmlformats.org/presentationml/2006/main">
  <p:tag name="AS_UNIQUEID" val="2"/>
</p:tagLst>
</file>

<file path=ppt/tags/tag52.xml><?xml version="1.0" encoding="utf-8"?>
<p:tagLst xmlns:a="http://schemas.openxmlformats.org/drawingml/2006/main" xmlns:r="http://schemas.openxmlformats.org/officeDocument/2006/relationships" xmlns:p="http://schemas.openxmlformats.org/presentationml/2006/main">
  <p:tag name="AS_UNIQUEID" val="3"/>
</p:tagLst>
</file>

<file path=ppt/tags/tag53.xml><?xml version="1.0" encoding="utf-8"?>
<p:tagLst xmlns:a="http://schemas.openxmlformats.org/drawingml/2006/main" xmlns:r="http://schemas.openxmlformats.org/officeDocument/2006/relationships" xmlns:p="http://schemas.openxmlformats.org/presentationml/2006/main">
  <p:tag name="AS_UNIQUEID" val="2"/>
</p:tagLst>
</file>

<file path=ppt/tags/tag54.xml><?xml version="1.0" encoding="utf-8"?>
<p:tagLst xmlns:a="http://schemas.openxmlformats.org/drawingml/2006/main" xmlns:r="http://schemas.openxmlformats.org/officeDocument/2006/relationships" xmlns:p="http://schemas.openxmlformats.org/presentationml/2006/main">
  <p:tag name="AS_UNIQUEID" val="3"/>
</p:tagLst>
</file>

<file path=ppt/tags/tag55.xml><?xml version="1.0" encoding="utf-8"?>
<p:tagLst xmlns:a="http://schemas.openxmlformats.org/drawingml/2006/main" xmlns:r="http://schemas.openxmlformats.org/officeDocument/2006/relationships" xmlns:p="http://schemas.openxmlformats.org/presentationml/2006/main">
  <p:tag name="AS_UNIQUEID" val="2"/>
</p:tagLst>
</file>

<file path=ppt/tags/tag56.xml><?xml version="1.0" encoding="utf-8"?>
<p:tagLst xmlns:a="http://schemas.openxmlformats.org/drawingml/2006/main" xmlns:r="http://schemas.openxmlformats.org/officeDocument/2006/relationships" xmlns:p="http://schemas.openxmlformats.org/presentationml/2006/main">
  <p:tag name="AS_UNIQUEID" val="3"/>
</p:tagLst>
</file>

<file path=ppt/tags/tag57.xml><?xml version="1.0" encoding="utf-8"?>
<p:tagLst xmlns:a="http://schemas.openxmlformats.org/drawingml/2006/main" xmlns:r="http://schemas.openxmlformats.org/officeDocument/2006/relationships" xmlns:p="http://schemas.openxmlformats.org/presentationml/2006/main">
  <p:tag name="AS_UNIQUEID" val="2"/>
</p:tagLst>
</file>

<file path=ppt/tags/tag58.xml><?xml version="1.0" encoding="utf-8"?>
<p:tagLst xmlns:a="http://schemas.openxmlformats.org/drawingml/2006/main" xmlns:r="http://schemas.openxmlformats.org/officeDocument/2006/relationships" xmlns:p="http://schemas.openxmlformats.org/presentationml/2006/main">
  <p:tag name="AS_UNIQUEID" val="3"/>
</p:tagLst>
</file>

<file path=ppt/tags/tag59.xml><?xml version="1.0" encoding="utf-8"?>
<p:tagLst xmlns:a="http://schemas.openxmlformats.org/drawingml/2006/main" xmlns:r="http://schemas.openxmlformats.org/officeDocument/2006/relationships" xmlns:p="http://schemas.openxmlformats.org/presentationml/2006/main">
  <p:tag name="AS_UNIQUEID" val="2"/>
</p:tagLst>
</file>

<file path=ppt/tags/tag6.xml><?xml version="1.0" encoding="utf-8"?>
<p:tagLst xmlns:a="http://schemas.openxmlformats.org/drawingml/2006/main" xmlns:r="http://schemas.openxmlformats.org/officeDocument/2006/relationships" xmlns:p="http://schemas.openxmlformats.org/presentationml/2006/main">
  <p:tag name="AS_UNIQUEID" val="172"/>
</p:tagLst>
</file>

<file path=ppt/tags/tag60.xml><?xml version="1.0" encoding="utf-8"?>
<p:tagLst xmlns:a="http://schemas.openxmlformats.org/drawingml/2006/main" xmlns:r="http://schemas.openxmlformats.org/officeDocument/2006/relationships" xmlns:p="http://schemas.openxmlformats.org/presentationml/2006/main">
  <p:tag name="AS_UNIQUEID" val="3"/>
</p:tagLst>
</file>

<file path=ppt/tags/tag61.xml><?xml version="1.0" encoding="utf-8"?>
<p:tagLst xmlns:a="http://schemas.openxmlformats.org/drawingml/2006/main" xmlns:r="http://schemas.openxmlformats.org/officeDocument/2006/relationships" xmlns:p="http://schemas.openxmlformats.org/presentationml/2006/main">
  <p:tag name="AS_UNIQUEID" val="2"/>
</p:tagLst>
</file>

<file path=ppt/tags/tag62.xml><?xml version="1.0" encoding="utf-8"?>
<p:tagLst xmlns:a="http://schemas.openxmlformats.org/drawingml/2006/main" xmlns:r="http://schemas.openxmlformats.org/officeDocument/2006/relationships" xmlns:p="http://schemas.openxmlformats.org/presentationml/2006/main">
  <p:tag name="AS_UNIQUEID" val="3"/>
</p:tagLst>
</file>

<file path=ppt/tags/tag63.xml><?xml version="1.0" encoding="utf-8"?>
<p:tagLst xmlns:a="http://schemas.openxmlformats.org/drawingml/2006/main" xmlns:r="http://schemas.openxmlformats.org/officeDocument/2006/relationships" xmlns:p="http://schemas.openxmlformats.org/presentationml/2006/main">
  <p:tag name="AS_UNIQUEID" val="73"/>
</p:tagLst>
</file>

<file path=ppt/tags/tag64.xml><?xml version="1.0" encoding="utf-8"?>
<p:tagLst xmlns:a="http://schemas.openxmlformats.org/drawingml/2006/main" xmlns:r="http://schemas.openxmlformats.org/officeDocument/2006/relationships" xmlns:p="http://schemas.openxmlformats.org/presentationml/2006/main">
  <p:tag name="AS_UNIQUEID" val="74"/>
</p:tagLst>
</file>

<file path=ppt/tags/tag65.xml><?xml version="1.0" encoding="utf-8"?>
<p:tagLst xmlns:a="http://schemas.openxmlformats.org/drawingml/2006/main" xmlns:r="http://schemas.openxmlformats.org/officeDocument/2006/relationships" xmlns:p="http://schemas.openxmlformats.org/presentationml/2006/main">
  <p:tag name="AS_UNIQUEID" val="75"/>
</p:tagLst>
</file>

<file path=ppt/tags/tag66.xml><?xml version="1.0" encoding="utf-8"?>
<p:tagLst xmlns:a="http://schemas.openxmlformats.org/drawingml/2006/main" xmlns:r="http://schemas.openxmlformats.org/officeDocument/2006/relationships" xmlns:p="http://schemas.openxmlformats.org/presentationml/2006/main">
  <p:tag name="AS_UNIQUEID" val="76"/>
</p:tagLst>
</file>

<file path=ppt/tags/tag67.xml><?xml version="1.0" encoding="utf-8"?>
<p:tagLst xmlns:a="http://schemas.openxmlformats.org/drawingml/2006/main" xmlns:r="http://schemas.openxmlformats.org/officeDocument/2006/relationships" xmlns:p="http://schemas.openxmlformats.org/presentationml/2006/main">
  <p:tag name="AS_UNIQUEID" val="77"/>
</p:tagLst>
</file>

<file path=ppt/tags/tag68.xml><?xml version="1.0" encoding="utf-8"?>
<p:tagLst xmlns:a="http://schemas.openxmlformats.org/drawingml/2006/main" xmlns:r="http://schemas.openxmlformats.org/officeDocument/2006/relationships" xmlns:p="http://schemas.openxmlformats.org/presentationml/2006/main">
  <p:tag name="AS_UNIQUEID" val="78"/>
</p:tagLst>
</file>

<file path=ppt/tags/tag69.xml><?xml version="1.0" encoding="utf-8"?>
<p:tagLst xmlns:a="http://schemas.openxmlformats.org/drawingml/2006/main" xmlns:r="http://schemas.openxmlformats.org/officeDocument/2006/relationships" xmlns:p="http://schemas.openxmlformats.org/presentationml/2006/main">
  <p:tag name="AS_UNIQUEID" val="79"/>
</p:tagLst>
</file>

<file path=ppt/tags/tag7.xml><?xml version="1.0" encoding="utf-8"?>
<p:tagLst xmlns:a="http://schemas.openxmlformats.org/drawingml/2006/main" xmlns:r="http://schemas.openxmlformats.org/officeDocument/2006/relationships" xmlns:p="http://schemas.openxmlformats.org/presentationml/2006/main">
  <p:tag name="AS_UNIQUEID" val="4"/>
</p:tagLst>
</file>

<file path=ppt/tags/tag70.xml><?xml version="1.0" encoding="utf-8"?>
<p:tagLst xmlns:a="http://schemas.openxmlformats.org/drawingml/2006/main" xmlns:r="http://schemas.openxmlformats.org/officeDocument/2006/relationships" xmlns:p="http://schemas.openxmlformats.org/presentationml/2006/main">
  <p:tag name="AS_UNIQUEID" val="80"/>
</p:tagLst>
</file>

<file path=ppt/tags/tag71.xml><?xml version="1.0" encoding="utf-8"?>
<p:tagLst xmlns:a="http://schemas.openxmlformats.org/drawingml/2006/main" xmlns:r="http://schemas.openxmlformats.org/officeDocument/2006/relationships" xmlns:p="http://schemas.openxmlformats.org/presentationml/2006/main">
  <p:tag name="AS_UNIQUEID" val="81"/>
</p:tagLst>
</file>

<file path=ppt/tags/tag72.xml><?xml version="1.0" encoding="utf-8"?>
<p:tagLst xmlns:a="http://schemas.openxmlformats.org/drawingml/2006/main" xmlns:r="http://schemas.openxmlformats.org/officeDocument/2006/relationships" xmlns:p="http://schemas.openxmlformats.org/presentationml/2006/main">
  <p:tag name="AS_UNIQUEID" val="82"/>
</p:tagLst>
</file>

<file path=ppt/tags/tag73.xml><?xml version="1.0" encoding="utf-8"?>
<p:tagLst xmlns:a="http://schemas.openxmlformats.org/drawingml/2006/main" xmlns:r="http://schemas.openxmlformats.org/officeDocument/2006/relationships" xmlns:p="http://schemas.openxmlformats.org/presentationml/2006/main">
  <p:tag name="AS_UNIQUEID" val="83"/>
</p:tagLst>
</file>

<file path=ppt/tags/tag74.xml><?xml version="1.0" encoding="utf-8"?>
<p:tagLst xmlns:a="http://schemas.openxmlformats.org/drawingml/2006/main" xmlns:r="http://schemas.openxmlformats.org/officeDocument/2006/relationships" xmlns:p="http://schemas.openxmlformats.org/presentationml/2006/main">
  <p:tag name="AS_UNIQUEID" val="84"/>
</p:tagLst>
</file>

<file path=ppt/tags/tag75.xml><?xml version="1.0" encoding="utf-8"?>
<p:tagLst xmlns:a="http://schemas.openxmlformats.org/drawingml/2006/main" xmlns:r="http://schemas.openxmlformats.org/officeDocument/2006/relationships" xmlns:p="http://schemas.openxmlformats.org/presentationml/2006/main">
  <p:tag name="AS_UNIQUEID" val="85"/>
</p:tagLst>
</file>

<file path=ppt/tags/tag76.xml><?xml version="1.0" encoding="utf-8"?>
<p:tagLst xmlns:a="http://schemas.openxmlformats.org/drawingml/2006/main" xmlns:r="http://schemas.openxmlformats.org/officeDocument/2006/relationships" xmlns:p="http://schemas.openxmlformats.org/presentationml/2006/main">
  <p:tag name="AS_UNIQUEID" val="86"/>
</p:tagLst>
</file>

<file path=ppt/tags/tag77.xml><?xml version="1.0" encoding="utf-8"?>
<p:tagLst xmlns:a="http://schemas.openxmlformats.org/drawingml/2006/main" xmlns:r="http://schemas.openxmlformats.org/officeDocument/2006/relationships" xmlns:p="http://schemas.openxmlformats.org/presentationml/2006/main">
  <p:tag name="AS_UNIQUEID" val="87"/>
</p:tagLst>
</file>

<file path=ppt/tags/tag78.xml><?xml version="1.0" encoding="utf-8"?>
<p:tagLst xmlns:a="http://schemas.openxmlformats.org/drawingml/2006/main" xmlns:r="http://schemas.openxmlformats.org/officeDocument/2006/relationships" xmlns:p="http://schemas.openxmlformats.org/presentationml/2006/main">
  <p:tag name="AS_UNIQUEID" val="88"/>
</p:tagLst>
</file>

<file path=ppt/tags/tag79.xml><?xml version="1.0" encoding="utf-8"?>
<p:tagLst xmlns:a="http://schemas.openxmlformats.org/drawingml/2006/main" xmlns:r="http://schemas.openxmlformats.org/officeDocument/2006/relationships" xmlns:p="http://schemas.openxmlformats.org/presentationml/2006/main">
  <p:tag name="AS_UNIQUEID" val="89"/>
</p:tagLst>
</file>

<file path=ppt/tags/tag8.xml><?xml version="1.0" encoding="utf-8"?>
<p:tagLst xmlns:a="http://schemas.openxmlformats.org/drawingml/2006/main" xmlns:r="http://schemas.openxmlformats.org/officeDocument/2006/relationships" xmlns:p="http://schemas.openxmlformats.org/presentationml/2006/main">
  <p:tag name="AS_UNIQUEID" val="5"/>
</p:tagLst>
</file>

<file path=ppt/tags/tag80.xml><?xml version="1.0" encoding="utf-8"?>
<p:tagLst xmlns:a="http://schemas.openxmlformats.org/drawingml/2006/main" xmlns:r="http://schemas.openxmlformats.org/officeDocument/2006/relationships" xmlns:p="http://schemas.openxmlformats.org/presentationml/2006/main">
  <p:tag name="AS_UNIQUEID" val="90"/>
</p:tagLst>
</file>

<file path=ppt/tags/tag81.xml><?xml version="1.0" encoding="utf-8"?>
<p:tagLst xmlns:a="http://schemas.openxmlformats.org/drawingml/2006/main" xmlns:r="http://schemas.openxmlformats.org/officeDocument/2006/relationships" xmlns:p="http://schemas.openxmlformats.org/presentationml/2006/main">
  <p:tag name="AS_UNIQUEID" val="91"/>
</p:tagLst>
</file>

<file path=ppt/tags/tag82.xml><?xml version="1.0" encoding="utf-8"?>
<p:tagLst xmlns:a="http://schemas.openxmlformats.org/drawingml/2006/main" xmlns:r="http://schemas.openxmlformats.org/officeDocument/2006/relationships" xmlns:p="http://schemas.openxmlformats.org/presentationml/2006/main">
  <p:tag name="AS_UNIQUEID" val="92"/>
</p:tagLst>
</file>

<file path=ppt/tags/tag83.xml><?xml version="1.0" encoding="utf-8"?>
<p:tagLst xmlns:a="http://schemas.openxmlformats.org/drawingml/2006/main" xmlns:r="http://schemas.openxmlformats.org/officeDocument/2006/relationships" xmlns:p="http://schemas.openxmlformats.org/presentationml/2006/main">
  <p:tag name="AS_UNIQUEID" val="93"/>
</p:tagLst>
</file>

<file path=ppt/tags/tag84.xml><?xml version="1.0" encoding="utf-8"?>
<p:tagLst xmlns:a="http://schemas.openxmlformats.org/drawingml/2006/main" xmlns:r="http://schemas.openxmlformats.org/officeDocument/2006/relationships" xmlns:p="http://schemas.openxmlformats.org/presentationml/2006/main">
  <p:tag name="AS_UNIQUEID" val="94"/>
</p:tagLst>
</file>

<file path=ppt/tags/tag85.xml><?xml version="1.0" encoding="utf-8"?>
<p:tagLst xmlns:a="http://schemas.openxmlformats.org/drawingml/2006/main" xmlns:r="http://schemas.openxmlformats.org/officeDocument/2006/relationships" xmlns:p="http://schemas.openxmlformats.org/presentationml/2006/main">
  <p:tag name="AS_UNIQUEID" val="95"/>
</p:tagLst>
</file>

<file path=ppt/tags/tag86.xml><?xml version="1.0" encoding="utf-8"?>
<p:tagLst xmlns:a="http://schemas.openxmlformats.org/drawingml/2006/main" xmlns:r="http://schemas.openxmlformats.org/officeDocument/2006/relationships" xmlns:p="http://schemas.openxmlformats.org/presentationml/2006/main">
  <p:tag name="AS_UNIQUEID" val="96"/>
</p:tagLst>
</file>

<file path=ppt/tags/tag87.xml><?xml version="1.0" encoding="utf-8"?>
<p:tagLst xmlns:a="http://schemas.openxmlformats.org/drawingml/2006/main" xmlns:r="http://schemas.openxmlformats.org/officeDocument/2006/relationships" xmlns:p="http://schemas.openxmlformats.org/presentationml/2006/main">
  <p:tag name="AS_UNIQUEID" val="97"/>
</p:tagLst>
</file>

<file path=ppt/tags/tag88.xml><?xml version="1.0" encoding="utf-8"?>
<p:tagLst xmlns:a="http://schemas.openxmlformats.org/drawingml/2006/main" xmlns:r="http://schemas.openxmlformats.org/officeDocument/2006/relationships" xmlns:p="http://schemas.openxmlformats.org/presentationml/2006/main">
  <p:tag name="AS_UNIQUEID" val="98"/>
</p:tagLst>
</file>

<file path=ppt/tags/tag89.xml><?xml version="1.0" encoding="utf-8"?>
<p:tagLst xmlns:a="http://schemas.openxmlformats.org/drawingml/2006/main" xmlns:r="http://schemas.openxmlformats.org/officeDocument/2006/relationships" xmlns:p="http://schemas.openxmlformats.org/presentationml/2006/main">
  <p:tag name="AS_UNIQUEID" val="99"/>
</p:tagLst>
</file>

<file path=ppt/tags/tag9.xml><?xml version="1.0" encoding="utf-8"?>
<p:tagLst xmlns:a="http://schemas.openxmlformats.org/drawingml/2006/main" xmlns:r="http://schemas.openxmlformats.org/officeDocument/2006/relationships" xmlns:p="http://schemas.openxmlformats.org/presentationml/2006/main">
  <p:tag name="AS_UNIQUEID" val="6"/>
</p:tagLst>
</file>

<file path=ppt/tags/tag90.xml><?xml version="1.0" encoding="utf-8"?>
<p:tagLst xmlns:a="http://schemas.openxmlformats.org/drawingml/2006/main" xmlns:r="http://schemas.openxmlformats.org/officeDocument/2006/relationships" xmlns:p="http://schemas.openxmlformats.org/presentationml/2006/main">
  <p:tag name="AS_UNIQUEID" val="100"/>
</p:tagLst>
</file>

<file path=ppt/tags/tag91.xml><?xml version="1.0" encoding="utf-8"?>
<p:tagLst xmlns:a="http://schemas.openxmlformats.org/drawingml/2006/main" xmlns:r="http://schemas.openxmlformats.org/officeDocument/2006/relationships" xmlns:p="http://schemas.openxmlformats.org/presentationml/2006/main">
  <p:tag name="AS_UNIQUEID" val="101"/>
</p:tagLst>
</file>

<file path=ppt/tags/tag92.xml><?xml version="1.0" encoding="utf-8"?>
<p:tagLst xmlns:a="http://schemas.openxmlformats.org/drawingml/2006/main" xmlns:r="http://schemas.openxmlformats.org/officeDocument/2006/relationships" xmlns:p="http://schemas.openxmlformats.org/presentationml/2006/main">
  <p:tag name="AS_UNIQUEID" val="102"/>
</p:tagLst>
</file>

<file path=ppt/tags/tag93.xml><?xml version="1.0" encoding="utf-8"?>
<p:tagLst xmlns:a="http://schemas.openxmlformats.org/drawingml/2006/main" xmlns:r="http://schemas.openxmlformats.org/officeDocument/2006/relationships" xmlns:p="http://schemas.openxmlformats.org/presentationml/2006/main">
  <p:tag name="AS_UNIQUEID" val="103"/>
</p:tagLst>
</file>

<file path=ppt/tags/tag94.xml><?xml version="1.0" encoding="utf-8"?>
<p:tagLst xmlns:a="http://schemas.openxmlformats.org/drawingml/2006/main" xmlns:r="http://schemas.openxmlformats.org/officeDocument/2006/relationships" xmlns:p="http://schemas.openxmlformats.org/presentationml/2006/main">
  <p:tag name="AS_UNIQUEID" val="104"/>
</p:tagLst>
</file>

<file path=ppt/tags/tag95.xml><?xml version="1.0" encoding="utf-8"?>
<p:tagLst xmlns:a="http://schemas.openxmlformats.org/drawingml/2006/main" xmlns:r="http://schemas.openxmlformats.org/officeDocument/2006/relationships" xmlns:p="http://schemas.openxmlformats.org/presentationml/2006/main">
  <p:tag name="AS_UNIQUEID" val="105"/>
</p:tagLst>
</file>

<file path=ppt/tags/tag96.xml><?xml version="1.0" encoding="utf-8"?>
<p:tagLst xmlns:a="http://schemas.openxmlformats.org/drawingml/2006/main" xmlns:r="http://schemas.openxmlformats.org/officeDocument/2006/relationships" xmlns:p="http://schemas.openxmlformats.org/presentationml/2006/main">
  <p:tag name="AS_UNIQUEID" val="106"/>
</p:tagLst>
</file>

<file path=ppt/tags/tag97.xml><?xml version="1.0" encoding="utf-8"?>
<p:tagLst xmlns:a="http://schemas.openxmlformats.org/drawingml/2006/main" xmlns:r="http://schemas.openxmlformats.org/officeDocument/2006/relationships" xmlns:p="http://schemas.openxmlformats.org/presentationml/2006/main">
  <p:tag name="AS_UNIQUEID" val="107"/>
</p:tagLst>
</file>

<file path=ppt/tags/tag98.xml><?xml version="1.0" encoding="utf-8"?>
<p:tagLst xmlns:a="http://schemas.openxmlformats.org/drawingml/2006/main" xmlns:r="http://schemas.openxmlformats.org/officeDocument/2006/relationships" xmlns:p="http://schemas.openxmlformats.org/presentationml/2006/main">
  <p:tag name="AS_UNIQUEID" val="108"/>
</p:tagLst>
</file>

<file path=ppt/tags/tag99.xml><?xml version="1.0" encoding="utf-8"?>
<p:tagLst xmlns:a="http://schemas.openxmlformats.org/drawingml/2006/main" xmlns:r="http://schemas.openxmlformats.org/officeDocument/2006/relationships" xmlns:p="http://schemas.openxmlformats.org/presentationml/2006/main">
  <p:tag name="AS_UNIQUEID" val="109"/>
</p:tagLst>
</file>

<file path=ppt/theme/theme1.xml><?xml version="1.0" encoding="utf-8"?>
<a:theme xmlns:a="http://schemas.openxmlformats.org/drawingml/2006/main" name="1_Office Theme">
  <a:themeElements>
    <a:clrScheme name="Custom 52">
      <a:dk1>
        <a:srgbClr val="0B1624"/>
      </a:dk1>
      <a:lt1>
        <a:sysClr val="window" lastClr="FFFFFF"/>
      </a:lt1>
      <a:dk2>
        <a:srgbClr val="4A595E"/>
      </a:dk2>
      <a:lt2>
        <a:srgbClr val="ECEFF0"/>
      </a:lt2>
      <a:accent1>
        <a:srgbClr val="008AD8"/>
      </a:accent1>
      <a:accent2>
        <a:srgbClr val="53327A"/>
      </a:accent2>
      <a:accent3>
        <a:srgbClr val="1F497D"/>
      </a:accent3>
      <a:accent4>
        <a:srgbClr val="F4F4F4"/>
      </a:accent4>
      <a:accent5>
        <a:srgbClr val="98C039"/>
      </a:accent5>
      <a:accent6>
        <a:srgbClr val="8FC36B"/>
      </a:accent6>
      <a:hlink>
        <a:srgbClr val="0563C1"/>
      </a:hlink>
      <a:folHlink>
        <a:srgbClr val="954F72"/>
      </a:folHlink>
    </a:clrScheme>
    <a:fontScheme name="Apple Green">
      <a:majorFont>
        <a:latin typeface="Fira Sans"/>
        <a:ea typeface=""/>
        <a:cs typeface=""/>
      </a:majorFont>
      <a:minorFont>
        <a:latin typeface="Fira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16E013EF0FAB46AE7511BD1AEE372E" ma:contentTypeVersion="13" ma:contentTypeDescription="Create a new document." ma:contentTypeScope="" ma:versionID="36d7669ef9485d300c885315fb9a4b5b">
  <xsd:schema xmlns:xsd="http://www.w3.org/2001/XMLSchema" xmlns:xs="http://www.w3.org/2001/XMLSchema" xmlns:p="http://schemas.microsoft.com/office/2006/metadata/properties" xmlns:ns3="05f31ceb-ce43-406a-a3cb-42c48f5104e8" xmlns:ns4="dbbc74c8-8d20-4f62-9b2c-8464844112c9" targetNamespace="http://schemas.microsoft.com/office/2006/metadata/properties" ma:root="true" ma:fieldsID="9b7795e3fe345bc5e730c725874b6feb" ns3:_="" ns4:_="">
    <xsd:import namespace="05f31ceb-ce43-406a-a3cb-42c48f5104e8"/>
    <xsd:import namespace="dbbc74c8-8d20-4f62-9b2c-8464844112c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31ceb-ce43-406a-a3cb-42c48f510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bc74c8-8d20-4f62-9b2c-8464844112c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F87D12-AB61-4608-A122-6BF8738A0F2A}">
  <ds:schemaRefs>
    <ds:schemaRef ds:uri="http://schemas.microsoft.com/office/2006/documentManagement/types"/>
    <ds:schemaRef ds:uri="http://purl.org/dc/terms/"/>
    <ds:schemaRef ds:uri="05f31ceb-ce43-406a-a3cb-42c48f5104e8"/>
    <ds:schemaRef ds:uri="dbbc74c8-8d20-4f62-9b2c-8464844112c9"/>
    <ds:schemaRef ds:uri="http://schemas.microsoft.com/office/2006/metadata/properties"/>
    <ds:schemaRef ds:uri="http://purl.org/dc/dcmitype/"/>
    <ds:schemaRef ds:uri="http://www.w3.org/XML/1998/namespace"/>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069F143-44E7-4E9F-AD4D-42C4DCE554F2}">
  <ds:schemaRefs>
    <ds:schemaRef ds:uri="http://schemas.microsoft.com/sharepoint/v3/contenttype/forms"/>
  </ds:schemaRefs>
</ds:datastoreItem>
</file>

<file path=customXml/itemProps3.xml><?xml version="1.0" encoding="utf-8"?>
<ds:datastoreItem xmlns:ds="http://schemas.openxmlformats.org/officeDocument/2006/customXml" ds:itemID="{15722D90-E7DD-4505-99D6-F3F02B1CD4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f31ceb-ce43-406a-a3cb-42c48f5104e8"/>
    <ds:schemaRef ds:uri="dbbc74c8-8d20-4f62-9b2c-8464844112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7747</TotalTime>
  <Pages>0</Pages>
  <Words>4149</Words>
  <Characters>0</Characters>
  <Application>Microsoft Office PowerPoint</Application>
  <PresentationFormat>Custom</PresentationFormat>
  <Lines>0</Lines>
  <Paragraphs>727</Paragraphs>
  <Slides>78</Slides>
  <Notes>5</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78</vt:i4>
      </vt:variant>
    </vt:vector>
  </HeadingPairs>
  <TitlesOfParts>
    <vt:vector size="95" baseType="lpstr">
      <vt:lpstr>Wingdings 2</vt:lpstr>
      <vt:lpstr>Wingdings</vt:lpstr>
      <vt:lpstr>Adobe Fan Heiti Std B</vt:lpstr>
      <vt:lpstr>Arial</vt:lpstr>
      <vt:lpstr>Calibri</vt:lpstr>
      <vt:lpstr>Nunito Sans</vt:lpstr>
      <vt:lpstr>Times New Roman</vt:lpstr>
      <vt:lpstr>Fira Sans</vt:lpstr>
      <vt:lpstr>Raleway</vt:lpstr>
      <vt:lpstr>Calibri Light</vt:lpstr>
      <vt:lpstr>Times</vt:lpstr>
      <vt:lpstr>Arial Black</vt:lpstr>
      <vt:lpstr>Arial  </vt:lpstr>
      <vt:lpstr>Fira Sans Light</vt:lpstr>
      <vt:lpstr>1_Office Theme</vt:lpstr>
      <vt:lpstr>2_Office Theme</vt:lpstr>
      <vt:lpstr>Layers</vt:lpstr>
      <vt:lpstr> Minority Pipeline Initiative:  Role of the Board   To train, match, and elect professionals of color to nonprofit boards of directors</vt:lpstr>
      <vt:lpstr>Welcome</vt:lpstr>
      <vt:lpstr>Minority Pipeline Initiative Task Force</vt:lpstr>
      <vt:lpstr>AGENDA: </vt:lpstr>
      <vt:lpstr>Breakout Introduction Groups</vt:lpstr>
      <vt:lpstr>The Role of the Board:  An Overview </vt:lpstr>
      <vt:lpstr>Context: DE&amp;I on Nonprofit Boards</vt:lpstr>
      <vt:lpstr>National Nonprofit Board Demographics*</vt:lpstr>
      <vt:lpstr>BVU's Nonprofit Stability Index   - July 2020 &amp; January 2021</vt:lpstr>
      <vt:lpstr>BVU Minority Pipeline Initiative </vt:lpstr>
      <vt:lpstr>BVU| Minority Pipeline Initiative UPDATE </vt:lpstr>
      <vt:lpstr>Sector Trends</vt:lpstr>
      <vt:lpstr>Nonprofits Faced a Confluence of Challenges in 2020</vt:lpstr>
      <vt:lpstr>PowerPoint Presentation</vt:lpstr>
      <vt:lpstr>State of the Sector in Ohio</vt:lpstr>
      <vt:lpstr>PowerPoint Presentation</vt:lpstr>
      <vt:lpstr>Financial Models</vt:lpstr>
      <vt:lpstr>PowerPoint Presentation</vt:lpstr>
      <vt:lpstr>Funding Trends - Charitable contributions are significant source of revenue </vt:lpstr>
      <vt:lpstr>PowerPoint Presentation</vt:lpstr>
      <vt:lpstr>The Role of  the Board of Directors</vt:lpstr>
      <vt:lpstr>Authority </vt:lpstr>
      <vt:lpstr> The Board Functions as a Team</vt:lpstr>
      <vt:lpstr>PowerPoint Presentation</vt:lpstr>
      <vt:lpstr>PowerPoint Presentation</vt:lpstr>
      <vt:lpstr>PowerPoint Presentation</vt:lpstr>
      <vt:lpstr>PowerPoint Presentation</vt:lpstr>
      <vt:lpstr>PowerPoint Presentation</vt:lpstr>
      <vt:lpstr>Best Practices  of Governance</vt:lpstr>
      <vt:lpstr>PowerPoint Presentation</vt:lpstr>
      <vt:lpstr>PowerPoint Presentation</vt:lpstr>
      <vt:lpstr>PowerPoint Presentation</vt:lpstr>
      <vt:lpstr>Why is Diversity Important in the Nonprofit Board Room?</vt:lpstr>
      <vt:lpstr>PowerPoint Presentation</vt:lpstr>
      <vt:lpstr>PowerPoint Presentation</vt:lpstr>
      <vt:lpstr>PowerPoint Presentation</vt:lpstr>
      <vt:lpstr>Sample Question to Explore Board Opportunity </vt:lpstr>
      <vt:lpstr>Thank you</vt:lpstr>
      <vt:lpstr>The Fiduciary Duties of Nonprofit Boards</vt:lpstr>
      <vt:lpstr>Duties of Nonprofit Directors</vt:lpstr>
      <vt:lpstr>PowerPoint Presentation</vt:lpstr>
      <vt:lpstr>Statutory Authority of Nonprofit Directors</vt:lpstr>
      <vt:lpstr>Statutory Standard of Care </vt:lpstr>
      <vt:lpstr>Statutory Standard of Care (cont’d)</vt:lpstr>
      <vt:lpstr>Statutory Standard of Care (cont’d)</vt:lpstr>
      <vt:lpstr>“Reasonable Belief As To Best Interests of Corporation”</vt:lpstr>
      <vt:lpstr>Business Judgment Rule</vt:lpstr>
      <vt:lpstr>Duties of Nonprofit Directors</vt:lpstr>
      <vt:lpstr>Directors Owe Duties to:</vt:lpstr>
      <vt:lpstr>Duty of Care</vt:lpstr>
      <vt:lpstr>Regular Attendance </vt:lpstr>
      <vt:lpstr>Need to be Informed</vt:lpstr>
      <vt:lpstr>Duty of Inquiry</vt:lpstr>
      <vt:lpstr>      LAWSUITS AGAINST THE BOARD  A nonprofit corporation’s board of directors is not a distinct entity from the corporation and is incapable of being sued. Flarey v. Youngstown Osteopathic Hosp., 151 Ohio App.3d 92 (2002).</vt:lpstr>
      <vt:lpstr>Permissible Reliance on Others </vt:lpstr>
      <vt:lpstr>Permissible Reliance on Others (cont’d)</vt:lpstr>
      <vt:lpstr>Liability of Nonprofit Directors</vt:lpstr>
      <vt:lpstr>Liability of Nonprofit Directors (cont’d) </vt:lpstr>
      <vt:lpstr>Duty of Loyalty</vt:lpstr>
      <vt:lpstr>Conflict of Interest Transactions</vt:lpstr>
      <vt:lpstr>Conflict of Interest Transactions (cont’d)</vt:lpstr>
      <vt:lpstr>Conflict of Interest Transactions (cont’d)</vt:lpstr>
      <vt:lpstr>Fairness to the Nonprofit Corporation</vt:lpstr>
      <vt:lpstr>Documentation of Conflicts</vt:lpstr>
      <vt:lpstr>Nonprofit Directors’ Rights</vt:lpstr>
      <vt:lpstr>Nonprofit Directors’ Rights (cont’d)</vt:lpstr>
      <vt:lpstr>Board Governance/Policy Implications</vt:lpstr>
      <vt:lpstr>High Profile Cases of Self-Dealing and Breach of Fiduciary Duty</vt:lpstr>
      <vt:lpstr>PowerPoint Presentation</vt:lpstr>
      <vt:lpstr>Today’s Panel </vt:lpstr>
      <vt:lpstr>How To Get Involved</vt:lpstr>
      <vt:lpstr>Call to Action  </vt:lpstr>
      <vt:lpstr>Key Things to Consider</vt:lpstr>
      <vt:lpstr>Next Steps</vt:lpstr>
      <vt:lpstr>Board Service Readiness?  YES/NO</vt:lpstr>
      <vt:lpstr>BVU Business Summit  May 13, 2021</vt:lpstr>
      <vt:lpstr>Closing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BryanC</dc:creator>
  <cp:keywords>SEOCliff</cp:keywords>
  <cp:lastModifiedBy>Maria Diturno</cp:lastModifiedBy>
  <cp:revision>281</cp:revision>
  <dcterms:modified xsi:type="dcterms:W3CDTF">2021-04-21T14:50:20Z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0x0101008A16E013EF0FAB46AE7511BD1AEE372E</vt:lpwstr>
  </property>
</Properties>
</file>